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8" r:id="rId1"/>
  </p:sldMasterIdLst>
  <p:notesMasterIdLst>
    <p:notesMasterId r:id="rId17"/>
  </p:notesMasterIdLst>
  <p:handoutMasterIdLst>
    <p:handoutMasterId r:id="rId18"/>
  </p:handoutMasterIdLst>
  <p:sldIdLst>
    <p:sldId id="340" r:id="rId2"/>
    <p:sldId id="342" r:id="rId3"/>
    <p:sldId id="343" r:id="rId4"/>
    <p:sldId id="344" r:id="rId5"/>
    <p:sldId id="345" r:id="rId6"/>
    <p:sldId id="346" r:id="rId7"/>
    <p:sldId id="349" r:id="rId8"/>
    <p:sldId id="350" r:id="rId9"/>
    <p:sldId id="377" r:id="rId10"/>
    <p:sldId id="376" r:id="rId11"/>
    <p:sldId id="378" r:id="rId12"/>
    <p:sldId id="380" r:id="rId13"/>
    <p:sldId id="379" r:id="rId14"/>
    <p:sldId id="381" r:id="rId15"/>
    <p:sldId id="37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3667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1239" autoAdjust="0"/>
    <p:restoredTop sz="94660"/>
  </p:normalViewPr>
  <p:slideViewPr>
    <p:cSldViewPr>
      <p:cViewPr>
        <p:scale>
          <a:sx n="66" d="100"/>
          <a:sy n="66" d="100"/>
        </p:scale>
        <p:origin x="-1266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1998" y="7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6A233-A85D-4473-A445-7B5E1E675320}" type="datetimeFigureOut">
              <a:rPr lang="ru-RU" smtClean="0"/>
              <a:pPr/>
              <a:t>07.09.2018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5369C-F08A-4DF6-BAA9-069914BDA9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1006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A3EE9-DEFA-4B6F-A505-E1C4A61D0A93}" type="datetimeFigureOut">
              <a:rPr lang="en-US" smtClean="0"/>
              <a:pPr/>
              <a:t>9/7/2018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CB341-8B4C-4D74-BF61-3D4191AB1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1039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5A1D0-A9C2-43E2-864B-954B2E3876DC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626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F477-5CB3-4624-897B-ED39D51BD5FA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008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53C8-0438-4846-9154-C0EEE961C505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2284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7DCB-5211-4C47-BD8D-DD5A63553BCD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126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5FD6-6DAE-4994-B2B4-0F241D53B88C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163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2E31-F5AA-4ED6-8E36-F1E228AA428C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367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4423-16A5-415E-A217-601D3DB03885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206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EFCE-5BD0-493C-BF93-9344067CDEF0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4070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BB7A5-1B62-46C1-B23F-58B974170BBD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108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7509-2A93-48D6-85E2-1924CD0E66C7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613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93EA-2806-4251-A3F7-476698F8754C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497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9/7/2018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126" y="2"/>
            <a:ext cx="9148127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5366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86799" y="-3176"/>
            <a:ext cx="457201" cy="4572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86798" y="6381748"/>
            <a:ext cx="476251" cy="47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825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 txBox="1">
            <a:spLocks/>
          </p:cNvSpPr>
          <p:nvPr/>
        </p:nvSpPr>
        <p:spPr>
          <a:xfrm>
            <a:off x="1143000" y="5288288"/>
            <a:ext cx="6781800" cy="67710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lIns="182880" tIns="182880" rIns="182880" bIns="182880" rtlCol="0">
            <a:spAutoFit/>
          </a:bodyPr>
          <a:lstStyle/>
          <a:p>
            <a:pPr marL="342891" indent="-342891" algn="ctr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Kpi.com Project Management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3387" y="457200"/>
            <a:ext cx="914400" cy="914400"/>
          </a:xfrm>
          <a:prstGeom prst="rect">
            <a:avLst/>
          </a:prstGeom>
        </p:spPr>
      </p:pic>
      <p:pic>
        <p:nvPicPr>
          <p:cNvPr id="1026" name="Picture 2" descr="C:\Users\Aziza Israilova\Desktop\Projects mai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219200"/>
            <a:ext cx="8153400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42057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678363"/>
          </a:xfrm>
        </p:spPr>
        <p:txBody>
          <a:bodyPr>
            <a:no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5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800" b="1" dirty="0" smtClean="0">
                <a:solidFill>
                  <a:schemeClr val="tx2">
                    <a:lumMod val="75000"/>
                  </a:schemeClr>
                </a:solidFill>
              </a:rPr>
              <a:t>kpi.com 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– Kpi.com Software Inc is a privately held London-based company found up by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Muz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Karabaev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.  Currently has an offshore operating base in Tashkent (Uzbekistan) Dubai, UAE  – </a:t>
            </a:r>
            <a:r>
              <a:rPr lang="en-GB" sz="1800" b="1" dirty="0" smtClean="0">
                <a:solidFill>
                  <a:schemeClr val="tx2">
                    <a:lumMod val="75000"/>
                  </a:schemeClr>
                </a:solidFill>
              </a:rPr>
              <a:t>total headcount is 130+ people. </a:t>
            </a:r>
            <a:endParaRPr lang="en-GB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The company provides Software, Application, Design,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Consultancy&amp;Data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and Digital Media products and services to its customer base since 2005.  Major customers include Mindshare Mena, DMGT (Daily Mail Group), Asset International Inc, AIP Corp, etc.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In 2008, Kpi.com Software Inc started building its first product -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SaaS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app, and Launched in 2010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WorkforceTrack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ERP beta product, which was later rebranded as kpi.com ERP, with the strap line – </a:t>
            </a:r>
            <a:r>
              <a:rPr lang="en-GB" sz="1800" b="1" dirty="0" smtClean="0">
                <a:solidFill>
                  <a:schemeClr val="tx2">
                    <a:lumMod val="75000"/>
                  </a:schemeClr>
                </a:solidFill>
              </a:rPr>
              <a:t>“Simply Manage Your Business” 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(Registered Trademark).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So far the company has over </a:t>
            </a:r>
            <a:r>
              <a:rPr lang="en-GB" sz="1800" b="1" dirty="0" smtClean="0">
                <a:solidFill>
                  <a:schemeClr val="tx2">
                    <a:lumMod val="75000"/>
                  </a:schemeClr>
                </a:solidFill>
              </a:rPr>
              <a:t>500 active customers 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(about 400+ companies using kpi.com, total user base exceeds over 15,000 to date) and has core service only clients in Publishing and Digital, and web and mobile software  sectors – mainly as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offshoring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and subcontracting services.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5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44" indent="-285744">
              <a:spcBef>
                <a:spcPts val="0"/>
              </a:spcBef>
              <a:buNone/>
              <a:defRPr/>
            </a:pPr>
            <a:endParaRPr lang="en-US" sz="15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7200" y="5334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063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2438400" y="0"/>
            <a:ext cx="449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Introduction</a:t>
            </a:r>
            <a:endParaRPr lang="en-GB" sz="2000" b="1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Geographic spread of kpi.com end users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57400" y="5802317"/>
            <a:ext cx="55626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400+ Companies, 15000+ User Base and Growing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" name="Picture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911235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ed Rectangular Callout 18"/>
          <p:cNvSpPr/>
          <p:nvPr/>
        </p:nvSpPr>
        <p:spPr>
          <a:xfrm>
            <a:off x="533400" y="1295400"/>
            <a:ext cx="106680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28%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North America</a:t>
            </a:r>
          </a:p>
        </p:txBody>
      </p:sp>
      <p:sp>
        <p:nvSpPr>
          <p:cNvPr id="15" name="Rounded Rectangular Callout 23"/>
          <p:cNvSpPr/>
          <p:nvPr/>
        </p:nvSpPr>
        <p:spPr>
          <a:xfrm>
            <a:off x="1806575" y="3281363"/>
            <a:ext cx="106680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4%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South America</a:t>
            </a:r>
          </a:p>
        </p:txBody>
      </p:sp>
      <p:sp>
        <p:nvSpPr>
          <p:cNvPr id="16" name="Rounded Rectangular Callout 19"/>
          <p:cNvSpPr/>
          <p:nvPr/>
        </p:nvSpPr>
        <p:spPr>
          <a:xfrm>
            <a:off x="3657600" y="1676400"/>
            <a:ext cx="455612" cy="3048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b="1" dirty="0" smtClean="0">
                <a:solidFill>
                  <a:schemeClr val="accent5">
                    <a:lumMod val="75000"/>
                  </a:schemeClr>
                </a:solidFill>
              </a:rPr>
              <a:t>13% UK</a:t>
            </a:r>
          </a:p>
        </p:txBody>
      </p:sp>
      <p:sp>
        <p:nvSpPr>
          <p:cNvPr id="17" name="Rounded Rectangular Callout 24"/>
          <p:cNvSpPr/>
          <p:nvPr/>
        </p:nvSpPr>
        <p:spPr>
          <a:xfrm>
            <a:off x="4286250" y="3306763"/>
            <a:ext cx="74295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2%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Africa</a:t>
            </a:r>
          </a:p>
        </p:txBody>
      </p:sp>
      <p:sp>
        <p:nvSpPr>
          <p:cNvPr id="29" name="Rounded Rectangular Callout 24"/>
          <p:cNvSpPr/>
          <p:nvPr/>
        </p:nvSpPr>
        <p:spPr>
          <a:xfrm>
            <a:off x="5410200" y="2667000"/>
            <a:ext cx="74295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5">
                    <a:lumMod val="75000"/>
                  </a:schemeClr>
                </a:solidFill>
              </a:rPr>
              <a:t>20% Middle East</a:t>
            </a:r>
          </a:p>
        </p:txBody>
      </p:sp>
      <p:sp>
        <p:nvSpPr>
          <p:cNvPr id="30" name="Rounded Rectangular Callout 24"/>
          <p:cNvSpPr/>
          <p:nvPr/>
        </p:nvSpPr>
        <p:spPr>
          <a:xfrm>
            <a:off x="6934200" y="4495800"/>
            <a:ext cx="74295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5">
                    <a:lumMod val="75000"/>
                  </a:schemeClr>
                </a:solidFill>
              </a:rPr>
              <a:t>5% Australia </a:t>
            </a:r>
            <a:endParaRPr lang="en-US" sz="1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Rounded Rectangular Callout 24"/>
          <p:cNvSpPr/>
          <p:nvPr/>
        </p:nvSpPr>
        <p:spPr>
          <a:xfrm>
            <a:off x="4876800" y="1676400"/>
            <a:ext cx="914400" cy="6858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5">
                    <a:lumMod val="75000"/>
                  </a:schemeClr>
                </a:solidFill>
              </a:rPr>
              <a:t>20% Other parts of Europe </a:t>
            </a:r>
            <a:endParaRPr lang="en-US" sz="1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" name="Rounded Rectangular Callout 24"/>
          <p:cNvSpPr/>
          <p:nvPr/>
        </p:nvSpPr>
        <p:spPr>
          <a:xfrm>
            <a:off x="5181600" y="5105400"/>
            <a:ext cx="74295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5">
                    <a:lumMod val="75000"/>
                  </a:schemeClr>
                </a:solidFill>
              </a:rPr>
              <a:t>7% Rest of the World </a:t>
            </a:r>
            <a:endParaRPr lang="en-US" sz="1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7402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1" name="Slide Number Placeholder 4"/>
          <p:cNvSpPr txBox="1">
            <a:spLocks/>
          </p:cNvSpPr>
          <p:nvPr/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7233CA32-BE2A-47DB-83E1-59C132A41953}" type="slidenum">
              <a:rPr lang="en-U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4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187" name="AutoShape 19" descr="cid:image001.jpg@01CF57DA.209E3540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8" name="AutoShape 20" descr="cid:image001.jpg@01CF57DA.209E3540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9" name="AutoShape 21" descr="cid:image001.jpg@01CF57DA.209E3540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C:\Users\MobileCloud\Documents\AAEAAQAAAAAAAAX0AAAAJDlmMWY1ZDMyLWMwNTItNGVkYy05MTJjLWE4ZTE3OTU0MjUyN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1" y="1047750"/>
            <a:ext cx="1390651" cy="1390651"/>
          </a:xfrm>
          <a:prstGeom prst="rect">
            <a:avLst/>
          </a:prstGeom>
          <a:noFill/>
        </p:spPr>
      </p:pic>
      <p:pic>
        <p:nvPicPr>
          <p:cNvPr id="1028" name="Picture 4" descr="C:\Users\MobileCloud\Documents\unnam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066800"/>
            <a:ext cx="1371600" cy="1371600"/>
          </a:xfrm>
          <a:prstGeom prst="rect">
            <a:avLst/>
          </a:prstGeom>
          <a:noFill/>
        </p:spPr>
      </p:pic>
      <p:pic>
        <p:nvPicPr>
          <p:cNvPr id="1029" name="Picture 5" descr="C:\Users\MobileCloud\Documents\ph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1066800"/>
            <a:ext cx="1524000" cy="1524000"/>
          </a:xfrm>
          <a:prstGeom prst="rect">
            <a:avLst/>
          </a:prstGeom>
          <a:noFill/>
        </p:spPr>
      </p:pic>
      <p:pic>
        <p:nvPicPr>
          <p:cNvPr id="1030" name="Picture 6" descr="C:\Users\MobileCloud\Documents\download (2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16" y="728662"/>
            <a:ext cx="2287463" cy="1862139"/>
          </a:xfrm>
          <a:prstGeom prst="rect">
            <a:avLst/>
          </a:prstGeom>
          <a:noFill/>
        </p:spPr>
      </p:pic>
      <p:pic>
        <p:nvPicPr>
          <p:cNvPr id="1031" name="Picture 7" descr="C:\Users\MobileCloud\Documents\gco-logo 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17" y="2590800"/>
            <a:ext cx="1804737" cy="1524000"/>
          </a:xfrm>
          <a:prstGeom prst="rect">
            <a:avLst/>
          </a:prstGeom>
          <a:noFill/>
        </p:spPr>
      </p:pic>
      <p:pic>
        <p:nvPicPr>
          <p:cNvPr id="1032" name="Picture 8" descr="C:\Users\MobileCloud\Documents\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67017" y="2971811"/>
            <a:ext cx="2841625" cy="704044"/>
          </a:xfrm>
          <a:prstGeom prst="rect">
            <a:avLst/>
          </a:prstGeom>
          <a:noFill/>
        </p:spPr>
      </p:pic>
      <p:pic>
        <p:nvPicPr>
          <p:cNvPr id="1033" name="Picture 9" descr="C:\Users\MobileCloud\Documents\1441147_20110725133952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53000" y="2743200"/>
            <a:ext cx="2514600" cy="1143000"/>
          </a:xfrm>
          <a:prstGeom prst="rect">
            <a:avLst/>
          </a:prstGeom>
          <a:noFill/>
        </p:spPr>
      </p:pic>
      <p:pic>
        <p:nvPicPr>
          <p:cNvPr id="1034" name="Picture 10" descr="C:\Users\MobileCloud\Documents\logo (1)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16" y="2881330"/>
            <a:ext cx="2208703" cy="623887"/>
          </a:xfrm>
          <a:prstGeom prst="rect">
            <a:avLst/>
          </a:prstGeom>
          <a:noFill/>
        </p:spPr>
      </p:pic>
      <p:pic>
        <p:nvPicPr>
          <p:cNvPr id="1035" name="Picture 11" descr="C:\Users\MobileCloud\Documents\DD-team-new_0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3412" y="4191012"/>
            <a:ext cx="2266951" cy="1060167"/>
          </a:xfrm>
          <a:prstGeom prst="rect">
            <a:avLst/>
          </a:prstGeom>
          <a:noFill/>
        </p:spPr>
      </p:pic>
      <p:pic>
        <p:nvPicPr>
          <p:cNvPr id="1037" name="Picture 13" descr="C:\Users\MobileCloud\Documents\Profile_0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24205" y="4038601"/>
            <a:ext cx="1804987" cy="1121147"/>
          </a:xfrm>
          <a:prstGeom prst="rect">
            <a:avLst/>
          </a:prstGeom>
          <a:noFill/>
        </p:spPr>
      </p:pic>
      <p:pic>
        <p:nvPicPr>
          <p:cNvPr id="1039" name="Picture 15" descr="C:\Users\MobileCloud\Documents\Intertrust-Logo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05400" y="4267216"/>
            <a:ext cx="2362200" cy="560055"/>
          </a:xfrm>
          <a:prstGeom prst="rect">
            <a:avLst/>
          </a:prstGeom>
          <a:noFill/>
        </p:spPr>
      </p:pic>
      <p:pic>
        <p:nvPicPr>
          <p:cNvPr id="1040" name="Picture 16" descr="C:\Users\MobileCloud\Documents\download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43800" y="3962400"/>
            <a:ext cx="1371600" cy="1371600"/>
          </a:xfrm>
          <a:prstGeom prst="rect">
            <a:avLst/>
          </a:prstGeom>
          <a:noFill/>
        </p:spPr>
      </p:pic>
      <p:pic>
        <p:nvPicPr>
          <p:cNvPr id="1041" name="Picture 17" descr="C:\Users\MobileCloud\Documents\SDAC_GROUP_logo_60px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5311" y="5476880"/>
            <a:ext cx="1638300" cy="619125"/>
          </a:xfrm>
          <a:prstGeom prst="rect">
            <a:avLst/>
          </a:prstGeom>
          <a:noFill/>
        </p:spPr>
      </p:pic>
      <p:pic>
        <p:nvPicPr>
          <p:cNvPr id="1042" name="Picture 18" descr="C:\Users\MobileCloud\Documents\f803a61dc4386db6e4cdea9af09422e2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362200" y="5334011"/>
            <a:ext cx="1574800" cy="1181100"/>
          </a:xfrm>
          <a:prstGeom prst="rect">
            <a:avLst/>
          </a:prstGeom>
          <a:noFill/>
        </p:spPr>
      </p:pic>
      <p:pic>
        <p:nvPicPr>
          <p:cNvPr id="1043" name="Picture 19" descr="C:\Users\MobileCloud\Documents\56d3cefb5ed10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114816" y="5405442"/>
            <a:ext cx="1611631" cy="1071563"/>
          </a:xfrm>
          <a:prstGeom prst="rect">
            <a:avLst/>
          </a:prstGeom>
          <a:noFill/>
        </p:spPr>
      </p:pic>
      <p:pic>
        <p:nvPicPr>
          <p:cNvPr id="1044" name="Picture 20" descr="C:\Users\MobileCloud\Documents\104806750566036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791200" y="5410211"/>
            <a:ext cx="3200400" cy="400892"/>
          </a:xfrm>
          <a:prstGeom prst="rect">
            <a:avLst/>
          </a:prstGeom>
          <a:noFill/>
        </p:spPr>
      </p:pic>
      <p:pic>
        <p:nvPicPr>
          <p:cNvPr id="1045" name="Picture 21" descr="C:\Users\MobileCloud\Documents\logo_wing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553201" y="5867411"/>
            <a:ext cx="1420587" cy="571500"/>
          </a:xfrm>
          <a:prstGeom prst="rect">
            <a:avLst/>
          </a:prstGeom>
          <a:noFill/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Kpi.com selected clients from UAE</a:t>
            </a:r>
            <a:endParaRPr lang="ru-RU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1941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12" descr="D:\logo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442" y="1066811"/>
            <a:ext cx="8842375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D:\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5" y="5257800"/>
            <a:ext cx="17002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Kpi.com Global Customers</a:t>
            </a:r>
            <a:endParaRPr lang="ru-RU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0251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7" name="Заголовок 13"/>
          <p:cNvSpPr>
            <a:spLocks noGrp="1"/>
          </p:cNvSpPr>
          <p:nvPr>
            <p:ph type="subTitle" idx="1"/>
          </p:nvPr>
        </p:nvSpPr>
        <p:spPr>
          <a:xfrm>
            <a:off x="609600" y="1295400"/>
            <a:ext cx="8077200" cy="4724400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Cost Efficient: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Eliminate on-premise IT-related costs (hardware, software, workforce, etc.)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All in One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Accounting, HRM, Payroll, Project Management modules are seamlessly integrated to cut cycle times and reduce process errors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Integrations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Google and </a:t>
            </a:r>
            <a:r>
              <a:rPr lang="en-US" sz="1800" dirty="0" err="1" smtClean="0">
                <a:solidFill>
                  <a:schemeClr val="tx2">
                    <a:lumMod val="75000"/>
                  </a:schemeClr>
                </a:solidFill>
              </a:rPr>
              <a:t>MicroSoft</a:t>
            </a:r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Cloud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Access and process business transactions from anywhere through the internet and mobile applications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Global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Multi-subsidiary and multi-currency for growing businesses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Mobile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Mobile Apps availability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Support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Provides live, email, phone support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Scalable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pay as you grow, while 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Updated: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continuous upgrades to deliver new features and latest technological innovations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Adaptable: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can be customized to meet customer-specific needs</a:t>
            </a:r>
          </a:p>
          <a:p>
            <a:pPr algn="l"/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57200" y="0"/>
            <a:ext cx="8229600" cy="457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Why kpi.com?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0660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The Projects Module includes the following sections: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1"/>
            <a:ext cx="8534400" cy="2209800"/>
          </a:xfrm>
        </p:spPr>
        <p:txBody>
          <a:bodyPr numCol="2"/>
          <a:lstStyle/>
          <a:p>
            <a:r>
              <a:rPr lang="en-GB" sz="2000" b="1" dirty="0" smtClean="0">
                <a:solidFill>
                  <a:schemeClr val="tx2"/>
                </a:solidFill>
              </a:rPr>
              <a:t>Tasks</a:t>
            </a:r>
          </a:p>
          <a:p>
            <a:r>
              <a:rPr lang="en-GB" sz="2000" b="1" dirty="0" smtClean="0">
                <a:solidFill>
                  <a:schemeClr val="tx2"/>
                </a:solidFill>
              </a:rPr>
              <a:t>Issues</a:t>
            </a:r>
          </a:p>
          <a:p>
            <a:r>
              <a:rPr lang="en-GB" sz="2000" b="1" dirty="0" smtClean="0">
                <a:solidFill>
                  <a:schemeClr val="tx2"/>
                </a:solidFill>
              </a:rPr>
              <a:t>Timesheet</a:t>
            </a:r>
          </a:p>
          <a:p>
            <a:r>
              <a:rPr lang="en-GB" sz="2000" b="1" dirty="0" smtClean="0">
                <a:solidFill>
                  <a:schemeClr val="tx2"/>
                </a:solidFill>
              </a:rPr>
              <a:t>Timesheet </a:t>
            </a:r>
            <a:r>
              <a:rPr lang="en-GB" sz="2000" b="1" dirty="0" smtClean="0">
                <a:solidFill>
                  <a:schemeClr val="tx2"/>
                </a:solidFill>
              </a:rPr>
              <a:t>Approval</a:t>
            </a:r>
          </a:p>
          <a:p>
            <a:endParaRPr lang="en-GB" sz="2000" b="1" dirty="0" smtClean="0">
              <a:solidFill>
                <a:schemeClr val="tx2"/>
              </a:solidFill>
            </a:endParaRPr>
          </a:p>
          <a:p>
            <a:r>
              <a:rPr lang="en-GB" sz="2000" b="1" dirty="0" smtClean="0">
                <a:solidFill>
                  <a:schemeClr val="tx2"/>
                </a:solidFill>
              </a:rPr>
              <a:t>Customers</a:t>
            </a:r>
          </a:p>
          <a:p>
            <a:r>
              <a:rPr lang="en-GB" sz="2000" b="1" dirty="0" smtClean="0">
                <a:solidFill>
                  <a:schemeClr val="tx2"/>
                </a:solidFill>
              </a:rPr>
              <a:t>Employees</a:t>
            </a:r>
          </a:p>
          <a:p>
            <a:r>
              <a:rPr lang="en-GB" sz="2000" b="1" dirty="0" smtClean="0">
                <a:solidFill>
                  <a:schemeClr val="tx2"/>
                </a:solidFill>
              </a:rPr>
              <a:t>Departments</a:t>
            </a:r>
          </a:p>
          <a:p>
            <a:r>
              <a:rPr lang="en-GB" sz="2000" b="1" dirty="0" smtClean="0">
                <a:solidFill>
                  <a:schemeClr val="tx2"/>
                </a:solidFill>
              </a:rPr>
              <a:t>Resource Utilization</a:t>
            </a:r>
            <a:endParaRPr lang="en-GB" sz="2000" b="1" dirty="0">
              <a:solidFill>
                <a:schemeClr val="tx2"/>
              </a:solidFill>
            </a:endParaRPr>
          </a:p>
          <a:p>
            <a:pPr>
              <a:buNone/>
            </a:pPr>
            <a:endParaRPr lang="en-GB" dirty="0"/>
          </a:p>
        </p:txBody>
      </p:sp>
      <p:pic>
        <p:nvPicPr>
          <p:cNvPr id="2050" name="Picture 2" descr="C:\Users\Aziza Israilova\Desktop\Projects sub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2895600"/>
            <a:ext cx="4724400" cy="3454400"/>
          </a:xfrm>
          <a:prstGeom prst="rect">
            <a:avLst/>
          </a:prstGeom>
          <a:noFill/>
        </p:spPr>
      </p:pic>
      <p:pic>
        <p:nvPicPr>
          <p:cNvPr id="2051" name="Picture 3" descr="C:\Users\Aziza Israilova\Desktop\Projects su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2743200"/>
            <a:ext cx="5181600" cy="360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56518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/>
          <a:lstStyle/>
          <a:p>
            <a:pPr algn="ctr"/>
            <a:r>
              <a:rPr lang="en-US" sz="1800" b="1" smtClean="0">
                <a:solidFill>
                  <a:schemeClr val="bg1"/>
                </a:solidFill>
              </a:rPr>
              <a:t>Projects Dashboard</a:t>
            </a:r>
            <a:endParaRPr lang="en-GB" sz="1800" b="1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685801"/>
            <a:ext cx="8534400" cy="220980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</a:rPr>
              <a:t>Customizable Dashboards help to get the graphic representation of your custom reports for easy visualization and analysis of main patterns.</a:t>
            </a:r>
            <a:endParaRPr lang="en-GB" sz="2000" b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en-GB" sz="1800" b="1" dirty="0"/>
          </a:p>
          <a:p>
            <a:pPr>
              <a:buNone/>
            </a:pPr>
            <a:endParaRPr lang="en-GB" dirty="0"/>
          </a:p>
        </p:txBody>
      </p:sp>
      <p:pic>
        <p:nvPicPr>
          <p:cNvPr id="3074" name="Picture 2" descr="C:\Users\Aziza Israilova\Desktop\dashboar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05000"/>
            <a:ext cx="91440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00523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685800"/>
            <a:ext cx="7886700" cy="1676400"/>
          </a:xfrm>
        </p:spPr>
        <p:txBody>
          <a:bodyPr numCol="2">
            <a:norm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Project Budget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Project Documents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Employee Rate History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Resource Utilization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Project Templates</a:t>
            </a: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Employee Involvement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Projects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C:\Users\Aziza Israilova\Desktop\projec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62200"/>
            <a:ext cx="9144000" cy="4203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1" name="Содержимое 2"/>
          <p:cNvSpPr>
            <a:spLocks noGrp="1"/>
          </p:cNvSpPr>
          <p:nvPr>
            <p:ph idx="1"/>
          </p:nvPr>
        </p:nvSpPr>
        <p:spPr>
          <a:xfrm>
            <a:off x="685800" y="685800"/>
            <a:ext cx="7886700" cy="1676400"/>
          </a:xfrm>
        </p:spPr>
        <p:txBody>
          <a:bodyPr numCol="2">
            <a:normAutofit fontScale="92500" lnSpcReduction="10000"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Billable Tasks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Predecessor/Successor Tasks</a:t>
            </a:r>
          </a:p>
          <a:p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Workstreams</a:t>
            </a: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Task Reminders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Task Assignment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Links/Attachments/Notes</a:t>
            </a:r>
          </a:p>
          <a:p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Task Management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C:\Users\Aziza Israilova\Desktop\add tas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14600"/>
            <a:ext cx="9139238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Timesheet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685800" y="685800"/>
            <a:ext cx="7886700" cy="1676400"/>
          </a:xfrm>
        </p:spPr>
        <p:txBody>
          <a:bodyPr numCol="2">
            <a:normAutofit fontScale="92500"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Timer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Time Entries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Submit for Approval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Custom Timesheet Report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Import/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Expor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Time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Filter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146" name="Picture 2" descr="C:\Users\Aziza Israilova\Desktop\Timesheet pag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62200"/>
            <a:ext cx="9144000" cy="43122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Timesheet Approval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85800" y="685800"/>
            <a:ext cx="7886700" cy="1981200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Bulk Approval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Filter Options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Show Completed Projects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Review Approved Hours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Export Options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Comments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4" name="Picture 2" descr="C:\Users\Aziza Israilova\Desktop\Timesheet Approva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0"/>
            <a:ext cx="9144000" cy="4170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Project Budget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85800" y="685800"/>
            <a:ext cx="7886700" cy="1676400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925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baseline="0" dirty="0" smtClean="0">
                <a:solidFill>
                  <a:schemeClr val="accent3">
                    <a:lumMod val="50000"/>
                  </a:schemeClr>
                </a:solidFill>
              </a:rPr>
              <a:t>Planned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</a:rPr>
              <a:t>vs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Actual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Employee Expenses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Project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Revenue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baseline="0" dirty="0" smtClean="0">
                <a:solidFill>
                  <a:schemeClr val="accent3">
                    <a:lumMod val="50000"/>
                  </a:schemeClr>
                </a:solidFill>
              </a:rPr>
              <a:t>Project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Costs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Profit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baseline="0" dirty="0" smtClean="0">
                <a:solidFill>
                  <a:schemeClr val="accent3">
                    <a:lumMod val="50000"/>
                  </a:schemeClr>
                </a:solidFill>
              </a:rPr>
              <a:t>Difference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in Percentages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Export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options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 descr="C:\Users\Aziza Israilova\Desktop\Project Budge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62200"/>
            <a:ext cx="9144000" cy="43084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Resource Utilization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85800" y="685800"/>
            <a:ext cx="7886700" cy="1905000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925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Easy Review of Resource Allocation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baseline="0" dirty="0" smtClean="0">
                <a:solidFill>
                  <a:schemeClr val="accent3">
                    <a:lumMod val="50000"/>
                  </a:schemeClr>
                </a:solidFill>
              </a:rPr>
              <a:t>Colored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Highlights for Allocation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Filter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Options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Export Options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baseline="0" dirty="0" smtClean="0">
                <a:solidFill>
                  <a:schemeClr val="accent3">
                    <a:lumMod val="50000"/>
                  </a:schemeClr>
                </a:solidFill>
              </a:rPr>
              <a:t>Comparison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with Timeslot and Timesheet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Enter/Edit Estimated Time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218" name="Picture 2" descr="C:\Users\Aziza Israilova\Desktop\Resource Utilizati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38400"/>
            <a:ext cx="9144000" cy="42604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/>
              <a:t>Kpi.com Software Inc. 2018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7000" y="1828800"/>
            <a:ext cx="41910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1633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1369</TotalTime>
  <Words>508</Words>
  <Application>Microsoft Office PowerPoint</Application>
  <PresentationFormat>Экран (4:3)</PresentationFormat>
  <Paragraphs>111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Слайд 1</vt:lpstr>
      <vt:lpstr>Слайд 2</vt:lpstr>
      <vt:lpstr>Слайд 3</vt:lpstr>
      <vt:lpstr>Kpi.com selected clients from UAE</vt:lpstr>
      <vt:lpstr>Kpi.com Global Customers</vt:lpstr>
      <vt:lpstr>Слайд 6</vt:lpstr>
      <vt:lpstr>The Projects Module includes the following sections:</vt:lpstr>
      <vt:lpstr>Projects Dashboard</vt:lpstr>
      <vt:lpstr>Projects</vt:lpstr>
      <vt:lpstr>Task Management</vt:lpstr>
      <vt:lpstr>Timesheet</vt:lpstr>
      <vt:lpstr>Timesheet Approval</vt:lpstr>
      <vt:lpstr>Project Budget</vt:lpstr>
      <vt:lpstr>Resource Utilization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Doniyor Mahkamov</dc:creator>
  <cp:lastModifiedBy>Aziza Israilova</cp:lastModifiedBy>
  <cp:revision>95</cp:revision>
  <dcterms:created xsi:type="dcterms:W3CDTF">2018-08-26T20:29:31Z</dcterms:created>
  <dcterms:modified xsi:type="dcterms:W3CDTF">2018-09-07T09:37:11Z</dcterms:modified>
</cp:coreProperties>
</file>