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28" r:id="rId1"/>
  </p:sldMasterIdLst>
  <p:notesMasterIdLst>
    <p:notesMasterId r:id="rId15"/>
  </p:notesMasterIdLst>
  <p:handoutMasterIdLst>
    <p:handoutMasterId r:id="rId16"/>
  </p:handoutMasterIdLst>
  <p:sldIdLst>
    <p:sldId id="340" r:id="rId2"/>
    <p:sldId id="342" r:id="rId3"/>
    <p:sldId id="343" r:id="rId4"/>
    <p:sldId id="344" r:id="rId5"/>
    <p:sldId id="345" r:id="rId6"/>
    <p:sldId id="346" r:id="rId7"/>
    <p:sldId id="349" r:id="rId8"/>
    <p:sldId id="377" r:id="rId9"/>
    <p:sldId id="376" r:id="rId10"/>
    <p:sldId id="380" r:id="rId11"/>
    <p:sldId id="381" r:id="rId12"/>
    <p:sldId id="382" r:id="rId13"/>
    <p:sldId id="375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536677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1239" autoAdjust="0"/>
    <p:restoredTop sz="94660"/>
  </p:normalViewPr>
  <p:slideViewPr>
    <p:cSldViewPr>
      <p:cViewPr>
        <p:scale>
          <a:sx n="66" d="100"/>
          <a:sy n="66" d="100"/>
        </p:scale>
        <p:origin x="-1266" y="-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1998" y="78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16A233-A85D-4473-A445-7B5E1E675320}" type="datetimeFigureOut">
              <a:rPr lang="ru-RU" smtClean="0"/>
              <a:pPr/>
              <a:t>13.09.2018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65369C-F08A-4DF6-BAA9-069914BDA9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910061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5A3EE9-DEFA-4B6F-A505-E1C4A61D0A93}" type="datetimeFigureOut">
              <a:rPr lang="en-US" smtClean="0"/>
              <a:pPr/>
              <a:t>9/13/2018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0CB341-8B4C-4D74-BF61-3D4191AB17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010397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5A1D0-A9C2-43E2-864B-954B2E3876DC}" type="datetime1">
              <a:rPr lang="en-US" smtClean="0"/>
              <a:pPr/>
              <a:t>9/13/2018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CA32-BE2A-47DB-83E1-59C132A419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1626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F477-5CB3-4624-897B-ED39D51BD5FA}" type="datetime1">
              <a:rPr lang="en-US" smtClean="0"/>
              <a:pPr/>
              <a:t>9/13/2018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CA32-BE2A-47DB-83E1-59C132A419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0008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53C8-0438-4846-9154-C0EEE961C505}" type="datetime1">
              <a:rPr lang="en-US" smtClean="0"/>
              <a:pPr/>
              <a:t>9/13/2018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CA32-BE2A-47DB-83E1-59C132A419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12284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B7DCB-5211-4C47-BD8D-DD5A63553BCD}" type="datetime1">
              <a:rPr lang="en-US" smtClean="0"/>
              <a:pPr/>
              <a:t>9/13/2018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CA32-BE2A-47DB-83E1-59C132A419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11264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E5FD6-6DAE-4994-B2B4-0F241D53B88C}" type="datetime1">
              <a:rPr lang="en-US" smtClean="0"/>
              <a:pPr/>
              <a:t>9/13/2018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CA32-BE2A-47DB-83E1-59C132A419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4163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92E31-F5AA-4ED6-8E36-F1E228AA428C}" type="datetime1">
              <a:rPr lang="en-US" smtClean="0"/>
              <a:pPr/>
              <a:t>9/13/2018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CA32-BE2A-47DB-83E1-59C132A419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33673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34423-16A5-415E-A217-601D3DB03885}" type="datetime1">
              <a:rPr lang="en-US" smtClean="0"/>
              <a:pPr/>
              <a:t>9/13/2018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CA32-BE2A-47DB-83E1-59C132A419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82061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8EFCE-5BD0-493C-BF93-9344067CDEF0}" type="datetime1">
              <a:rPr lang="en-US" smtClean="0"/>
              <a:pPr/>
              <a:t>9/13/2018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CA32-BE2A-47DB-83E1-59C132A419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94070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BB7A5-1B62-46C1-B23F-58B974170BBD}" type="datetime1">
              <a:rPr lang="en-US" smtClean="0"/>
              <a:pPr/>
              <a:t>9/13/2018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CA32-BE2A-47DB-83E1-59C132A419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71088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F7509-2A93-48D6-85E2-1924CD0E66C7}" type="datetime1">
              <a:rPr lang="en-US" smtClean="0"/>
              <a:pPr/>
              <a:t>9/13/2018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CA32-BE2A-47DB-83E1-59C132A419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06139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493EA-2806-4251-A3F7-476698F8754C}" type="datetime1">
              <a:rPr lang="en-US" smtClean="0"/>
              <a:pPr/>
              <a:t>9/13/2018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CA32-BE2A-47DB-83E1-59C132A419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14975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9/13/2018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26" y="2"/>
            <a:ext cx="9148127" cy="686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 userDrawn="1"/>
        </p:nvSpPr>
        <p:spPr>
          <a:xfrm>
            <a:off x="0" y="0"/>
            <a:ext cx="9144000" cy="457200"/>
          </a:xfrm>
          <a:prstGeom prst="rect">
            <a:avLst/>
          </a:prstGeom>
          <a:solidFill>
            <a:srgbClr val="5366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799" y="-3176"/>
            <a:ext cx="457201" cy="45720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798" y="6381748"/>
            <a:ext cx="476251" cy="47625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08256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gif"/><Relationship Id="rId13" Type="http://schemas.openxmlformats.org/officeDocument/2006/relationships/image" Target="../media/image18.jpeg"/><Relationship Id="rId18" Type="http://schemas.openxmlformats.org/officeDocument/2006/relationships/image" Target="../media/image2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jpeg"/><Relationship Id="rId17" Type="http://schemas.openxmlformats.org/officeDocument/2006/relationships/image" Target="../media/image22.jpeg"/><Relationship Id="rId2" Type="http://schemas.openxmlformats.org/officeDocument/2006/relationships/image" Target="../media/image7.png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 txBox="1">
            <a:spLocks/>
          </p:cNvSpPr>
          <p:nvPr/>
        </p:nvSpPr>
        <p:spPr>
          <a:xfrm>
            <a:off x="1143000" y="5288288"/>
            <a:ext cx="6781800" cy="67710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 lIns="182880" tIns="182880" rIns="182880" bIns="182880" rtlCol="0">
            <a:spAutoFit/>
          </a:bodyPr>
          <a:lstStyle/>
          <a:p>
            <a:pPr marL="342891" indent="-342891" algn="ctr">
              <a:spcBef>
                <a:spcPct val="20000"/>
              </a:spcBef>
              <a:defRPr/>
            </a:pPr>
            <a:r>
              <a:rPr lang="en-US" sz="2000" b="1" dirty="0" smtClean="0">
                <a:solidFill>
                  <a:schemeClr val="bg1"/>
                </a:solidFill>
              </a:rPr>
              <a:t>Kpi.com </a:t>
            </a:r>
            <a:r>
              <a:rPr lang="en-US" sz="2000" b="1" dirty="0" smtClean="0">
                <a:solidFill>
                  <a:schemeClr val="bg1"/>
                </a:solidFill>
              </a:rPr>
              <a:t>Payroll</a:t>
            </a:r>
            <a:endParaRPr lang="en-US" sz="2000" b="1" dirty="0" smtClean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3387" y="457200"/>
            <a:ext cx="914400" cy="914400"/>
          </a:xfrm>
          <a:prstGeom prst="rect">
            <a:avLst/>
          </a:prstGeom>
        </p:spPr>
      </p:pic>
      <p:pic>
        <p:nvPicPr>
          <p:cNvPr id="3" name="Picture 2" descr="C:\Users\Aziza Israilova\Desktop\Payroll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1041400"/>
            <a:ext cx="7162800" cy="4775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6420573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678363"/>
          </a:xfrm>
        </p:spPr>
        <p:txBody>
          <a:bodyPr>
            <a:noAutofit/>
          </a:bodyPr>
          <a:lstStyle/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GB" sz="15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GB" sz="18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GB" sz="1800" b="1" dirty="0" smtClean="0">
                <a:solidFill>
                  <a:schemeClr val="tx2">
                    <a:lumMod val="75000"/>
                  </a:schemeClr>
                </a:solidFill>
              </a:rPr>
              <a:t>kpi.com </a:t>
            </a:r>
            <a:r>
              <a:rPr lang="en-GB" sz="1800" dirty="0" smtClean="0">
                <a:solidFill>
                  <a:schemeClr val="tx2">
                    <a:lumMod val="75000"/>
                  </a:schemeClr>
                </a:solidFill>
              </a:rPr>
              <a:t>– Kpi.com Software Inc is a privately held London-based company found up by </a:t>
            </a:r>
            <a:r>
              <a:rPr lang="en-GB" sz="1800" dirty="0" err="1" smtClean="0">
                <a:solidFill>
                  <a:schemeClr val="tx2">
                    <a:lumMod val="75000"/>
                  </a:schemeClr>
                </a:solidFill>
              </a:rPr>
              <a:t>Muz</a:t>
            </a:r>
            <a:r>
              <a:rPr lang="en-GB" sz="18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GB" sz="1800" dirty="0" err="1" smtClean="0">
                <a:solidFill>
                  <a:schemeClr val="tx2">
                    <a:lumMod val="75000"/>
                  </a:schemeClr>
                </a:solidFill>
              </a:rPr>
              <a:t>Karabaev</a:t>
            </a:r>
            <a:r>
              <a:rPr lang="en-GB" sz="1800" dirty="0" smtClean="0">
                <a:solidFill>
                  <a:schemeClr val="tx2">
                    <a:lumMod val="75000"/>
                  </a:schemeClr>
                </a:solidFill>
              </a:rPr>
              <a:t>.  Currently has an offshore operating base in Tashkent (Uzbekistan) Dubai, UAE  – </a:t>
            </a:r>
            <a:r>
              <a:rPr lang="en-GB" sz="1800" b="1" dirty="0" smtClean="0">
                <a:solidFill>
                  <a:schemeClr val="tx2">
                    <a:lumMod val="75000"/>
                  </a:schemeClr>
                </a:solidFill>
              </a:rPr>
              <a:t>total headcount is 130+ people. </a:t>
            </a:r>
            <a:endParaRPr lang="en-GB" sz="18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GB" sz="18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GB" sz="1800" dirty="0" smtClean="0">
                <a:solidFill>
                  <a:schemeClr val="tx2">
                    <a:lumMod val="75000"/>
                  </a:schemeClr>
                </a:solidFill>
              </a:rPr>
              <a:t>The company provides Software, Application, Design, </a:t>
            </a:r>
            <a:r>
              <a:rPr lang="en-GB" sz="1800" dirty="0" err="1" smtClean="0">
                <a:solidFill>
                  <a:schemeClr val="tx2">
                    <a:lumMod val="75000"/>
                  </a:schemeClr>
                </a:solidFill>
              </a:rPr>
              <a:t>Consultancy&amp;Data</a:t>
            </a:r>
            <a:r>
              <a:rPr lang="en-GB" sz="1800" dirty="0" smtClean="0">
                <a:solidFill>
                  <a:schemeClr val="tx2">
                    <a:lumMod val="75000"/>
                  </a:schemeClr>
                </a:solidFill>
              </a:rPr>
              <a:t> and Digital Media products and services to its customer base since 2005.  Major customers include Mindshare Mena, DMGT (Daily Mail Group), Asset International Inc, AIP Corp, etc.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GB" sz="18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GB" sz="1800" dirty="0" smtClean="0">
                <a:solidFill>
                  <a:schemeClr val="tx2">
                    <a:lumMod val="75000"/>
                  </a:schemeClr>
                </a:solidFill>
              </a:rPr>
              <a:t>In 2008, Kpi.com Software Inc started building its first product - </a:t>
            </a:r>
            <a:r>
              <a:rPr lang="en-GB" sz="1800" dirty="0" err="1" smtClean="0">
                <a:solidFill>
                  <a:schemeClr val="tx2">
                    <a:lumMod val="75000"/>
                  </a:schemeClr>
                </a:solidFill>
              </a:rPr>
              <a:t>SaaS</a:t>
            </a:r>
            <a:r>
              <a:rPr lang="en-GB" sz="1800" dirty="0" smtClean="0">
                <a:solidFill>
                  <a:schemeClr val="tx2">
                    <a:lumMod val="75000"/>
                  </a:schemeClr>
                </a:solidFill>
              </a:rPr>
              <a:t> app, and Launched in 2010 </a:t>
            </a:r>
            <a:r>
              <a:rPr lang="en-GB" sz="1800" dirty="0" err="1" smtClean="0">
                <a:solidFill>
                  <a:schemeClr val="tx2">
                    <a:lumMod val="75000"/>
                  </a:schemeClr>
                </a:solidFill>
              </a:rPr>
              <a:t>WorkforceTrack</a:t>
            </a:r>
            <a:r>
              <a:rPr lang="en-GB" sz="1800" dirty="0" smtClean="0">
                <a:solidFill>
                  <a:schemeClr val="tx2">
                    <a:lumMod val="75000"/>
                  </a:schemeClr>
                </a:solidFill>
              </a:rPr>
              <a:t> ERP beta product, which was later rebranded as kpi.com ERP, with the strap line – </a:t>
            </a:r>
            <a:r>
              <a:rPr lang="en-GB" sz="1800" b="1" dirty="0" smtClean="0">
                <a:solidFill>
                  <a:schemeClr val="tx2">
                    <a:lumMod val="75000"/>
                  </a:schemeClr>
                </a:solidFill>
              </a:rPr>
              <a:t>“Simply Manage Your Business” </a:t>
            </a:r>
            <a:r>
              <a:rPr lang="en-GB" sz="1800" dirty="0" smtClean="0">
                <a:solidFill>
                  <a:schemeClr val="tx2">
                    <a:lumMod val="75000"/>
                  </a:schemeClr>
                </a:solidFill>
              </a:rPr>
              <a:t>(Registered Trademark). 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GB" sz="18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GB" sz="1800" dirty="0" smtClean="0">
                <a:solidFill>
                  <a:schemeClr val="tx2">
                    <a:lumMod val="75000"/>
                  </a:schemeClr>
                </a:solidFill>
              </a:rPr>
              <a:t>So far the company has over </a:t>
            </a:r>
            <a:r>
              <a:rPr lang="en-GB" sz="1800" b="1" dirty="0" smtClean="0">
                <a:solidFill>
                  <a:schemeClr val="tx2">
                    <a:lumMod val="75000"/>
                  </a:schemeClr>
                </a:solidFill>
              </a:rPr>
              <a:t>500 active customers </a:t>
            </a:r>
            <a:r>
              <a:rPr lang="en-GB" sz="1800" dirty="0" smtClean="0">
                <a:solidFill>
                  <a:schemeClr val="tx2">
                    <a:lumMod val="75000"/>
                  </a:schemeClr>
                </a:solidFill>
              </a:rPr>
              <a:t>(about 400+ companies using kpi.com, total user base exceeds over 15,000 to date) and has core service only clients in Publishing and Digital, and web and mobile software  sectors – mainly as </a:t>
            </a:r>
            <a:r>
              <a:rPr lang="en-GB" sz="1800" dirty="0" err="1" smtClean="0">
                <a:solidFill>
                  <a:schemeClr val="tx2">
                    <a:lumMod val="75000"/>
                  </a:schemeClr>
                </a:solidFill>
              </a:rPr>
              <a:t>offshoring</a:t>
            </a:r>
            <a:r>
              <a:rPr lang="en-GB" sz="1800" dirty="0" smtClean="0">
                <a:solidFill>
                  <a:schemeClr val="tx2">
                    <a:lumMod val="75000"/>
                  </a:schemeClr>
                </a:solidFill>
              </a:rPr>
              <a:t> and subcontracting services.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GB" sz="15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285744" indent="-285744">
              <a:spcBef>
                <a:spcPts val="0"/>
              </a:spcBef>
              <a:buNone/>
              <a:defRPr/>
            </a:pPr>
            <a:endParaRPr lang="en-US" sz="15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CA32-BE2A-47DB-83E1-59C132A41953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5334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10638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2438400" y="0"/>
            <a:ext cx="44958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b="1" dirty="0" smtClean="0">
                <a:solidFill>
                  <a:schemeClr val="bg1"/>
                </a:solidFill>
              </a:rPr>
              <a:t>Introduction</a:t>
            </a:r>
            <a:endParaRPr lang="en-GB" sz="2000" b="1" dirty="0">
              <a:solidFill>
                <a:schemeClr val="bg1"/>
              </a:solidFill>
            </a:endParaRPr>
          </a:p>
          <a:p>
            <a:pPr algn="ctr">
              <a:defRPr/>
            </a:pPr>
            <a:endParaRPr lang="en-US" sz="2000" b="1" dirty="0">
              <a:solidFill>
                <a:schemeClr val="tx2">
                  <a:lumMod val="75000"/>
                </a:schemeClr>
              </a:solidFill>
            </a:endParaRPr>
          </a:p>
          <a:p>
            <a:pPr algn="ctr">
              <a:defRPr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Geographic spread of kpi.com end users</a:t>
            </a:r>
            <a:endParaRPr lang="en-US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057400" y="5802317"/>
            <a:ext cx="5562600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400+ Companies, 15000+ User Base and Growing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3" name="Picture 7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24000"/>
            <a:ext cx="9112353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ounded Rectangular Callout 18"/>
          <p:cNvSpPr/>
          <p:nvPr/>
        </p:nvSpPr>
        <p:spPr>
          <a:xfrm>
            <a:off x="533400" y="1295400"/>
            <a:ext cx="1066800" cy="457200"/>
          </a:xfrm>
          <a:prstGeom prst="wedgeRoundRect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chemeClr val="accent5">
                    <a:lumMod val="75000"/>
                  </a:schemeClr>
                </a:solidFill>
              </a:rPr>
              <a:t>28%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chemeClr val="accent5">
                    <a:lumMod val="75000"/>
                  </a:schemeClr>
                </a:solidFill>
              </a:rPr>
              <a:t>North America</a:t>
            </a:r>
          </a:p>
        </p:txBody>
      </p:sp>
      <p:sp>
        <p:nvSpPr>
          <p:cNvPr id="15" name="Rounded Rectangular Callout 23"/>
          <p:cNvSpPr/>
          <p:nvPr/>
        </p:nvSpPr>
        <p:spPr>
          <a:xfrm>
            <a:off x="1806575" y="3281363"/>
            <a:ext cx="1066800" cy="457200"/>
          </a:xfrm>
          <a:prstGeom prst="wedgeRoundRect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chemeClr val="accent5">
                    <a:lumMod val="75000"/>
                  </a:schemeClr>
                </a:solidFill>
              </a:rPr>
              <a:t>4%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chemeClr val="accent5">
                    <a:lumMod val="75000"/>
                  </a:schemeClr>
                </a:solidFill>
              </a:rPr>
              <a:t>South America</a:t>
            </a:r>
          </a:p>
        </p:txBody>
      </p:sp>
      <p:sp>
        <p:nvSpPr>
          <p:cNvPr id="16" name="Rounded Rectangular Callout 19"/>
          <p:cNvSpPr/>
          <p:nvPr/>
        </p:nvSpPr>
        <p:spPr>
          <a:xfrm>
            <a:off x="3657600" y="1676400"/>
            <a:ext cx="455612" cy="304800"/>
          </a:xfrm>
          <a:prstGeom prst="wedgeRoundRect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b="1" dirty="0" smtClean="0">
                <a:solidFill>
                  <a:schemeClr val="accent5">
                    <a:lumMod val="75000"/>
                  </a:schemeClr>
                </a:solidFill>
              </a:rPr>
              <a:t>13% UK</a:t>
            </a:r>
          </a:p>
        </p:txBody>
      </p:sp>
      <p:sp>
        <p:nvSpPr>
          <p:cNvPr id="17" name="Rounded Rectangular Callout 24"/>
          <p:cNvSpPr/>
          <p:nvPr/>
        </p:nvSpPr>
        <p:spPr>
          <a:xfrm>
            <a:off x="4286250" y="3306763"/>
            <a:ext cx="742950" cy="457200"/>
          </a:xfrm>
          <a:prstGeom prst="wedgeRoundRect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chemeClr val="accent5">
                    <a:lumMod val="75000"/>
                  </a:schemeClr>
                </a:solidFill>
              </a:rPr>
              <a:t>2%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chemeClr val="accent5">
                    <a:lumMod val="75000"/>
                  </a:schemeClr>
                </a:solidFill>
              </a:rPr>
              <a:t>Africa</a:t>
            </a:r>
          </a:p>
        </p:txBody>
      </p:sp>
      <p:sp>
        <p:nvSpPr>
          <p:cNvPr id="29" name="Rounded Rectangular Callout 24"/>
          <p:cNvSpPr/>
          <p:nvPr/>
        </p:nvSpPr>
        <p:spPr>
          <a:xfrm>
            <a:off x="5410200" y="2667000"/>
            <a:ext cx="742950" cy="457200"/>
          </a:xfrm>
          <a:prstGeom prst="wedgeRoundRect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 smtClean="0">
                <a:solidFill>
                  <a:schemeClr val="accent5">
                    <a:lumMod val="75000"/>
                  </a:schemeClr>
                </a:solidFill>
              </a:rPr>
              <a:t>20% Middle East</a:t>
            </a:r>
          </a:p>
        </p:txBody>
      </p:sp>
      <p:sp>
        <p:nvSpPr>
          <p:cNvPr id="30" name="Rounded Rectangular Callout 24"/>
          <p:cNvSpPr/>
          <p:nvPr/>
        </p:nvSpPr>
        <p:spPr>
          <a:xfrm>
            <a:off x="6934200" y="4495800"/>
            <a:ext cx="742950" cy="457200"/>
          </a:xfrm>
          <a:prstGeom prst="wedgeRoundRect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 smtClean="0">
                <a:solidFill>
                  <a:schemeClr val="accent5">
                    <a:lumMod val="75000"/>
                  </a:schemeClr>
                </a:solidFill>
              </a:rPr>
              <a:t>5% Australia </a:t>
            </a:r>
            <a:endParaRPr lang="en-US" sz="1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2" name="Rounded Rectangular Callout 24"/>
          <p:cNvSpPr/>
          <p:nvPr/>
        </p:nvSpPr>
        <p:spPr>
          <a:xfrm>
            <a:off x="4876800" y="1676400"/>
            <a:ext cx="914400" cy="685800"/>
          </a:xfrm>
          <a:prstGeom prst="wedgeRoundRect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 smtClean="0">
                <a:solidFill>
                  <a:schemeClr val="accent5">
                    <a:lumMod val="75000"/>
                  </a:schemeClr>
                </a:solidFill>
              </a:rPr>
              <a:t>20% Other parts of Europe </a:t>
            </a:r>
            <a:endParaRPr lang="en-US" sz="1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3" name="Rounded Rectangular Callout 24"/>
          <p:cNvSpPr/>
          <p:nvPr/>
        </p:nvSpPr>
        <p:spPr>
          <a:xfrm>
            <a:off x="5181600" y="5105400"/>
            <a:ext cx="742950" cy="457200"/>
          </a:xfrm>
          <a:prstGeom prst="wedgeRoundRect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 smtClean="0">
                <a:solidFill>
                  <a:schemeClr val="accent5">
                    <a:lumMod val="75000"/>
                  </a:schemeClr>
                </a:solidFill>
              </a:rPr>
              <a:t>7% Rest of the World </a:t>
            </a:r>
            <a:endParaRPr lang="en-US" sz="10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674021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CA32-BE2A-47DB-83E1-59C132A41953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1" name="Slide Number Placeholder 4"/>
          <p:cNvSpPr txBox="1">
            <a:spLocks/>
          </p:cNvSpPr>
          <p:nvPr/>
        </p:nvSpPr>
        <p:spPr>
          <a:xfrm>
            <a:off x="6553200" y="635635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fld id="{7233CA32-BE2A-47DB-83E1-59C132A41953}" type="slidenum">
              <a:rPr lang="en-US" sz="1200">
                <a:solidFill>
                  <a:schemeClr val="tx1">
                    <a:tint val="75000"/>
                  </a:schemeClr>
                </a:solidFill>
              </a:rPr>
              <a:pPr algn="r">
                <a:defRPr/>
              </a:pPr>
              <a:t>4</a:t>
            </a:fld>
            <a:endParaRPr lang="en-US" sz="120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7187" name="AutoShape 19" descr="cid:image001.jpg@01CF57DA.209E3540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88" name="AutoShape 20" descr="cid:image001.jpg@01CF57DA.209E3540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89" name="AutoShape 21" descr="cid:image001.jpg@01CF57DA.209E3540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6" name="Picture 2" descr="C:\Users\MobileCloud\Documents\AAEAAQAAAAAAAAX0AAAAJDlmMWY1ZDMyLWMwNTItNGVkYy05MTJjLWE4ZTE3OTU0MjUyN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1" y="1047750"/>
            <a:ext cx="1390651" cy="1390651"/>
          </a:xfrm>
          <a:prstGeom prst="rect">
            <a:avLst/>
          </a:prstGeom>
          <a:noFill/>
        </p:spPr>
      </p:pic>
      <p:pic>
        <p:nvPicPr>
          <p:cNvPr id="1028" name="Picture 4" descr="C:\Users\MobileCloud\Documents\unnamed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1066800"/>
            <a:ext cx="1371600" cy="1371600"/>
          </a:xfrm>
          <a:prstGeom prst="rect">
            <a:avLst/>
          </a:prstGeom>
          <a:noFill/>
        </p:spPr>
      </p:pic>
      <p:pic>
        <p:nvPicPr>
          <p:cNvPr id="1029" name="Picture 5" descr="C:\Users\MobileCloud\Documents\phot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91000" y="1066800"/>
            <a:ext cx="1524000" cy="1524000"/>
          </a:xfrm>
          <a:prstGeom prst="rect">
            <a:avLst/>
          </a:prstGeom>
          <a:noFill/>
        </p:spPr>
      </p:pic>
      <p:pic>
        <p:nvPicPr>
          <p:cNvPr id="1030" name="Picture 6" descr="C:\Users\MobileCloud\Documents\download (2)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16" y="728662"/>
            <a:ext cx="2287463" cy="1862139"/>
          </a:xfrm>
          <a:prstGeom prst="rect">
            <a:avLst/>
          </a:prstGeom>
          <a:noFill/>
        </p:spPr>
      </p:pic>
      <p:pic>
        <p:nvPicPr>
          <p:cNvPr id="1031" name="Picture 7" descr="C:\Users\MobileCloud\Documents\gco-logo (1)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3417" y="2590800"/>
            <a:ext cx="1804737" cy="1524000"/>
          </a:xfrm>
          <a:prstGeom prst="rect">
            <a:avLst/>
          </a:prstGeom>
          <a:noFill/>
        </p:spPr>
      </p:pic>
      <p:pic>
        <p:nvPicPr>
          <p:cNvPr id="1032" name="Picture 8" descr="C:\Users\MobileCloud\Documents\Logo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667017" y="2971811"/>
            <a:ext cx="2841625" cy="704044"/>
          </a:xfrm>
          <a:prstGeom prst="rect">
            <a:avLst/>
          </a:prstGeom>
          <a:noFill/>
        </p:spPr>
      </p:pic>
      <p:pic>
        <p:nvPicPr>
          <p:cNvPr id="1033" name="Picture 9" descr="C:\Users\MobileCloud\Documents\1441147_20110725133952.gi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953000" y="2743200"/>
            <a:ext cx="2514600" cy="1143000"/>
          </a:xfrm>
          <a:prstGeom prst="rect">
            <a:avLst/>
          </a:prstGeom>
          <a:noFill/>
        </p:spPr>
      </p:pic>
      <p:pic>
        <p:nvPicPr>
          <p:cNvPr id="1034" name="Picture 10" descr="C:\Users\MobileCloud\Documents\logo (1)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05616" y="2881330"/>
            <a:ext cx="2208703" cy="623887"/>
          </a:xfrm>
          <a:prstGeom prst="rect">
            <a:avLst/>
          </a:prstGeom>
          <a:noFill/>
        </p:spPr>
      </p:pic>
      <p:pic>
        <p:nvPicPr>
          <p:cNvPr id="1035" name="Picture 11" descr="C:\Users\MobileCloud\Documents\DD-team-new_08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33412" y="4191012"/>
            <a:ext cx="2266951" cy="1060167"/>
          </a:xfrm>
          <a:prstGeom prst="rect">
            <a:avLst/>
          </a:prstGeom>
          <a:noFill/>
        </p:spPr>
      </p:pic>
      <p:pic>
        <p:nvPicPr>
          <p:cNvPr id="1037" name="Picture 13" descr="C:\Users\MobileCloud\Documents\Profile_0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124205" y="4038601"/>
            <a:ext cx="1804987" cy="1121147"/>
          </a:xfrm>
          <a:prstGeom prst="rect">
            <a:avLst/>
          </a:prstGeom>
          <a:noFill/>
        </p:spPr>
      </p:pic>
      <p:pic>
        <p:nvPicPr>
          <p:cNvPr id="1039" name="Picture 15" descr="C:\Users\MobileCloud\Documents\Intertrust-Logo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105400" y="4267216"/>
            <a:ext cx="2362200" cy="560055"/>
          </a:xfrm>
          <a:prstGeom prst="rect">
            <a:avLst/>
          </a:prstGeom>
          <a:noFill/>
        </p:spPr>
      </p:pic>
      <p:pic>
        <p:nvPicPr>
          <p:cNvPr id="1040" name="Picture 16" descr="C:\Users\MobileCloud\Documents\download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543800" y="3962400"/>
            <a:ext cx="1371600" cy="1371600"/>
          </a:xfrm>
          <a:prstGeom prst="rect">
            <a:avLst/>
          </a:prstGeom>
          <a:noFill/>
        </p:spPr>
      </p:pic>
      <p:pic>
        <p:nvPicPr>
          <p:cNvPr id="1041" name="Picture 17" descr="C:\Users\MobileCloud\Documents\SDAC_GROUP_logo_60px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95311" y="5476880"/>
            <a:ext cx="1638300" cy="619125"/>
          </a:xfrm>
          <a:prstGeom prst="rect">
            <a:avLst/>
          </a:prstGeom>
          <a:noFill/>
        </p:spPr>
      </p:pic>
      <p:pic>
        <p:nvPicPr>
          <p:cNvPr id="1042" name="Picture 18" descr="C:\Users\MobileCloud\Documents\f803a61dc4386db6e4cdea9af09422e2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362200" y="5334011"/>
            <a:ext cx="1574800" cy="1181100"/>
          </a:xfrm>
          <a:prstGeom prst="rect">
            <a:avLst/>
          </a:prstGeom>
          <a:noFill/>
        </p:spPr>
      </p:pic>
      <p:pic>
        <p:nvPicPr>
          <p:cNvPr id="1043" name="Picture 19" descr="C:\Users\MobileCloud\Documents\56d3cefb5ed10.pn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114816" y="5405442"/>
            <a:ext cx="1611631" cy="1071563"/>
          </a:xfrm>
          <a:prstGeom prst="rect">
            <a:avLst/>
          </a:prstGeom>
          <a:noFill/>
        </p:spPr>
      </p:pic>
      <p:pic>
        <p:nvPicPr>
          <p:cNvPr id="1044" name="Picture 20" descr="C:\Users\MobileCloud\Documents\104806750566036.jp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5791200" y="5410211"/>
            <a:ext cx="3200400" cy="400892"/>
          </a:xfrm>
          <a:prstGeom prst="rect">
            <a:avLst/>
          </a:prstGeom>
          <a:noFill/>
        </p:spPr>
      </p:pic>
      <p:pic>
        <p:nvPicPr>
          <p:cNvPr id="1045" name="Picture 21" descr="C:\Users\MobileCloud\Documents\logo_wing.png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553201" y="5867411"/>
            <a:ext cx="1420587" cy="571500"/>
          </a:xfrm>
          <a:prstGeom prst="rect">
            <a:avLst/>
          </a:prstGeom>
          <a:noFill/>
        </p:spPr>
      </p:pic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200"/>
          </a:xfrm>
        </p:spPr>
        <p:txBody>
          <a:bodyPr/>
          <a:lstStyle/>
          <a:p>
            <a:pPr algn="ctr"/>
            <a:r>
              <a:rPr lang="en-US" sz="1800" b="1" dirty="0" smtClean="0">
                <a:solidFill>
                  <a:schemeClr val="bg1"/>
                </a:solidFill>
              </a:rPr>
              <a:t>Kpi.com selected clients from UAE</a:t>
            </a:r>
            <a:endParaRPr lang="ru-RU" sz="1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81941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CA32-BE2A-47DB-83E1-59C132A41953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7" name="Picture 12" descr="D:\logo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5442" y="1066811"/>
            <a:ext cx="8842375" cy="480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7" descr="D:\a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5" y="5257800"/>
            <a:ext cx="1700213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200"/>
          </a:xfrm>
        </p:spPr>
        <p:txBody>
          <a:bodyPr/>
          <a:lstStyle/>
          <a:p>
            <a:pPr algn="ctr"/>
            <a:r>
              <a:rPr lang="en-US" sz="1800" b="1" dirty="0" smtClean="0">
                <a:solidFill>
                  <a:schemeClr val="bg1"/>
                </a:solidFill>
              </a:rPr>
              <a:t>Kpi.com Global Customers</a:t>
            </a:r>
            <a:endParaRPr lang="ru-RU" sz="1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202515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CA32-BE2A-47DB-83E1-59C132A41953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7" name="Заголовок 13"/>
          <p:cNvSpPr>
            <a:spLocks noGrp="1"/>
          </p:cNvSpPr>
          <p:nvPr>
            <p:ph type="subTitle" idx="1"/>
          </p:nvPr>
        </p:nvSpPr>
        <p:spPr>
          <a:xfrm>
            <a:off x="609600" y="1295400"/>
            <a:ext cx="8077200" cy="4724400"/>
          </a:xfrm>
        </p:spPr>
        <p:txBody>
          <a:bodyPr>
            <a:normAutofit/>
          </a:bodyPr>
          <a:lstStyle/>
          <a:p>
            <a:pPr algn="l"/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Cost Efficient: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</a:rPr>
              <a:t>Eliminate on-premise IT-related costs (hardware, software, workforce, etc.)</a:t>
            </a:r>
          </a:p>
          <a:p>
            <a:pPr algn="l"/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All in One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</a:rPr>
              <a:t>Accounting, HRM, Payroll, Project Management modules are seamlessly integrated to cut cycle times and reduce process errors</a:t>
            </a:r>
          </a:p>
          <a:p>
            <a:pPr algn="l"/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Integrations</a:t>
            </a: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</a:rPr>
              <a:t>Google and </a:t>
            </a:r>
            <a:r>
              <a:rPr lang="en-US" sz="1800" dirty="0" err="1" smtClean="0">
                <a:solidFill>
                  <a:schemeClr val="tx2">
                    <a:lumMod val="75000"/>
                  </a:schemeClr>
                </a:solidFill>
              </a:rPr>
              <a:t>MicroSoft</a:t>
            </a:r>
            <a:endParaRPr lang="en-US" sz="1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l"/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Cloud</a:t>
            </a: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</a:rPr>
              <a:t>Access and process business transactions from anywhere through the internet and mobile applications</a:t>
            </a:r>
          </a:p>
          <a:p>
            <a:pPr algn="l"/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Global</a:t>
            </a: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</a:rPr>
              <a:t>Multi-subsidiary and multi-currency for growing businesses</a:t>
            </a:r>
          </a:p>
          <a:p>
            <a:pPr algn="l"/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Mobile</a:t>
            </a: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</a:rPr>
              <a:t>Mobile Apps availability</a:t>
            </a:r>
          </a:p>
          <a:p>
            <a:pPr algn="l"/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Support</a:t>
            </a: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</a:rPr>
              <a:t>Provides live, email, phone support</a:t>
            </a:r>
          </a:p>
          <a:p>
            <a:pPr algn="l"/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Scalable</a:t>
            </a: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</a:rPr>
              <a:t>pay as you grow, while </a:t>
            </a:r>
          </a:p>
          <a:p>
            <a:pPr algn="l"/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Updated: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</a:rPr>
              <a:t>continuous upgrades to deliver new features and latest technological innovations</a:t>
            </a:r>
          </a:p>
          <a:p>
            <a:pPr algn="l"/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Adaptable: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</a:rPr>
              <a:t>can be customized to meet customer-specific needs</a:t>
            </a:r>
          </a:p>
          <a:p>
            <a:pPr algn="l"/>
            <a:endParaRPr lang="en-US" sz="1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l"/>
            <a:endParaRPr lang="en-US" sz="1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l"/>
            <a:endParaRPr lang="en-US" sz="1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l"/>
            <a:endParaRPr lang="en-US" sz="1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l"/>
            <a:endParaRPr lang="en-US" dirty="0"/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457200" y="0"/>
            <a:ext cx="8229600" cy="457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Why kpi.com?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106600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200"/>
          </a:xfrm>
        </p:spPr>
        <p:txBody>
          <a:bodyPr/>
          <a:lstStyle/>
          <a:p>
            <a:pPr algn="ctr"/>
            <a:r>
              <a:rPr lang="en-US" sz="1800" b="1" dirty="0" smtClean="0">
                <a:solidFill>
                  <a:schemeClr val="bg1"/>
                </a:solidFill>
              </a:rPr>
              <a:t>The </a:t>
            </a:r>
            <a:r>
              <a:rPr lang="en-US" sz="1800" b="1" dirty="0" smtClean="0">
                <a:solidFill>
                  <a:schemeClr val="bg1"/>
                </a:solidFill>
              </a:rPr>
              <a:t>Payroll Module </a:t>
            </a:r>
            <a:r>
              <a:rPr lang="en-US" sz="1800" b="1" dirty="0" smtClean="0">
                <a:solidFill>
                  <a:schemeClr val="bg1"/>
                </a:solidFill>
              </a:rPr>
              <a:t>includes the following sections:</a:t>
            </a:r>
            <a:endParaRPr lang="ru-RU" sz="18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685801"/>
            <a:ext cx="8534400" cy="2209799"/>
          </a:xfrm>
        </p:spPr>
        <p:txBody>
          <a:bodyPr numCol="2">
            <a:normAutofit fontScale="92500" lnSpcReduction="10000"/>
          </a:bodyPr>
          <a:lstStyle/>
          <a:p>
            <a:r>
              <a:rPr lang="en-GB" sz="2600" dirty="0" smtClean="0">
                <a:solidFill>
                  <a:schemeClr val="tx2"/>
                </a:solidFill>
              </a:rPr>
              <a:t>Employees</a:t>
            </a:r>
          </a:p>
          <a:p>
            <a:r>
              <a:rPr lang="en-GB" sz="2600" dirty="0" smtClean="0">
                <a:solidFill>
                  <a:schemeClr val="tx2"/>
                </a:solidFill>
              </a:rPr>
              <a:t>Single </a:t>
            </a:r>
            <a:r>
              <a:rPr lang="en-GB" sz="2600" dirty="0" err="1" smtClean="0">
                <a:solidFill>
                  <a:schemeClr val="tx2"/>
                </a:solidFill>
              </a:rPr>
              <a:t>Payruns</a:t>
            </a:r>
            <a:endParaRPr lang="en-GB" sz="2600" dirty="0" smtClean="0">
              <a:solidFill>
                <a:schemeClr val="tx2"/>
              </a:solidFill>
            </a:endParaRPr>
          </a:p>
          <a:p>
            <a:r>
              <a:rPr lang="en-GB" sz="2600" dirty="0" smtClean="0">
                <a:solidFill>
                  <a:schemeClr val="tx2"/>
                </a:solidFill>
              </a:rPr>
              <a:t>Group </a:t>
            </a:r>
            <a:r>
              <a:rPr lang="en-GB" sz="2600" dirty="0" err="1" smtClean="0">
                <a:solidFill>
                  <a:schemeClr val="tx2"/>
                </a:solidFill>
              </a:rPr>
              <a:t>Payruns</a:t>
            </a:r>
            <a:endParaRPr lang="en-GB" sz="2600" dirty="0" smtClean="0">
              <a:solidFill>
                <a:schemeClr val="tx2"/>
              </a:solidFill>
            </a:endParaRPr>
          </a:p>
          <a:p>
            <a:r>
              <a:rPr lang="en-GB" sz="2600" dirty="0" smtClean="0">
                <a:solidFill>
                  <a:schemeClr val="tx2"/>
                </a:solidFill>
              </a:rPr>
              <a:t>Cash Advance </a:t>
            </a:r>
          </a:p>
          <a:p>
            <a:endParaRPr lang="en-GB" sz="2600" dirty="0" smtClean="0">
              <a:solidFill>
                <a:schemeClr val="tx2"/>
              </a:solidFill>
            </a:endParaRPr>
          </a:p>
          <a:p>
            <a:r>
              <a:rPr lang="en-GB" sz="2600" dirty="0" smtClean="0">
                <a:solidFill>
                  <a:schemeClr val="tx2"/>
                </a:solidFill>
              </a:rPr>
              <a:t>End of Service Gratuity</a:t>
            </a:r>
          </a:p>
          <a:p>
            <a:r>
              <a:rPr lang="en-GB" sz="2600" dirty="0" smtClean="0">
                <a:solidFill>
                  <a:schemeClr val="tx2"/>
                </a:solidFill>
              </a:rPr>
              <a:t>Reports</a:t>
            </a:r>
          </a:p>
          <a:p>
            <a:r>
              <a:rPr lang="en-GB" sz="2600" dirty="0" smtClean="0">
                <a:solidFill>
                  <a:schemeClr val="tx2"/>
                </a:solidFill>
              </a:rPr>
              <a:t>Additional Payments</a:t>
            </a:r>
          </a:p>
          <a:p>
            <a:r>
              <a:rPr lang="en-GB" sz="2600" dirty="0" smtClean="0">
                <a:solidFill>
                  <a:schemeClr val="tx2"/>
                </a:solidFill>
              </a:rPr>
              <a:t>Single Payment</a:t>
            </a:r>
            <a:endParaRPr lang="en-GB" sz="2600" dirty="0">
              <a:solidFill>
                <a:schemeClr val="tx2"/>
              </a:solidFill>
            </a:endParaRPr>
          </a:p>
          <a:p>
            <a:pPr>
              <a:buNone/>
            </a:pPr>
            <a:endParaRPr lang="en-GB" dirty="0"/>
          </a:p>
        </p:txBody>
      </p:sp>
      <p:pic>
        <p:nvPicPr>
          <p:cNvPr id="4" name="Picture 2" descr="C:\Users\Aziza Israilova\Desktop\payroll 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" y="3124200"/>
            <a:ext cx="4800600" cy="3200400"/>
          </a:xfrm>
          <a:prstGeom prst="rect">
            <a:avLst/>
          </a:prstGeom>
          <a:noFill/>
        </p:spPr>
      </p:pic>
      <p:pic>
        <p:nvPicPr>
          <p:cNvPr id="5" name="Picture 3" descr="C:\Users\Aziza Israilova\Desktop\payroll 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2667000"/>
            <a:ext cx="5715000" cy="381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9565183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5800" y="685800"/>
            <a:ext cx="7886700" cy="2133600"/>
          </a:xfrm>
        </p:spPr>
        <p:txBody>
          <a:bodyPr numCol="2">
            <a:normAutofit/>
          </a:bodyPr>
          <a:lstStyle/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Employee Details</a:t>
            </a:r>
          </a:p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Payment Settings</a:t>
            </a:r>
          </a:p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Payroll Settings</a:t>
            </a:r>
          </a:p>
          <a:p>
            <a:endParaRPr lang="en-US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Payments and Deductions</a:t>
            </a:r>
          </a:p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Overtime Settings</a:t>
            </a:r>
          </a:p>
          <a:p>
            <a:endParaRPr lang="en-US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None/>
            </a:pP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CA32-BE2A-47DB-83E1-59C132A41953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200"/>
          </a:xfrm>
        </p:spPr>
        <p:txBody>
          <a:bodyPr>
            <a:normAutofit/>
          </a:bodyPr>
          <a:lstStyle/>
          <a:p>
            <a:pPr algn="ctr"/>
            <a:r>
              <a:rPr lang="en-US" sz="1800" b="1" dirty="0" smtClean="0">
                <a:solidFill>
                  <a:schemeClr val="bg1"/>
                </a:solidFill>
              </a:rPr>
              <a:t>Employees</a:t>
            </a:r>
            <a:endParaRPr lang="ru-RU" sz="1800" b="1" dirty="0">
              <a:solidFill>
                <a:schemeClr val="bg1"/>
              </a:solidFill>
            </a:endParaRPr>
          </a:p>
        </p:txBody>
      </p:sp>
      <p:pic>
        <p:nvPicPr>
          <p:cNvPr id="3074" name="Picture 2" descr="C:\Users\Aziza Israilova\Desktop\payment setting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465848"/>
            <a:ext cx="9144000" cy="40873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CA32-BE2A-47DB-83E1-59C132A41953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11" name="Содержимое 2"/>
          <p:cNvSpPr>
            <a:spLocks noGrp="1"/>
          </p:cNvSpPr>
          <p:nvPr>
            <p:ph idx="1"/>
          </p:nvPr>
        </p:nvSpPr>
        <p:spPr>
          <a:xfrm>
            <a:off x="685800" y="685800"/>
            <a:ext cx="7886700" cy="1676400"/>
          </a:xfrm>
        </p:spPr>
        <p:txBody>
          <a:bodyPr numCol="2">
            <a:normAutofit/>
          </a:bodyPr>
          <a:lstStyle/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Custom PDF Templates</a:t>
            </a:r>
          </a:p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Multiple Currencies</a:t>
            </a:r>
          </a:p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Custom Fields</a:t>
            </a:r>
          </a:p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Approval Process</a:t>
            </a:r>
          </a:p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Employee Expenses</a:t>
            </a:r>
          </a:p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Payments/Deductions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200"/>
          </a:xfrm>
        </p:spPr>
        <p:txBody>
          <a:bodyPr/>
          <a:lstStyle/>
          <a:p>
            <a:pPr algn="ctr"/>
            <a:r>
              <a:rPr lang="en-US" sz="1800" b="1" dirty="0" smtClean="0">
                <a:solidFill>
                  <a:schemeClr val="bg1"/>
                </a:solidFill>
              </a:rPr>
              <a:t>Single </a:t>
            </a:r>
            <a:r>
              <a:rPr lang="en-US" sz="1800" b="1" dirty="0" err="1" smtClean="0">
                <a:solidFill>
                  <a:schemeClr val="bg1"/>
                </a:solidFill>
              </a:rPr>
              <a:t>Payrun</a:t>
            </a:r>
            <a:endParaRPr lang="ru-RU" sz="1800" b="1" dirty="0">
              <a:solidFill>
                <a:schemeClr val="bg1"/>
              </a:solidFill>
            </a:endParaRPr>
          </a:p>
        </p:txBody>
      </p:sp>
      <p:pic>
        <p:nvPicPr>
          <p:cNvPr id="2" name="Picture 2" descr="C:\Users\Aziza Israilova\Desktop\single payrun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86000"/>
            <a:ext cx="9144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CA32-BE2A-47DB-83E1-59C132A41953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200"/>
          </a:xfrm>
        </p:spPr>
        <p:txBody>
          <a:bodyPr/>
          <a:lstStyle/>
          <a:p>
            <a:pPr algn="ctr"/>
            <a:r>
              <a:rPr lang="en-US" sz="1800" b="1" dirty="0" smtClean="0">
                <a:solidFill>
                  <a:schemeClr val="bg1"/>
                </a:solidFill>
              </a:rPr>
              <a:t>Group </a:t>
            </a:r>
            <a:r>
              <a:rPr lang="en-US" sz="1800" b="1" dirty="0" err="1" smtClean="0">
                <a:solidFill>
                  <a:schemeClr val="bg1"/>
                </a:solidFill>
              </a:rPr>
              <a:t>Payrun</a:t>
            </a:r>
            <a:endParaRPr lang="ru-RU" sz="1800" b="1" dirty="0">
              <a:solidFill>
                <a:schemeClr val="bg1"/>
              </a:solidFill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685800" y="685800"/>
            <a:ext cx="7886700" cy="1981200"/>
          </a:xfrm>
          <a:prstGeom prst="rect">
            <a:avLst/>
          </a:prstGeom>
        </p:spPr>
        <p:txBody>
          <a:bodyPr vert="horz" lIns="91440" tIns="45720" rIns="91440" bIns="45720" numCol="2" rtlCol="0">
            <a:no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Approval Process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Employee Groups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Project Payroll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24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24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24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Custom Templates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4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Pension Contribution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Pension Contribution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Basic Salary/Allowances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4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4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4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4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2" name="Picture 2" descr="C:\Users\Aziza Israilova\Desktop\group payrun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33600"/>
            <a:ext cx="9144000" cy="449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CA32-BE2A-47DB-83E1-59C132A41953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200"/>
          </a:xfrm>
        </p:spPr>
        <p:txBody>
          <a:bodyPr/>
          <a:lstStyle/>
          <a:p>
            <a:pPr algn="ctr"/>
            <a:r>
              <a:rPr lang="en-US" sz="1800" b="1" dirty="0" smtClean="0">
                <a:solidFill>
                  <a:schemeClr val="bg1"/>
                </a:solidFill>
              </a:rPr>
              <a:t>Cash Advances</a:t>
            </a:r>
            <a:endParaRPr lang="ru-RU" sz="1800" b="1" dirty="0">
              <a:solidFill>
                <a:schemeClr val="bg1"/>
              </a:solidFill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685800" y="685800"/>
            <a:ext cx="7886700" cy="1905000"/>
          </a:xfrm>
          <a:prstGeom prst="rect">
            <a:avLst/>
          </a:prstGeom>
        </p:spPr>
        <p:txBody>
          <a:bodyPr vert="horz" lIns="91440" tIns="45720" rIns="91440" bIns="45720" numCol="2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Pay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back period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baseline="0" dirty="0" smtClean="0">
                <a:solidFill>
                  <a:schemeClr val="accent3">
                    <a:lumMod val="50000"/>
                  </a:schemeClr>
                </a:solidFill>
              </a:rPr>
              <a:t>Payment</a:t>
            </a: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 amount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Approval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Process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baseline="0" dirty="0" smtClean="0">
                <a:solidFill>
                  <a:schemeClr val="accent3">
                    <a:lumMod val="50000"/>
                  </a:schemeClr>
                </a:solidFill>
              </a:rPr>
              <a:t>Multiple</a:t>
            </a: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 Currency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Loans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Terms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146" name="Picture 2" descr="C:\Users\Aziza Israilova\Desktop\cash advanc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86000"/>
            <a:ext cx="9144000" cy="41247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CA32-BE2A-47DB-83E1-59C132A41953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200"/>
          </a:xfrm>
        </p:spPr>
        <p:txBody>
          <a:bodyPr/>
          <a:lstStyle/>
          <a:p>
            <a:pPr algn="ctr"/>
            <a:r>
              <a:rPr lang="en-US" sz="1800" b="1" dirty="0" smtClean="0">
                <a:solidFill>
                  <a:schemeClr val="bg1"/>
                </a:solidFill>
              </a:rPr>
              <a:t>Payroll Reports</a:t>
            </a:r>
            <a:endParaRPr lang="ru-RU" sz="1800" b="1" dirty="0">
              <a:solidFill>
                <a:schemeClr val="bg1"/>
              </a:solidFill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685800" y="685800"/>
            <a:ext cx="7886700" cy="1905000"/>
          </a:xfrm>
          <a:prstGeom prst="rect">
            <a:avLst/>
          </a:prstGeom>
        </p:spPr>
        <p:txBody>
          <a:bodyPr vert="horz" lIns="91440" tIns="45720" rIns="91440" bIns="45720" numCol="2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WPS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Report</a:t>
            </a:r>
            <a:endParaRPr lang="en-US" sz="28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End of Service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Pension Contribution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Cash Advance/Loan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Salary Report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170" name="Picture 2" descr="C:\Users\Aziza Israilova\Desktop\salary repor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86000"/>
            <a:ext cx="9144000" cy="4343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 smtClean="0"/>
              <a:t>Kpi.com Software Inc. 2018</a:t>
            </a:r>
            <a:endParaRPr lang="en-US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CA32-BE2A-47DB-83E1-59C132A41953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828800"/>
            <a:ext cx="4191000" cy="4191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716331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1461</TotalTime>
  <Words>462</Words>
  <Application>Microsoft Office PowerPoint</Application>
  <PresentationFormat>Экран (4:3)</PresentationFormat>
  <Paragraphs>105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Office Theme</vt:lpstr>
      <vt:lpstr>Слайд 1</vt:lpstr>
      <vt:lpstr>Слайд 2</vt:lpstr>
      <vt:lpstr>Слайд 3</vt:lpstr>
      <vt:lpstr>Kpi.com selected clients from UAE</vt:lpstr>
      <vt:lpstr>Kpi.com Global Customers</vt:lpstr>
      <vt:lpstr>Слайд 6</vt:lpstr>
      <vt:lpstr>The Payroll Module includes the following sections:</vt:lpstr>
      <vt:lpstr>Employees</vt:lpstr>
      <vt:lpstr>Single Payrun</vt:lpstr>
      <vt:lpstr>Group Payrun</vt:lpstr>
      <vt:lpstr>Cash Advances</vt:lpstr>
      <vt:lpstr>Payroll Reports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Doniyor Mahkamov</dc:creator>
  <cp:lastModifiedBy>Aziza Israilova</cp:lastModifiedBy>
  <cp:revision>108</cp:revision>
  <dcterms:created xsi:type="dcterms:W3CDTF">2018-08-26T20:29:31Z</dcterms:created>
  <dcterms:modified xsi:type="dcterms:W3CDTF">2018-09-13T12:24:07Z</dcterms:modified>
</cp:coreProperties>
</file>