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8" r:id="rId1"/>
  </p:sldMasterIdLst>
  <p:notesMasterIdLst>
    <p:notesMasterId r:id="rId20"/>
  </p:notesMasterIdLst>
  <p:handoutMasterIdLst>
    <p:handoutMasterId r:id="rId21"/>
  </p:handoutMasterIdLst>
  <p:sldIdLst>
    <p:sldId id="340" r:id="rId2"/>
    <p:sldId id="342" r:id="rId3"/>
    <p:sldId id="343" r:id="rId4"/>
    <p:sldId id="344" r:id="rId5"/>
    <p:sldId id="345" r:id="rId6"/>
    <p:sldId id="346" r:id="rId7"/>
    <p:sldId id="378" r:id="rId8"/>
    <p:sldId id="377" r:id="rId9"/>
    <p:sldId id="376" r:id="rId10"/>
    <p:sldId id="379" r:id="rId11"/>
    <p:sldId id="380" r:id="rId12"/>
    <p:sldId id="381" r:id="rId13"/>
    <p:sldId id="382" r:id="rId14"/>
    <p:sldId id="383" r:id="rId15"/>
    <p:sldId id="384" r:id="rId16"/>
    <p:sldId id="385" r:id="rId17"/>
    <p:sldId id="386" r:id="rId18"/>
    <p:sldId id="3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6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65" autoAdjust="0"/>
    <p:restoredTop sz="94660"/>
  </p:normalViewPr>
  <p:slideViewPr>
    <p:cSldViewPr>
      <p:cViewPr>
        <p:scale>
          <a:sx n="75" d="100"/>
          <a:sy n="75" d="100"/>
        </p:scale>
        <p:origin x="-1188" y="-72"/>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199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16A233-A85D-4473-A445-7B5E1E675320}" type="datetimeFigureOut">
              <a:rPr lang="ru-RU" smtClean="0"/>
              <a:t>06.09.2018</a:t>
            </a:fld>
            <a:endParaRPr lang="ru-RU"/>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65369C-F08A-4DF6-BAA9-069914BDA901}" type="slidenum">
              <a:rPr lang="ru-RU" smtClean="0"/>
              <a:t>‹#›</a:t>
            </a:fld>
            <a:endParaRPr lang="ru-RU"/>
          </a:p>
        </p:txBody>
      </p:sp>
    </p:spTree>
    <p:extLst>
      <p:ext uri="{BB962C8B-B14F-4D97-AF65-F5344CB8AC3E}">
        <p14:creationId xmlns:p14="http://schemas.microsoft.com/office/powerpoint/2010/main" val="2291006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A3EE9-DEFA-4B6F-A505-E1C4A61D0A93}" type="datetimeFigureOut">
              <a:rPr lang="en-US" smtClean="0"/>
              <a:pPr/>
              <a:t>9/6/2018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0CB341-8B4C-4D74-BF61-3D4191AB174E}" type="slidenum">
              <a:rPr lang="en-US" smtClean="0"/>
              <a:pPr/>
              <a:t>‹#›</a:t>
            </a:fld>
            <a:endParaRPr lang="en-US"/>
          </a:p>
        </p:txBody>
      </p:sp>
    </p:spTree>
    <p:extLst>
      <p:ext uri="{BB962C8B-B14F-4D97-AF65-F5344CB8AC3E}">
        <p14:creationId xmlns:p14="http://schemas.microsoft.com/office/powerpoint/2010/main" val="2201039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5B5A1D0-A9C2-43E2-864B-954B2E3876DC}" type="datetime1">
              <a:rPr lang="en-US" smtClean="0"/>
              <a:pPr/>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1162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2DF477-5CB3-4624-897B-ED39D51BD5FA}" type="datetime1">
              <a:rPr lang="en-US" smtClean="0"/>
              <a:pPr/>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90008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6D53C8-0438-4846-9154-C0EEE961C505}" type="datetime1">
              <a:rPr lang="en-US" smtClean="0"/>
              <a:pPr/>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112284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1B7DCB-5211-4C47-BD8D-DD5A63553BCD}" type="datetime1">
              <a:rPr lang="en-US" smtClean="0"/>
              <a:pPr/>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21126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DE5FD6-6DAE-4994-B2B4-0F241D53B88C}" type="datetime1">
              <a:rPr lang="en-US" smtClean="0"/>
              <a:pPr/>
              <a:t>9/6/2018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24163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192E31-F5AA-4ED6-8E36-F1E228AA428C}" type="datetime1">
              <a:rPr lang="en-US" smtClean="0"/>
              <a:pPr/>
              <a:t>9/6/2018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433673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34423-16A5-415E-A217-601D3DB03885}" type="datetime1">
              <a:rPr lang="en-US" smtClean="0"/>
              <a:pPr/>
              <a:t>9/6/2018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2482061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48EFCE-5BD0-493C-BF93-9344067CDEF0}" type="datetime1">
              <a:rPr lang="en-US" smtClean="0"/>
              <a:pPr/>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49407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61BB7A5-1B62-46C1-B23F-58B974170BBD}" type="datetime1">
              <a:rPr lang="en-US" smtClean="0"/>
              <a:pPr/>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17108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FF7509-2A93-48D6-85E2-1924CD0E66C7}" type="datetime1">
              <a:rPr lang="en-US" smtClean="0"/>
              <a:pPr/>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70613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493EA-2806-4251-A3F7-476698F8754C}" type="datetime1">
              <a:rPr lang="en-US" smtClean="0"/>
              <a:pPr/>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914975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97365-EBCA-4027-87D5-99FC1D4DF0BB}" type="datetimeFigureOut">
              <a:rPr lang="en-US" smtClean="0"/>
              <a:pPr/>
              <a:t>9/6/2018</a:t>
            </a:fld>
            <a:endParaRPr lang="en-US">
              <a:solidFill>
                <a:schemeClr val="tx1">
                  <a:shade val="50000"/>
                </a:scheme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pic>
        <p:nvPicPr>
          <p:cNvPr id="7"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126" y="2"/>
            <a:ext cx="9148127" cy="686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userDrawn="1"/>
        </p:nvSpPr>
        <p:spPr>
          <a:xfrm>
            <a:off x="0" y="0"/>
            <a:ext cx="9144000" cy="457200"/>
          </a:xfrm>
          <a:prstGeom prst="rect">
            <a:avLst/>
          </a:prstGeom>
          <a:solidFill>
            <a:srgbClr val="536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686799" y="-3176"/>
            <a:ext cx="457201" cy="457201"/>
          </a:xfrm>
          <a:prstGeom prst="rect">
            <a:avLst/>
          </a:prstGeom>
        </p:spPr>
      </p:pic>
      <p:pic>
        <p:nvPicPr>
          <p:cNvPr id="16" name="Picture 1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686798" y="6381748"/>
            <a:ext cx="476251" cy="476251"/>
          </a:xfrm>
          <a:prstGeom prst="rect">
            <a:avLst/>
          </a:prstGeom>
        </p:spPr>
      </p:pic>
    </p:spTree>
    <p:extLst>
      <p:ext uri="{BB962C8B-B14F-4D97-AF65-F5344CB8AC3E}">
        <p14:creationId xmlns:p14="http://schemas.microsoft.com/office/powerpoint/2010/main" val="310825635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gif"/><Relationship Id="rId13" Type="http://schemas.openxmlformats.org/officeDocument/2006/relationships/image" Target="../media/image18.jpeg"/><Relationship Id="rId1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jpeg"/><Relationship Id="rId17" Type="http://schemas.openxmlformats.org/officeDocument/2006/relationships/image" Target="../media/image22.jpe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txBox="1">
            <a:spLocks/>
          </p:cNvSpPr>
          <p:nvPr/>
        </p:nvSpPr>
        <p:spPr>
          <a:xfrm>
            <a:off x="1143000" y="5288288"/>
            <a:ext cx="6781800" cy="800219"/>
          </a:xfrm>
          <a:prstGeom prst="rect">
            <a:avLst/>
          </a:prstGeom>
          <a:solidFill>
            <a:schemeClr val="tx2">
              <a:lumMod val="60000"/>
              <a:lumOff val="40000"/>
            </a:schemeClr>
          </a:solidFill>
          <a:ln>
            <a:solidFill>
              <a:schemeClr val="tx2">
                <a:lumMod val="40000"/>
                <a:lumOff val="60000"/>
              </a:schemeClr>
            </a:solidFill>
          </a:ln>
          <a:effectLst>
            <a:outerShdw blurRad="76200" dir="18900000" sy="23000" kx="-1200000" algn="bl" rotWithShape="0">
              <a:prstClr val="black">
                <a:alpha val="20000"/>
              </a:prstClr>
            </a:outerShdw>
          </a:effectLst>
        </p:spPr>
        <p:txBody>
          <a:bodyPr wrap="square" lIns="182880" tIns="182880" rIns="182880" bIns="182880" rtlCol="0">
            <a:spAutoFit/>
          </a:bodyPr>
          <a:lstStyle/>
          <a:p>
            <a:pPr marL="342891" indent="-342891" algn="ctr">
              <a:spcBef>
                <a:spcPct val="20000"/>
              </a:spcBef>
              <a:defRPr/>
            </a:pPr>
            <a:r>
              <a:rPr lang="en-US" sz="2800" b="1" dirty="0" smtClean="0">
                <a:solidFill>
                  <a:schemeClr val="bg1"/>
                </a:solidFill>
              </a:rPr>
              <a:t>Cloud </a:t>
            </a:r>
            <a:r>
              <a:rPr lang="en-US" sz="2800" b="1" smtClean="0">
                <a:solidFill>
                  <a:schemeClr val="bg1"/>
                </a:solidFill>
              </a:rPr>
              <a:t>HR </a:t>
            </a:r>
            <a:r>
              <a:rPr lang="en-US" sz="2800" b="1" smtClean="0">
                <a:solidFill>
                  <a:schemeClr val="bg1"/>
                </a:solidFill>
              </a:rPr>
              <a:t>Solution</a:t>
            </a:r>
            <a:endParaRPr lang="en-US" sz="2800" b="1" dirty="0">
              <a:solidFill>
                <a:schemeClr val="bg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3387" y="457200"/>
            <a:ext cx="914400" cy="914400"/>
          </a:xfrm>
          <a:prstGeom prst="rect">
            <a:avLst/>
          </a:prstGeom>
        </p:spPr>
      </p:pic>
      <p:pic>
        <p:nvPicPr>
          <p:cNvPr id="3" name="Picture 2" descr="C:\Users\Sanjar\Deskto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143000"/>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057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5"/>
            <a:ext cx="8229600" cy="4678363"/>
          </a:xfrm>
        </p:spPr>
        <p:txBody>
          <a:bodyPr>
            <a:noAutofit/>
          </a:bodyPr>
          <a:lstStyle/>
          <a:p>
            <a:pPr marL="285744" indent="-285744">
              <a:spcBef>
                <a:spcPts val="0"/>
              </a:spcBef>
              <a:buFont typeface="Wingdings" pitchFamily="2" charset="2"/>
              <a:buChar char="§"/>
              <a:defRPr/>
            </a:pPr>
            <a:r>
              <a:rPr lang="ru-RU" sz="1800" b="1" dirty="0">
                <a:solidFill>
                  <a:schemeClr val="tx2">
                    <a:lumMod val="75000"/>
                  </a:schemeClr>
                </a:solidFill>
              </a:rPr>
              <a:t>kpi.com - </a:t>
            </a:r>
            <a:r>
              <a:rPr lang="en-GB" sz="1800" b="1" dirty="0" smtClean="0">
                <a:solidFill>
                  <a:schemeClr val="tx2">
                    <a:lumMod val="75000"/>
                  </a:schemeClr>
                </a:solidFill>
              </a:rPr>
              <a:t>KPI</a:t>
            </a:r>
            <a:r>
              <a:rPr lang="ru-RU" sz="1800" b="1" dirty="0" smtClean="0">
                <a:solidFill>
                  <a:schemeClr val="tx2">
                    <a:lumMod val="75000"/>
                  </a:schemeClr>
                </a:solidFill>
              </a:rPr>
              <a:t> Software Inc - </a:t>
            </a:r>
            <a:r>
              <a:rPr lang="en-US" sz="1800" dirty="0">
                <a:solidFill>
                  <a:schemeClr val="tx2">
                    <a:lumMod val="75000"/>
                  </a:schemeClr>
                </a:solidFill>
              </a:rPr>
              <a:t>is a privately held London-based company found up by </a:t>
            </a:r>
            <a:r>
              <a:rPr lang="en-US" sz="1800" dirty="0" err="1">
                <a:solidFill>
                  <a:schemeClr val="tx2">
                    <a:lumMod val="75000"/>
                  </a:schemeClr>
                </a:solidFill>
              </a:rPr>
              <a:t>Muz</a:t>
            </a:r>
            <a:r>
              <a:rPr lang="en-US" sz="1800" dirty="0">
                <a:solidFill>
                  <a:schemeClr val="tx2">
                    <a:lumMod val="75000"/>
                  </a:schemeClr>
                </a:solidFill>
              </a:rPr>
              <a:t> </a:t>
            </a:r>
            <a:r>
              <a:rPr lang="en-US" sz="1800" dirty="0" err="1">
                <a:solidFill>
                  <a:schemeClr val="tx2">
                    <a:lumMod val="75000"/>
                  </a:schemeClr>
                </a:solidFill>
              </a:rPr>
              <a:t>Karabaev</a:t>
            </a:r>
            <a:r>
              <a:rPr lang="en-US" sz="1800" dirty="0">
                <a:solidFill>
                  <a:schemeClr val="tx2">
                    <a:lumMod val="75000"/>
                  </a:schemeClr>
                </a:solidFill>
              </a:rPr>
              <a:t>.  Currently has an offshore operating base in Tashkent (Uzbekistan) Dubai, UAE  – total headcount is 130+ people. </a:t>
            </a:r>
            <a:endParaRPr lang="en-US" sz="1800" dirty="0" smtClean="0">
              <a:solidFill>
                <a:schemeClr val="tx2">
                  <a:lumMod val="75000"/>
                </a:schemeClr>
              </a:solidFill>
            </a:endParaRPr>
          </a:p>
          <a:p>
            <a:pPr marL="285744" indent="-285744">
              <a:spcBef>
                <a:spcPts val="0"/>
              </a:spcBef>
              <a:buFont typeface="Wingdings" pitchFamily="2" charset="2"/>
              <a:buChar char="§"/>
              <a:defRPr/>
            </a:pPr>
            <a:endParaRPr lang="en-GB" sz="1800" dirty="0" smtClean="0">
              <a:solidFill>
                <a:schemeClr val="tx2">
                  <a:lumMod val="75000"/>
                </a:schemeClr>
              </a:solidFill>
            </a:endParaRPr>
          </a:p>
          <a:p>
            <a:pPr marL="285744" indent="-285744">
              <a:spcBef>
                <a:spcPts val="0"/>
              </a:spcBef>
              <a:buFont typeface="Wingdings" pitchFamily="2" charset="2"/>
              <a:buChar char="§"/>
              <a:defRPr/>
            </a:pPr>
            <a:r>
              <a:rPr lang="en-US" sz="1800" dirty="0">
                <a:solidFill>
                  <a:schemeClr val="tx2">
                    <a:lumMod val="75000"/>
                  </a:schemeClr>
                </a:solidFill>
              </a:rPr>
              <a:t>The company provides Software, Application, Design, </a:t>
            </a:r>
            <a:r>
              <a:rPr lang="en-US" sz="1800" dirty="0" err="1">
                <a:solidFill>
                  <a:schemeClr val="tx2">
                    <a:lumMod val="75000"/>
                  </a:schemeClr>
                </a:solidFill>
              </a:rPr>
              <a:t>Consultancy&amp;Data</a:t>
            </a:r>
            <a:r>
              <a:rPr lang="en-US" sz="1800" dirty="0">
                <a:solidFill>
                  <a:schemeClr val="tx2">
                    <a:lumMod val="75000"/>
                  </a:schemeClr>
                </a:solidFill>
              </a:rPr>
              <a:t> and Digital Media products and services to its customer base since 2005.  Major customers include Mindshare Mena, DMGT (Daily Mail Group), Asset International </a:t>
            </a:r>
            <a:r>
              <a:rPr lang="en-US" sz="1800" dirty="0" err="1">
                <a:solidFill>
                  <a:schemeClr val="tx2">
                    <a:lumMod val="75000"/>
                  </a:schemeClr>
                </a:solidFill>
              </a:rPr>
              <a:t>Inc</a:t>
            </a:r>
            <a:r>
              <a:rPr lang="en-US" sz="1800" dirty="0">
                <a:solidFill>
                  <a:schemeClr val="tx2">
                    <a:lumMod val="75000"/>
                  </a:schemeClr>
                </a:solidFill>
              </a:rPr>
              <a:t>, AIP Corp, etc</a:t>
            </a:r>
            <a:r>
              <a:rPr lang="en-US" sz="1800" dirty="0" smtClean="0">
                <a:solidFill>
                  <a:schemeClr val="tx2">
                    <a:lumMod val="75000"/>
                  </a:schemeClr>
                </a:solidFill>
              </a:rPr>
              <a:t>.</a:t>
            </a:r>
          </a:p>
          <a:p>
            <a:pPr marL="285744" indent="-285744">
              <a:spcBef>
                <a:spcPts val="0"/>
              </a:spcBef>
              <a:buFont typeface="Wingdings" pitchFamily="2" charset="2"/>
              <a:buChar char="§"/>
              <a:defRPr/>
            </a:pPr>
            <a:endParaRPr lang="en-GB" sz="1800" dirty="0">
              <a:solidFill>
                <a:schemeClr val="tx2">
                  <a:lumMod val="75000"/>
                </a:schemeClr>
              </a:solidFill>
            </a:endParaRPr>
          </a:p>
          <a:p>
            <a:pPr marL="285744" indent="-285744">
              <a:spcBef>
                <a:spcPts val="0"/>
              </a:spcBef>
              <a:buFont typeface="Wingdings" pitchFamily="2" charset="2"/>
              <a:buChar char="§"/>
              <a:defRPr/>
            </a:pPr>
            <a:r>
              <a:rPr lang="en-US" sz="1800" dirty="0">
                <a:solidFill>
                  <a:schemeClr val="tx2">
                    <a:lumMod val="75000"/>
                  </a:schemeClr>
                </a:solidFill>
              </a:rPr>
              <a:t>In 2008, Kpi.com Software </a:t>
            </a:r>
            <a:r>
              <a:rPr lang="en-US" sz="1800" dirty="0" err="1">
                <a:solidFill>
                  <a:schemeClr val="tx2">
                    <a:lumMod val="75000"/>
                  </a:schemeClr>
                </a:solidFill>
              </a:rPr>
              <a:t>Inc</a:t>
            </a:r>
            <a:r>
              <a:rPr lang="en-US" sz="1800" dirty="0">
                <a:solidFill>
                  <a:schemeClr val="tx2">
                    <a:lumMod val="75000"/>
                  </a:schemeClr>
                </a:solidFill>
              </a:rPr>
              <a:t> started building its first product - SaaS app, and Launched in 2010 </a:t>
            </a:r>
            <a:r>
              <a:rPr lang="en-US" sz="1800" dirty="0" err="1">
                <a:solidFill>
                  <a:schemeClr val="tx2">
                    <a:lumMod val="75000"/>
                  </a:schemeClr>
                </a:solidFill>
              </a:rPr>
              <a:t>WorkforceTrack</a:t>
            </a:r>
            <a:r>
              <a:rPr lang="en-US" sz="1800" dirty="0">
                <a:solidFill>
                  <a:schemeClr val="tx2">
                    <a:lumMod val="75000"/>
                  </a:schemeClr>
                </a:solidFill>
              </a:rPr>
              <a:t> ERP beta product, which was later rebranded as kpi.com ERP, with the strap line – “Simply Manage Your Business” (Registered Trademark). </a:t>
            </a:r>
            <a:endParaRPr lang="en-US" sz="1800" dirty="0" smtClean="0">
              <a:solidFill>
                <a:schemeClr val="tx2">
                  <a:lumMod val="75000"/>
                </a:schemeClr>
              </a:solidFill>
            </a:endParaRPr>
          </a:p>
          <a:p>
            <a:pPr marL="285744" indent="-285744">
              <a:spcBef>
                <a:spcPts val="0"/>
              </a:spcBef>
              <a:buFont typeface="Wingdings" pitchFamily="2" charset="2"/>
              <a:buChar char="§"/>
              <a:defRPr/>
            </a:pPr>
            <a:endParaRPr lang="en-GB" sz="1800" dirty="0">
              <a:solidFill>
                <a:schemeClr val="tx2">
                  <a:lumMod val="75000"/>
                </a:schemeClr>
              </a:solidFill>
            </a:endParaRPr>
          </a:p>
          <a:p>
            <a:pPr marL="285744" indent="-285744">
              <a:spcBef>
                <a:spcPts val="0"/>
              </a:spcBef>
              <a:buFont typeface="Wingdings" pitchFamily="2" charset="2"/>
              <a:buChar char="§"/>
              <a:defRPr/>
            </a:pPr>
            <a:r>
              <a:rPr lang="en-US" sz="1800" dirty="0">
                <a:solidFill>
                  <a:schemeClr val="tx2">
                    <a:lumMod val="75000"/>
                  </a:schemeClr>
                </a:solidFill>
              </a:rPr>
              <a:t>So far the company has over 500 active customers (about 400+ companies using kpi.com, total user base exceeds over 15,000 to date) and has core service only clients in Publishing and Digital, and web and mobile software  sectors – mainly as offshoring and subcontracting services.</a:t>
            </a:r>
            <a:endParaRPr lang="en-GB" sz="1800" dirty="0">
              <a:solidFill>
                <a:schemeClr val="tx2">
                  <a:lumMod val="75000"/>
                </a:schemeClr>
              </a:solidFill>
            </a:endParaRPr>
          </a:p>
        </p:txBody>
      </p:sp>
      <p:sp>
        <p:nvSpPr>
          <p:cNvPr id="5" name="Slide Number Placeholder 4"/>
          <p:cNvSpPr>
            <a:spLocks noGrp="1"/>
          </p:cNvSpPr>
          <p:nvPr>
            <p:ph type="sldNum" sz="quarter" idx="12"/>
          </p:nvPr>
        </p:nvSpPr>
        <p:spPr/>
        <p:txBody>
          <a:bodyPr/>
          <a:lstStyle/>
          <a:p>
            <a:fld id="{7233CA32-BE2A-47DB-83E1-59C132A41953}" type="slidenum">
              <a:rPr lang="en-US" smtClean="0"/>
              <a:pPr/>
              <a:t>2</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0" y="533400"/>
            <a:ext cx="914400" cy="914400"/>
          </a:xfrm>
          <a:prstGeom prst="rect">
            <a:avLst/>
          </a:prstGeom>
        </p:spPr>
      </p:pic>
    </p:spTree>
    <p:extLst>
      <p:ext uri="{BB962C8B-B14F-4D97-AF65-F5344CB8AC3E}">
        <p14:creationId xmlns:p14="http://schemas.microsoft.com/office/powerpoint/2010/main" val="1510638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p:cNvPicPr>
            <a:picLocks noChangeAspect="1"/>
          </p:cNvPicPr>
          <p:nvPr/>
        </p:nvPicPr>
        <p:blipFill>
          <a:blip r:embed="rId2" cstate="print"/>
          <a:srcRect/>
          <a:stretch>
            <a:fillRect/>
          </a:stretch>
        </p:blipFill>
        <p:spPr bwMode="auto">
          <a:xfrm>
            <a:off x="17" y="1524000"/>
            <a:ext cx="9112353" cy="4495800"/>
          </a:xfrm>
          <a:prstGeom prst="rect">
            <a:avLst/>
          </a:prstGeom>
          <a:noFill/>
          <a:ln w="9525">
            <a:noFill/>
            <a:miter lim="800000"/>
            <a:headEnd/>
            <a:tailEnd/>
          </a:ln>
        </p:spPr>
      </p:pic>
      <p:sp>
        <p:nvSpPr>
          <p:cNvPr id="19" name="Rounded Rectangular Callout 18"/>
          <p:cNvSpPr/>
          <p:nvPr/>
        </p:nvSpPr>
        <p:spPr>
          <a:xfrm>
            <a:off x="1066800" y="1295400"/>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28% </a:t>
            </a:r>
          </a:p>
          <a:p>
            <a:pPr algn="ctr">
              <a:defRPr/>
            </a:pPr>
            <a:r>
              <a:rPr lang="en-US" sz="1000" b="1" dirty="0" smtClean="0">
                <a:solidFill>
                  <a:schemeClr val="accent5">
                    <a:lumMod val="75000"/>
                  </a:schemeClr>
                </a:solidFill>
              </a:rPr>
              <a:t>North America</a:t>
            </a:r>
            <a:endParaRPr lang="ru-RU" sz="1000" b="1" dirty="0">
              <a:solidFill>
                <a:schemeClr val="accent5">
                  <a:lumMod val="75000"/>
                </a:schemeClr>
              </a:solidFill>
            </a:endParaRPr>
          </a:p>
        </p:txBody>
      </p:sp>
      <p:sp>
        <p:nvSpPr>
          <p:cNvPr id="20" name="Rounded Rectangular Callout 19"/>
          <p:cNvSpPr/>
          <p:nvPr/>
        </p:nvSpPr>
        <p:spPr>
          <a:xfrm>
            <a:off x="3849698" y="1828800"/>
            <a:ext cx="569901" cy="3048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13%</a:t>
            </a:r>
          </a:p>
          <a:p>
            <a:pPr algn="ctr">
              <a:defRPr/>
            </a:pPr>
            <a:r>
              <a:rPr lang="en-US" sz="1000" b="1" dirty="0" smtClean="0">
                <a:solidFill>
                  <a:schemeClr val="accent5">
                    <a:lumMod val="75000"/>
                  </a:schemeClr>
                </a:solidFill>
              </a:rPr>
              <a:t>UK</a:t>
            </a:r>
            <a:endParaRPr lang="en-US" sz="1000" b="1" dirty="0">
              <a:solidFill>
                <a:schemeClr val="accent5">
                  <a:lumMod val="75000"/>
                </a:schemeClr>
              </a:solidFill>
            </a:endParaRPr>
          </a:p>
        </p:txBody>
      </p:sp>
      <p:sp>
        <p:nvSpPr>
          <p:cNvPr id="21" name="Line Callout 2 20"/>
          <p:cNvSpPr/>
          <p:nvPr/>
        </p:nvSpPr>
        <p:spPr>
          <a:xfrm>
            <a:off x="5081559" y="1905000"/>
            <a:ext cx="1143000" cy="457200"/>
          </a:xfrm>
          <a:prstGeom prst="borderCallout2">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21% </a:t>
            </a:r>
            <a:r>
              <a:rPr lang="en-US" sz="1000" b="1" dirty="0" smtClean="0">
                <a:solidFill>
                  <a:schemeClr val="accent5">
                    <a:lumMod val="75000"/>
                  </a:schemeClr>
                </a:solidFill>
              </a:rPr>
              <a:t>Other parts of Europe</a:t>
            </a:r>
            <a:endParaRPr lang="ru-RU" sz="1000" b="1" dirty="0">
              <a:solidFill>
                <a:schemeClr val="accent5">
                  <a:lumMod val="75000"/>
                </a:schemeClr>
              </a:solidFill>
            </a:endParaRPr>
          </a:p>
        </p:txBody>
      </p:sp>
      <p:sp>
        <p:nvSpPr>
          <p:cNvPr id="22" name="Rounded Rectangular Callout 21"/>
          <p:cNvSpPr/>
          <p:nvPr/>
        </p:nvSpPr>
        <p:spPr>
          <a:xfrm>
            <a:off x="7391400" y="4419611"/>
            <a:ext cx="9144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5%</a:t>
            </a:r>
          </a:p>
          <a:p>
            <a:pPr algn="ctr">
              <a:defRPr/>
            </a:pPr>
            <a:r>
              <a:rPr lang="en-US" sz="1000" b="1" dirty="0" smtClean="0">
                <a:solidFill>
                  <a:schemeClr val="accent5">
                    <a:lumMod val="75000"/>
                  </a:schemeClr>
                </a:solidFill>
              </a:rPr>
              <a:t>Australia</a:t>
            </a:r>
            <a:endParaRPr lang="en-US" sz="1000" b="1" dirty="0">
              <a:solidFill>
                <a:schemeClr val="accent5">
                  <a:lumMod val="75000"/>
                </a:schemeClr>
              </a:solidFill>
            </a:endParaRPr>
          </a:p>
        </p:txBody>
      </p:sp>
      <p:sp>
        <p:nvSpPr>
          <p:cNvPr id="23" name="Rounded Rectangular Callout 22"/>
          <p:cNvSpPr/>
          <p:nvPr/>
        </p:nvSpPr>
        <p:spPr>
          <a:xfrm>
            <a:off x="4953011" y="2667011"/>
            <a:ext cx="8001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20%</a:t>
            </a:r>
          </a:p>
          <a:p>
            <a:pPr algn="ctr">
              <a:defRPr/>
            </a:pPr>
            <a:r>
              <a:rPr lang="en-US" sz="1000" b="1" dirty="0" smtClean="0">
                <a:solidFill>
                  <a:schemeClr val="accent5">
                    <a:lumMod val="75000"/>
                  </a:schemeClr>
                </a:solidFill>
              </a:rPr>
              <a:t>Middle East</a:t>
            </a:r>
            <a:endParaRPr lang="en-US" sz="1000" b="1" dirty="0">
              <a:solidFill>
                <a:schemeClr val="accent5">
                  <a:lumMod val="75000"/>
                </a:schemeClr>
              </a:solidFill>
            </a:endParaRPr>
          </a:p>
        </p:txBody>
      </p:sp>
      <p:sp>
        <p:nvSpPr>
          <p:cNvPr id="24" name="Rounded Rectangular Callout 23"/>
          <p:cNvSpPr/>
          <p:nvPr/>
        </p:nvSpPr>
        <p:spPr>
          <a:xfrm>
            <a:off x="1806575" y="3281363"/>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4% </a:t>
            </a:r>
          </a:p>
          <a:p>
            <a:pPr algn="ctr">
              <a:defRPr/>
            </a:pPr>
            <a:r>
              <a:rPr lang="en-US" sz="1000" b="1" dirty="0" smtClean="0">
                <a:solidFill>
                  <a:schemeClr val="accent5">
                    <a:lumMod val="75000"/>
                  </a:schemeClr>
                </a:solidFill>
              </a:rPr>
              <a:t>South America</a:t>
            </a:r>
            <a:endParaRPr lang="en-US" sz="1000" b="1" dirty="0">
              <a:solidFill>
                <a:schemeClr val="accent5">
                  <a:lumMod val="75000"/>
                </a:schemeClr>
              </a:solidFill>
            </a:endParaRPr>
          </a:p>
        </p:txBody>
      </p:sp>
      <p:sp>
        <p:nvSpPr>
          <p:cNvPr id="25" name="Rounded Rectangular Callout 24"/>
          <p:cNvSpPr/>
          <p:nvPr/>
        </p:nvSpPr>
        <p:spPr>
          <a:xfrm>
            <a:off x="4286262" y="3306763"/>
            <a:ext cx="742951"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 </a:t>
            </a:r>
          </a:p>
          <a:p>
            <a:pPr algn="ctr">
              <a:defRPr/>
            </a:pPr>
            <a:r>
              <a:rPr lang="en-US" sz="1000" b="1" dirty="0" smtClean="0">
                <a:solidFill>
                  <a:schemeClr val="accent5">
                    <a:lumMod val="75000"/>
                  </a:schemeClr>
                </a:solidFill>
              </a:rPr>
              <a:t>Africa</a:t>
            </a:r>
            <a:endParaRPr lang="en-US" sz="1000" b="1" dirty="0">
              <a:solidFill>
                <a:schemeClr val="accent5">
                  <a:lumMod val="75000"/>
                </a:schemeClr>
              </a:solidFill>
            </a:endParaRPr>
          </a:p>
        </p:txBody>
      </p:sp>
      <p:sp>
        <p:nvSpPr>
          <p:cNvPr id="26" name="TextBox 25"/>
          <p:cNvSpPr txBox="1"/>
          <p:nvPr/>
        </p:nvSpPr>
        <p:spPr>
          <a:xfrm>
            <a:off x="3848100" y="5438780"/>
            <a:ext cx="2667000" cy="246221"/>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defRPr/>
            </a:pPr>
            <a:r>
              <a:rPr lang="ru-RU" sz="1000" b="1" dirty="0" smtClean="0">
                <a:solidFill>
                  <a:schemeClr val="accent5">
                    <a:lumMod val="75000"/>
                  </a:schemeClr>
                </a:solidFill>
              </a:rPr>
              <a:t>7%</a:t>
            </a:r>
            <a:r>
              <a:rPr lang="en-US" sz="1000" b="1" dirty="0">
                <a:solidFill>
                  <a:schemeClr val="accent5">
                    <a:lumMod val="75000"/>
                  </a:schemeClr>
                </a:solidFill>
              </a:rPr>
              <a:t> Rest of the world</a:t>
            </a:r>
            <a:endParaRPr lang="ru-RU" sz="1000" b="1" dirty="0">
              <a:solidFill>
                <a:schemeClr val="accent5">
                  <a:lumMod val="75000"/>
                </a:schemeClr>
              </a:solidFill>
            </a:endParaRPr>
          </a:p>
        </p:txBody>
      </p:sp>
      <p:sp>
        <p:nvSpPr>
          <p:cNvPr id="27" name="TextBox 26"/>
          <p:cNvSpPr txBox="1"/>
          <p:nvPr/>
        </p:nvSpPr>
        <p:spPr>
          <a:xfrm>
            <a:off x="2667000" y="5"/>
            <a:ext cx="4495800" cy="1323439"/>
          </a:xfrm>
          <a:prstGeom prst="rect">
            <a:avLst/>
          </a:prstGeom>
          <a:noFill/>
        </p:spPr>
        <p:txBody>
          <a:bodyPr wrap="square">
            <a:spAutoFit/>
          </a:bodyPr>
          <a:lstStyle/>
          <a:p>
            <a:pPr algn="ctr">
              <a:defRPr/>
            </a:pPr>
            <a:endParaRPr lang="en-US" sz="2000" b="1" dirty="0" smtClean="0">
              <a:solidFill>
                <a:schemeClr val="tx2">
                  <a:lumMod val="75000"/>
                </a:schemeClr>
              </a:solidFill>
            </a:endParaRPr>
          </a:p>
          <a:p>
            <a:pPr algn="ctr">
              <a:defRPr/>
            </a:pPr>
            <a:endParaRPr lang="en-US" sz="2000" b="1" dirty="0">
              <a:solidFill>
                <a:schemeClr val="tx2">
                  <a:lumMod val="75000"/>
                </a:schemeClr>
              </a:solidFill>
            </a:endParaRPr>
          </a:p>
          <a:p>
            <a:pPr algn="ctr">
              <a:defRPr/>
            </a:pPr>
            <a:r>
              <a:rPr lang="en-US" sz="2000" b="1" dirty="0">
                <a:solidFill>
                  <a:schemeClr val="tx2">
                    <a:lumMod val="60000"/>
                    <a:lumOff val="40000"/>
                  </a:schemeClr>
                </a:solidFill>
              </a:rPr>
              <a:t>Geographic spread of kpi.com end users</a:t>
            </a:r>
          </a:p>
          <a:p>
            <a:pPr algn="ctr">
              <a:defRPr/>
            </a:pPr>
            <a:r>
              <a:rPr lang="ru-RU" sz="2000" b="1" dirty="0" smtClean="0">
                <a:solidFill>
                  <a:schemeClr val="tx2">
                    <a:lumMod val="60000"/>
                    <a:lumOff val="40000"/>
                  </a:schemeClr>
                </a:solidFill>
              </a:rPr>
              <a:t> </a:t>
            </a:r>
            <a:endParaRPr lang="en-US" sz="2000" b="1" dirty="0">
              <a:solidFill>
                <a:schemeClr val="tx2">
                  <a:lumMod val="60000"/>
                  <a:lumOff val="40000"/>
                </a:schemeClr>
              </a:solidFill>
            </a:endParaRPr>
          </a:p>
        </p:txBody>
      </p:sp>
      <p:sp>
        <p:nvSpPr>
          <p:cNvPr id="28" name="TextBox 27"/>
          <p:cNvSpPr txBox="1"/>
          <p:nvPr/>
        </p:nvSpPr>
        <p:spPr>
          <a:xfrm>
            <a:off x="2029691" y="5984245"/>
            <a:ext cx="5562600" cy="369332"/>
          </a:xfrm>
          <a:prstGeom prst="rect">
            <a:avLst/>
          </a:prstGeom>
          <a:noFill/>
        </p:spPr>
        <p:txBody>
          <a:bodyPr>
            <a:spAutoFit/>
          </a:bodyPr>
          <a:lstStyle/>
          <a:p>
            <a:pPr algn="ctr" fontAlgn="auto">
              <a:spcBef>
                <a:spcPts val="0"/>
              </a:spcBef>
              <a:spcAft>
                <a:spcPts val="0"/>
              </a:spcAft>
              <a:defRPr/>
            </a:pPr>
            <a:r>
              <a:rPr lang="en-US" b="1" dirty="0">
                <a:solidFill>
                  <a:schemeClr val="tx2">
                    <a:lumMod val="75000"/>
                  </a:schemeClr>
                </a:solidFill>
              </a:rPr>
              <a:t>400+ Companies, 15000+ User Base and Growing</a:t>
            </a:r>
          </a:p>
        </p:txBody>
      </p:sp>
    </p:spTree>
    <p:extLst>
      <p:ext uri="{BB962C8B-B14F-4D97-AF65-F5344CB8AC3E}">
        <p14:creationId xmlns:p14="http://schemas.microsoft.com/office/powerpoint/2010/main" val="2667402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233CA32-BE2A-47DB-83E1-59C132A41953}" type="slidenum">
              <a:rPr lang="en-US" smtClean="0"/>
              <a:pPr/>
              <a:t>4</a:t>
            </a:fld>
            <a:endParaRPr lang="en-US"/>
          </a:p>
        </p:txBody>
      </p:sp>
      <p:sp>
        <p:nvSpPr>
          <p:cNvPr id="11" name="Slide Number Placeholder 4"/>
          <p:cNvSpPr txBox="1">
            <a:spLocks/>
          </p:cNvSpPr>
          <p:nvPr/>
        </p:nvSpPr>
        <p:spPr>
          <a:xfrm>
            <a:off x="6553200" y="6356355"/>
            <a:ext cx="2133600" cy="365125"/>
          </a:xfrm>
          <a:prstGeom prst="rect">
            <a:avLst/>
          </a:prstGeom>
        </p:spPr>
        <p:txBody>
          <a:bodyPr vert="horz" lIns="91440" tIns="45720" rIns="91440" bIns="45720" rtlCol="0" anchor="ctr"/>
          <a:lstStyle/>
          <a:p>
            <a:pPr algn="r">
              <a:defRPr/>
            </a:pPr>
            <a:fld id="{7233CA32-BE2A-47DB-83E1-59C132A41953}" type="slidenum">
              <a:rPr lang="en-US" sz="1200">
                <a:solidFill>
                  <a:schemeClr val="tx1">
                    <a:tint val="75000"/>
                  </a:schemeClr>
                </a:solidFill>
              </a:rPr>
              <a:pPr algn="r">
                <a:defRPr/>
              </a:pPr>
              <a:t>4</a:t>
            </a:fld>
            <a:endParaRPr lang="en-US" sz="1200">
              <a:solidFill>
                <a:schemeClr val="tx1">
                  <a:tint val="75000"/>
                </a:schemeClr>
              </a:solidFill>
            </a:endParaRPr>
          </a:p>
        </p:txBody>
      </p:sp>
      <p:sp>
        <p:nvSpPr>
          <p:cNvPr id="14" name="TextBox 13"/>
          <p:cNvSpPr txBox="1"/>
          <p:nvPr/>
        </p:nvSpPr>
        <p:spPr>
          <a:xfrm>
            <a:off x="2667000" y="5"/>
            <a:ext cx="4495800" cy="1015663"/>
          </a:xfrm>
          <a:prstGeom prst="rect">
            <a:avLst/>
          </a:prstGeom>
          <a:noFill/>
        </p:spPr>
        <p:txBody>
          <a:bodyPr wrap="square">
            <a:spAutoFit/>
          </a:bodyPr>
          <a:lstStyle/>
          <a:p>
            <a:pPr algn="ctr">
              <a:defRPr/>
            </a:pPr>
            <a:endParaRPr lang="en-US" sz="2000" b="1" dirty="0">
              <a:solidFill>
                <a:schemeClr val="bg1"/>
              </a:solidFill>
            </a:endParaRPr>
          </a:p>
          <a:p>
            <a:pPr algn="ctr">
              <a:defRPr/>
            </a:pPr>
            <a:endParaRPr lang="en-US" sz="2000" b="1" dirty="0">
              <a:solidFill>
                <a:schemeClr val="tx2">
                  <a:lumMod val="75000"/>
                </a:schemeClr>
              </a:solidFill>
            </a:endParaRPr>
          </a:p>
          <a:p>
            <a:pPr algn="ctr" fontAlgn="auto">
              <a:spcBef>
                <a:spcPts val="0"/>
              </a:spcBef>
              <a:spcAft>
                <a:spcPts val="0"/>
              </a:spcAft>
              <a:defRPr/>
            </a:pPr>
            <a:r>
              <a:rPr lang="en-US" sz="2000" b="1" dirty="0">
                <a:solidFill>
                  <a:schemeClr val="tx2">
                    <a:lumMod val="60000"/>
                    <a:lumOff val="40000"/>
                  </a:schemeClr>
                </a:solidFill>
              </a:rPr>
              <a:t>KPI.com: UAE Selected Clients</a:t>
            </a:r>
          </a:p>
        </p:txBody>
      </p:sp>
      <p:sp>
        <p:nvSpPr>
          <p:cNvPr id="7187" name="AutoShape 19" descr="cid:image001.jpg@01CF57DA.209E3540"/>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8" name="AutoShape 20" descr="cid:image001.jpg@01CF57DA.209E3540"/>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9" name="AutoShape 21" descr="cid:image001.jpg@01CF57DA.209E3540"/>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descr="C:\Users\MobileCloud\Documents\AAEAAQAAAAAAAAX0AAAAJDlmMWY1ZDMyLWMwNTItNGVkYy05MTJjLWE4ZTE3OTU0MjUyNA.png"/>
          <p:cNvPicPr>
            <a:picLocks noChangeAspect="1" noChangeArrowheads="1"/>
          </p:cNvPicPr>
          <p:nvPr/>
        </p:nvPicPr>
        <p:blipFill>
          <a:blip r:embed="rId2" cstate="print"/>
          <a:srcRect/>
          <a:stretch>
            <a:fillRect/>
          </a:stretch>
        </p:blipFill>
        <p:spPr bwMode="auto">
          <a:xfrm>
            <a:off x="609601" y="1047750"/>
            <a:ext cx="1390651" cy="1390651"/>
          </a:xfrm>
          <a:prstGeom prst="rect">
            <a:avLst/>
          </a:prstGeom>
          <a:noFill/>
        </p:spPr>
      </p:pic>
      <p:pic>
        <p:nvPicPr>
          <p:cNvPr id="1028" name="Picture 4" descr="C:\Users\MobileCloud\Documents\unnamed.png"/>
          <p:cNvPicPr>
            <a:picLocks noChangeAspect="1" noChangeArrowheads="1"/>
          </p:cNvPicPr>
          <p:nvPr/>
        </p:nvPicPr>
        <p:blipFill>
          <a:blip r:embed="rId3" cstate="print"/>
          <a:srcRect/>
          <a:stretch>
            <a:fillRect/>
          </a:stretch>
        </p:blipFill>
        <p:spPr bwMode="auto">
          <a:xfrm>
            <a:off x="2362200" y="1066800"/>
            <a:ext cx="1371600" cy="1371600"/>
          </a:xfrm>
          <a:prstGeom prst="rect">
            <a:avLst/>
          </a:prstGeom>
          <a:noFill/>
        </p:spPr>
      </p:pic>
      <p:pic>
        <p:nvPicPr>
          <p:cNvPr id="1029" name="Picture 5" descr="C:\Users\MobileCloud\Documents\photo.jpg"/>
          <p:cNvPicPr>
            <a:picLocks noChangeAspect="1" noChangeArrowheads="1"/>
          </p:cNvPicPr>
          <p:nvPr/>
        </p:nvPicPr>
        <p:blipFill>
          <a:blip r:embed="rId4" cstate="print"/>
          <a:srcRect/>
          <a:stretch>
            <a:fillRect/>
          </a:stretch>
        </p:blipFill>
        <p:spPr bwMode="auto">
          <a:xfrm>
            <a:off x="4191000" y="1066800"/>
            <a:ext cx="1524000" cy="1524000"/>
          </a:xfrm>
          <a:prstGeom prst="rect">
            <a:avLst/>
          </a:prstGeom>
          <a:noFill/>
        </p:spPr>
      </p:pic>
      <p:pic>
        <p:nvPicPr>
          <p:cNvPr id="1030" name="Picture 6" descr="C:\Users\MobileCloud\Documents\download (2).png"/>
          <p:cNvPicPr>
            <a:picLocks noChangeAspect="1" noChangeArrowheads="1"/>
          </p:cNvPicPr>
          <p:nvPr/>
        </p:nvPicPr>
        <p:blipFill>
          <a:blip r:embed="rId5" cstate="print"/>
          <a:srcRect/>
          <a:stretch>
            <a:fillRect/>
          </a:stretch>
        </p:blipFill>
        <p:spPr bwMode="auto">
          <a:xfrm>
            <a:off x="6096016" y="728662"/>
            <a:ext cx="2287463" cy="1862139"/>
          </a:xfrm>
          <a:prstGeom prst="rect">
            <a:avLst/>
          </a:prstGeom>
          <a:noFill/>
        </p:spPr>
      </p:pic>
      <p:pic>
        <p:nvPicPr>
          <p:cNvPr id="1031" name="Picture 7" descr="C:\Users\MobileCloud\Documents\gco-logo (1).jpg"/>
          <p:cNvPicPr>
            <a:picLocks noChangeAspect="1" noChangeArrowheads="1"/>
          </p:cNvPicPr>
          <p:nvPr/>
        </p:nvPicPr>
        <p:blipFill>
          <a:blip r:embed="rId6" cstate="print"/>
          <a:srcRect/>
          <a:stretch>
            <a:fillRect/>
          </a:stretch>
        </p:blipFill>
        <p:spPr bwMode="auto">
          <a:xfrm>
            <a:off x="533417" y="2590800"/>
            <a:ext cx="1804737" cy="1524000"/>
          </a:xfrm>
          <a:prstGeom prst="rect">
            <a:avLst/>
          </a:prstGeom>
          <a:noFill/>
        </p:spPr>
      </p:pic>
      <p:pic>
        <p:nvPicPr>
          <p:cNvPr id="1032" name="Picture 8" descr="C:\Users\MobileCloud\Documents\Logo.png"/>
          <p:cNvPicPr>
            <a:picLocks noChangeAspect="1" noChangeArrowheads="1"/>
          </p:cNvPicPr>
          <p:nvPr/>
        </p:nvPicPr>
        <p:blipFill>
          <a:blip r:embed="rId7" cstate="print"/>
          <a:srcRect/>
          <a:stretch>
            <a:fillRect/>
          </a:stretch>
        </p:blipFill>
        <p:spPr bwMode="auto">
          <a:xfrm>
            <a:off x="2667017" y="2971811"/>
            <a:ext cx="2841625" cy="704044"/>
          </a:xfrm>
          <a:prstGeom prst="rect">
            <a:avLst/>
          </a:prstGeom>
          <a:noFill/>
        </p:spPr>
      </p:pic>
      <p:pic>
        <p:nvPicPr>
          <p:cNvPr id="1033" name="Picture 9" descr="C:\Users\MobileCloud\Documents\1441147_20110725133952.gif"/>
          <p:cNvPicPr>
            <a:picLocks noChangeAspect="1" noChangeArrowheads="1"/>
          </p:cNvPicPr>
          <p:nvPr/>
        </p:nvPicPr>
        <p:blipFill>
          <a:blip r:embed="rId8" cstate="print"/>
          <a:srcRect/>
          <a:stretch>
            <a:fillRect/>
          </a:stretch>
        </p:blipFill>
        <p:spPr bwMode="auto">
          <a:xfrm>
            <a:off x="4953000" y="2743200"/>
            <a:ext cx="2514600" cy="1143000"/>
          </a:xfrm>
          <a:prstGeom prst="rect">
            <a:avLst/>
          </a:prstGeom>
          <a:noFill/>
        </p:spPr>
      </p:pic>
      <p:pic>
        <p:nvPicPr>
          <p:cNvPr id="1034" name="Picture 10" descr="C:\Users\MobileCloud\Documents\logo (1).png"/>
          <p:cNvPicPr>
            <a:picLocks noChangeAspect="1" noChangeArrowheads="1"/>
          </p:cNvPicPr>
          <p:nvPr/>
        </p:nvPicPr>
        <p:blipFill>
          <a:blip r:embed="rId9" cstate="print"/>
          <a:srcRect/>
          <a:stretch>
            <a:fillRect/>
          </a:stretch>
        </p:blipFill>
        <p:spPr bwMode="auto">
          <a:xfrm>
            <a:off x="6705616" y="2881330"/>
            <a:ext cx="2208703" cy="623887"/>
          </a:xfrm>
          <a:prstGeom prst="rect">
            <a:avLst/>
          </a:prstGeom>
          <a:noFill/>
        </p:spPr>
      </p:pic>
      <p:pic>
        <p:nvPicPr>
          <p:cNvPr id="1035" name="Picture 11" descr="C:\Users\MobileCloud\Documents\DD-team-new_08.jpg"/>
          <p:cNvPicPr>
            <a:picLocks noChangeAspect="1" noChangeArrowheads="1"/>
          </p:cNvPicPr>
          <p:nvPr/>
        </p:nvPicPr>
        <p:blipFill>
          <a:blip r:embed="rId10" cstate="print"/>
          <a:srcRect/>
          <a:stretch>
            <a:fillRect/>
          </a:stretch>
        </p:blipFill>
        <p:spPr bwMode="auto">
          <a:xfrm>
            <a:off x="533412" y="4191012"/>
            <a:ext cx="2266951" cy="1060167"/>
          </a:xfrm>
          <a:prstGeom prst="rect">
            <a:avLst/>
          </a:prstGeom>
          <a:noFill/>
        </p:spPr>
      </p:pic>
      <p:pic>
        <p:nvPicPr>
          <p:cNvPr id="1037" name="Picture 13" descr="C:\Users\MobileCloud\Documents\Profile_0.png"/>
          <p:cNvPicPr>
            <a:picLocks noChangeAspect="1" noChangeArrowheads="1"/>
          </p:cNvPicPr>
          <p:nvPr/>
        </p:nvPicPr>
        <p:blipFill>
          <a:blip r:embed="rId11" cstate="print"/>
          <a:srcRect/>
          <a:stretch>
            <a:fillRect/>
          </a:stretch>
        </p:blipFill>
        <p:spPr bwMode="auto">
          <a:xfrm>
            <a:off x="3124205" y="4038601"/>
            <a:ext cx="1804987" cy="1121147"/>
          </a:xfrm>
          <a:prstGeom prst="rect">
            <a:avLst/>
          </a:prstGeom>
          <a:noFill/>
        </p:spPr>
      </p:pic>
      <p:pic>
        <p:nvPicPr>
          <p:cNvPr id="1039" name="Picture 15" descr="C:\Users\MobileCloud\Documents\Intertrust-Logo.jpg"/>
          <p:cNvPicPr>
            <a:picLocks noChangeAspect="1" noChangeArrowheads="1"/>
          </p:cNvPicPr>
          <p:nvPr/>
        </p:nvPicPr>
        <p:blipFill>
          <a:blip r:embed="rId12" cstate="print"/>
          <a:srcRect/>
          <a:stretch>
            <a:fillRect/>
          </a:stretch>
        </p:blipFill>
        <p:spPr bwMode="auto">
          <a:xfrm>
            <a:off x="5105400" y="4267216"/>
            <a:ext cx="2362200" cy="560055"/>
          </a:xfrm>
          <a:prstGeom prst="rect">
            <a:avLst/>
          </a:prstGeom>
          <a:noFill/>
        </p:spPr>
      </p:pic>
      <p:pic>
        <p:nvPicPr>
          <p:cNvPr id="1040" name="Picture 16" descr="C:\Users\MobileCloud\Documents\download.jpg"/>
          <p:cNvPicPr>
            <a:picLocks noChangeAspect="1" noChangeArrowheads="1"/>
          </p:cNvPicPr>
          <p:nvPr/>
        </p:nvPicPr>
        <p:blipFill>
          <a:blip r:embed="rId13" cstate="print"/>
          <a:srcRect/>
          <a:stretch>
            <a:fillRect/>
          </a:stretch>
        </p:blipFill>
        <p:spPr bwMode="auto">
          <a:xfrm>
            <a:off x="7543800" y="3962400"/>
            <a:ext cx="1371600" cy="1371600"/>
          </a:xfrm>
          <a:prstGeom prst="rect">
            <a:avLst/>
          </a:prstGeom>
          <a:noFill/>
        </p:spPr>
      </p:pic>
      <p:pic>
        <p:nvPicPr>
          <p:cNvPr id="1041" name="Picture 17" descr="C:\Users\MobileCloud\Documents\SDAC_GROUP_logo_60px.png"/>
          <p:cNvPicPr>
            <a:picLocks noChangeAspect="1" noChangeArrowheads="1"/>
          </p:cNvPicPr>
          <p:nvPr/>
        </p:nvPicPr>
        <p:blipFill>
          <a:blip r:embed="rId14" cstate="print"/>
          <a:srcRect/>
          <a:stretch>
            <a:fillRect/>
          </a:stretch>
        </p:blipFill>
        <p:spPr bwMode="auto">
          <a:xfrm>
            <a:off x="495311" y="5476880"/>
            <a:ext cx="1638300" cy="619125"/>
          </a:xfrm>
          <a:prstGeom prst="rect">
            <a:avLst/>
          </a:prstGeom>
          <a:noFill/>
        </p:spPr>
      </p:pic>
      <p:pic>
        <p:nvPicPr>
          <p:cNvPr id="1042" name="Picture 18" descr="C:\Users\MobileCloud\Documents\f803a61dc4386db6e4cdea9af09422e2.jpg"/>
          <p:cNvPicPr>
            <a:picLocks noChangeAspect="1" noChangeArrowheads="1"/>
          </p:cNvPicPr>
          <p:nvPr/>
        </p:nvPicPr>
        <p:blipFill>
          <a:blip r:embed="rId15" cstate="print"/>
          <a:srcRect/>
          <a:stretch>
            <a:fillRect/>
          </a:stretch>
        </p:blipFill>
        <p:spPr bwMode="auto">
          <a:xfrm>
            <a:off x="2362200" y="5334011"/>
            <a:ext cx="1574800" cy="1181100"/>
          </a:xfrm>
          <a:prstGeom prst="rect">
            <a:avLst/>
          </a:prstGeom>
          <a:noFill/>
        </p:spPr>
      </p:pic>
      <p:pic>
        <p:nvPicPr>
          <p:cNvPr id="1043" name="Picture 19" descr="C:\Users\MobileCloud\Documents\56d3cefb5ed10.png"/>
          <p:cNvPicPr>
            <a:picLocks noChangeAspect="1" noChangeArrowheads="1"/>
          </p:cNvPicPr>
          <p:nvPr/>
        </p:nvPicPr>
        <p:blipFill>
          <a:blip r:embed="rId16" cstate="print"/>
          <a:srcRect/>
          <a:stretch>
            <a:fillRect/>
          </a:stretch>
        </p:blipFill>
        <p:spPr bwMode="auto">
          <a:xfrm>
            <a:off x="4114816" y="5405442"/>
            <a:ext cx="1611631" cy="1071563"/>
          </a:xfrm>
          <a:prstGeom prst="rect">
            <a:avLst/>
          </a:prstGeom>
          <a:noFill/>
        </p:spPr>
      </p:pic>
      <p:pic>
        <p:nvPicPr>
          <p:cNvPr id="1044" name="Picture 20" descr="C:\Users\MobileCloud\Documents\104806750566036.jpg"/>
          <p:cNvPicPr>
            <a:picLocks noChangeAspect="1" noChangeArrowheads="1"/>
          </p:cNvPicPr>
          <p:nvPr/>
        </p:nvPicPr>
        <p:blipFill>
          <a:blip r:embed="rId17" cstate="print"/>
          <a:srcRect/>
          <a:stretch>
            <a:fillRect/>
          </a:stretch>
        </p:blipFill>
        <p:spPr bwMode="auto">
          <a:xfrm>
            <a:off x="5791200" y="5410211"/>
            <a:ext cx="3200400" cy="400892"/>
          </a:xfrm>
          <a:prstGeom prst="rect">
            <a:avLst/>
          </a:prstGeom>
          <a:noFill/>
        </p:spPr>
      </p:pic>
      <p:pic>
        <p:nvPicPr>
          <p:cNvPr id="1045" name="Picture 21" descr="C:\Users\MobileCloud\Documents\logo_wing.png"/>
          <p:cNvPicPr>
            <a:picLocks noChangeAspect="1" noChangeArrowheads="1"/>
          </p:cNvPicPr>
          <p:nvPr/>
        </p:nvPicPr>
        <p:blipFill>
          <a:blip r:embed="rId18" cstate="print"/>
          <a:srcRect/>
          <a:stretch>
            <a:fillRect/>
          </a:stretch>
        </p:blipFill>
        <p:spPr bwMode="auto">
          <a:xfrm>
            <a:off x="6553201" y="5867411"/>
            <a:ext cx="1420587" cy="571500"/>
          </a:xfrm>
          <a:prstGeom prst="rect">
            <a:avLst/>
          </a:prstGeom>
          <a:noFill/>
        </p:spPr>
      </p:pic>
    </p:spTree>
    <p:extLst>
      <p:ext uri="{BB962C8B-B14F-4D97-AF65-F5344CB8AC3E}">
        <p14:creationId xmlns:p14="http://schemas.microsoft.com/office/powerpoint/2010/main" val="3381941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233CA32-BE2A-47DB-83E1-59C132A41953}" type="slidenum">
              <a:rPr lang="en-US" smtClean="0"/>
              <a:pPr/>
              <a:t>5</a:t>
            </a:fld>
            <a:endParaRPr lang="en-US"/>
          </a:p>
        </p:txBody>
      </p:sp>
      <p:pic>
        <p:nvPicPr>
          <p:cNvPr id="7" name="Picture 12" descr="D:\logos.png"/>
          <p:cNvPicPr>
            <a:picLocks noChangeAspect="1" noChangeArrowheads="1"/>
          </p:cNvPicPr>
          <p:nvPr/>
        </p:nvPicPr>
        <p:blipFill>
          <a:blip r:embed="rId2" cstate="print"/>
          <a:srcRect/>
          <a:stretch>
            <a:fillRect/>
          </a:stretch>
        </p:blipFill>
        <p:spPr bwMode="auto">
          <a:xfrm>
            <a:off x="225441" y="1219200"/>
            <a:ext cx="8842375" cy="5105389"/>
          </a:xfrm>
          <a:prstGeom prst="rect">
            <a:avLst/>
          </a:prstGeom>
          <a:noFill/>
          <a:ln w="9525">
            <a:noFill/>
            <a:miter lim="800000"/>
            <a:headEnd/>
            <a:tailEnd/>
          </a:ln>
        </p:spPr>
      </p:pic>
      <p:pic>
        <p:nvPicPr>
          <p:cNvPr id="8" name="Picture 17" descr="D:\al.png"/>
          <p:cNvPicPr>
            <a:picLocks noChangeAspect="1" noChangeArrowheads="1"/>
          </p:cNvPicPr>
          <p:nvPr/>
        </p:nvPicPr>
        <p:blipFill>
          <a:blip r:embed="rId3" cstate="print"/>
          <a:srcRect/>
          <a:stretch>
            <a:fillRect/>
          </a:stretch>
        </p:blipFill>
        <p:spPr bwMode="auto">
          <a:xfrm>
            <a:off x="3886205" y="5257800"/>
            <a:ext cx="1700213" cy="533400"/>
          </a:xfrm>
          <a:prstGeom prst="rect">
            <a:avLst/>
          </a:prstGeom>
          <a:noFill/>
          <a:ln w="9525">
            <a:noFill/>
            <a:miter lim="800000"/>
            <a:headEnd/>
            <a:tailEnd/>
          </a:ln>
        </p:spPr>
      </p:pic>
      <p:sp>
        <p:nvSpPr>
          <p:cNvPr id="9" name="TextBox 8"/>
          <p:cNvSpPr txBox="1"/>
          <p:nvPr/>
        </p:nvSpPr>
        <p:spPr>
          <a:xfrm>
            <a:off x="2207623" y="5"/>
            <a:ext cx="4955177" cy="1015663"/>
          </a:xfrm>
          <a:prstGeom prst="rect">
            <a:avLst/>
          </a:prstGeom>
          <a:noFill/>
        </p:spPr>
        <p:txBody>
          <a:bodyPr wrap="square">
            <a:spAutoFit/>
          </a:bodyPr>
          <a:lstStyle/>
          <a:p>
            <a:pPr algn="ctr">
              <a:defRPr/>
            </a:pPr>
            <a:endParaRPr lang="en-US" sz="2000" b="1" dirty="0" smtClean="0">
              <a:solidFill>
                <a:schemeClr val="tx2">
                  <a:lumMod val="75000"/>
                </a:schemeClr>
              </a:solidFill>
            </a:endParaRPr>
          </a:p>
          <a:p>
            <a:pPr algn="ctr">
              <a:defRPr/>
            </a:pPr>
            <a:endParaRPr lang="en-US" sz="2000" b="1" dirty="0">
              <a:solidFill>
                <a:schemeClr val="tx2">
                  <a:lumMod val="75000"/>
                </a:schemeClr>
              </a:solidFill>
            </a:endParaRPr>
          </a:p>
          <a:p>
            <a:pPr algn="ctr" fontAlgn="auto">
              <a:spcBef>
                <a:spcPts val="0"/>
              </a:spcBef>
              <a:spcAft>
                <a:spcPts val="0"/>
              </a:spcAft>
              <a:defRPr/>
            </a:pPr>
            <a:r>
              <a:rPr lang="en-US" sz="2000" b="1" dirty="0">
                <a:solidFill>
                  <a:schemeClr val="tx2">
                    <a:lumMod val="60000"/>
                    <a:lumOff val="40000"/>
                  </a:schemeClr>
                </a:solidFill>
              </a:rPr>
              <a:t>KPI.com: Global Clients</a:t>
            </a:r>
          </a:p>
        </p:txBody>
      </p:sp>
    </p:spTree>
    <p:extLst>
      <p:ext uri="{BB962C8B-B14F-4D97-AF65-F5344CB8AC3E}">
        <p14:creationId xmlns:p14="http://schemas.microsoft.com/office/powerpoint/2010/main" val="4020251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233CA32-BE2A-47DB-83E1-59C132A41953}" type="slidenum">
              <a:rPr lang="en-US" smtClean="0"/>
              <a:pPr/>
              <a:t>6</a:t>
            </a:fld>
            <a:endParaRPr lang="en-US"/>
          </a:p>
        </p:txBody>
      </p:sp>
      <p:sp>
        <p:nvSpPr>
          <p:cNvPr id="4" name="TextBox 3"/>
          <p:cNvSpPr txBox="1"/>
          <p:nvPr/>
        </p:nvSpPr>
        <p:spPr>
          <a:xfrm>
            <a:off x="2667000" y="5"/>
            <a:ext cx="4495800" cy="1015663"/>
          </a:xfrm>
          <a:prstGeom prst="rect">
            <a:avLst/>
          </a:prstGeom>
          <a:noFill/>
        </p:spPr>
        <p:txBody>
          <a:bodyPr wrap="square">
            <a:spAutoFit/>
          </a:bodyPr>
          <a:lstStyle/>
          <a:p>
            <a:pPr algn="ctr">
              <a:defRPr/>
            </a:pPr>
            <a:endParaRPr lang="ru-RU" sz="2000" b="1" dirty="0">
              <a:solidFill>
                <a:schemeClr val="bg1"/>
              </a:solidFill>
            </a:endParaRPr>
          </a:p>
          <a:p>
            <a:pPr algn="ctr">
              <a:defRPr/>
            </a:pPr>
            <a:endParaRPr lang="en-US" sz="2000" b="1" dirty="0">
              <a:solidFill>
                <a:schemeClr val="tx2">
                  <a:lumMod val="75000"/>
                </a:schemeClr>
              </a:solidFill>
            </a:endParaRPr>
          </a:p>
          <a:p>
            <a:pPr algn="ctr">
              <a:defRPr/>
            </a:pPr>
            <a:r>
              <a:rPr lang="en-US" sz="2000" b="1" dirty="0">
                <a:solidFill>
                  <a:schemeClr val="tx2">
                    <a:lumMod val="60000"/>
                    <a:lumOff val="40000"/>
                  </a:schemeClr>
                </a:solidFill>
              </a:rPr>
              <a:t>Why kpi.com?</a:t>
            </a:r>
          </a:p>
        </p:txBody>
      </p:sp>
      <p:sp>
        <p:nvSpPr>
          <p:cNvPr id="6" name="TextBox 5"/>
          <p:cNvSpPr txBox="1"/>
          <p:nvPr/>
        </p:nvSpPr>
        <p:spPr>
          <a:xfrm>
            <a:off x="914400" y="1262078"/>
            <a:ext cx="7924800" cy="5016758"/>
          </a:xfrm>
          <a:prstGeom prst="rect">
            <a:avLst/>
          </a:prstGeom>
          <a:noFill/>
        </p:spPr>
        <p:txBody>
          <a:bodyPr>
            <a:spAutoFit/>
          </a:bodyPr>
          <a:lstStyle/>
          <a:p>
            <a:r>
              <a:rPr lang="en-US" sz="2000" b="1" dirty="0">
                <a:solidFill>
                  <a:schemeClr val="tx2">
                    <a:lumMod val="60000"/>
                    <a:lumOff val="40000"/>
                  </a:schemeClr>
                </a:solidFill>
              </a:rPr>
              <a:t>Cost Efficient: </a:t>
            </a:r>
            <a:r>
              <a:rPr lang="en-US" sz="2000" dirty="0">
                <a:solidFill>
                  <a:schemeClr val="tx2">
                    <a:lumMod val="75000"/>
                  </a:schemeClr>
                </a:solidFill>
              </a:rPr>
              <a:t>Eliminate </a:t>
            </a:r>
            <a:r>
              <a:rPr lang="en-US" sz="2000" dirty="0" err="1">
                <a:solidFill>
                  <a:schemeClr val="tx2">
                    <a:lumMod val="75000"/>
                  </a:schemeClr>
                </a:solidFill>
              </a:rPr>
              <a:t>on-premise</a:t>
            </a:r>
            <a:r>
              <a:rPr lang="en-US" sz="2000" dirty="0">
                <a:solidFill>
                  <a:schemeClr val="tx2">
                    <a:lumMod val="75000"/>
                  </a:schemeClr>
                </a:solidFill>
              </a:rPr>
              <a:t> IT-related costs (hardware, software, workforce, etc.)</a:t>
            </a:r>
          </a:p>
          <a:p>
            <a:r>
              <a:rPr lang="en-US" sz="2000" b="1" dirty="0">
                <a:solidFill>
                  <a:schemeClr val="tx2">
                    <a:lumMod val="60000"/>
                    <a:lumOff val="40000"/>
                  </a:schemeClr>
                </a:solidFill>
              </a:rPr>
              <a:t>All in One </a:t>
            </a:r>
            <a:r>
              <a:rPr lang="en-US" sz="2000" dirty="0">
                <a:solidFill>
                  <a:schemeClr val="tx2">
                    <a:lumMod val="75000"/>
                  </a:schemeClr>
                </a:solidFill>
              </a:rPr>
              <a:t>Accounting, HRM, Payroll, Project Management &amp; E-commerce modules are seamlessly integrated to cut cycle times and reduce process errors</a:t>
            </a:r>
          </a:p>
          <a:p>
            <a:r>
              <a:rPr lang="en-US" sz="2000" b="1" dirty="0">
                <a:solidFill>
                  <a:schemeClr val="tx2">
                    <a:lumMod val="60000"/>
                    <a:lumOff val="40000"/>
                  </a:schemeClr>
                </a:solidFill>
              </a:rPr>
              <a:t>Integrations</a:t>
            </a:r>
            <a:r>
              <a:rPr lang="en-US" sz="2000" dirty="0">
                <a:solidFill>
                  <a:schemeClr val="tx2">
                    <a:lumMod val="60000"/>
                    <a:lumOff val="40000"/>
                  </a:schemeClr>
                </a:solidFill>
              </a:rPr>
              <a:t>: </a:t>
            </a:r>
            <a:r>
              <a:rPr lang="en-US" sz="2000" dirty="0">
                <a:solidFill>
                  <a:schemeClr val="tx2">
                    <a:lumMod val="75000"/>
                  </a:schemeClr>
                </a:solidFill>
              </a:rPr>
              <a:t>Google and </a:t>
            </a:r>
            <a:r>
              <a:rPr lang="en-US" sz="2000" dirty="0" err="1">
                <a:solidFill>
                  <a:schemeClr val="tx2">
                    <a:lumMod val="75000"/>
                  </a:schemeClr>
                </a:solidFill>
              </a:rPr>
              <a:t>MicroSoft</a:t>
            </a:r>
            <a:endParaRPr lang="en-US" sz="2000" dirty="0">
              <a:solidFill>
                <a:schemeClr val="tx2">
                  <a:lumMod val="75000"/>
                </a:schemeClr>
              </a:solidFill>
            </a:endParaRPr>
          </a:p>
          <a:p>
            <a:r>
              <a:rPr lang="en-US" sz="2000" b="1" dirty="0">
                <a:solidFill>
                  <a:schemeClr val="tx2">
                    <a:lumMod val="60000"/>
                    <a:lumOff val="40000"/>
                  </a:schemeClr>
                </a:solidFill>
              </a:rPr>
              <a:t>Cloud</a:t>
            </a:r>
            <a:r>
              <a:rPr lang="en-US" sz="2000" dirty="0">
                <a:solidFill>
                  <a:schemeClr val="tx2">
                    <a:lumMod val="60000"/>
                    <a:lumOff val="40000"/>
                  </a:schemeClr>
                </a:solidFill>
              </a:rPr>
              <a:t>: </a:t>
            </a:r>
            <a:r>
              <a:rPr lang="en-US" sz="2000" dirty="0">
                <a:solidFill>
                  <a:schemeClr val="tx2">
                    <a:lumMod val="75000"/>
                  </a:schemeClr>
                </a:solidFill>
              </a:rPr>
              <a:t>Access and process business transactions from anywhere through the internet and mobile applications</a:t>
            </a:r>
          </a:p>
          <a:p>
            <a:r>
              <a:rPr lang="en-US" sz="2000" b="1" dirty="0">
                <a:solidFill>
                  <a:schemeClr val="tx2">
                    <a:lumMod val="60000"/>
                    <a:lumOff val="40000"/>
                  </a:schemeClr>
                </a:solidFill>
              </a:rPr>
              <a:t>Global</a:t>
            </a:r>
            <a:r>
              <a:rPr lang="en-US" sz="2000" dirty="0">
                <a:solidFill>
                  <a:schemeClr val="tx2">
                    <a:lumMod val="60000"/>
                    <a:lumOff val="40000"/>
                  </a:schemeClr>
                </a:solidFill>
              </a:rPr>
              <a:t>: </a:t>
            </a:r>
            <a:r>
              <a:rPr lang="en-US" sz="2000" dirty="0">
                <a:solidFill>
                  <a:schemeClr val="tx2">
                    <a:lumMod val="75000"/>
                  </a:schemeClr>
                </a:solidFill>
              </a:rPr>
              <a:t>Multi-subsidiary and multi-currency for growing businesses</a:t>
            </a:r>
          </a:p>
          <a:p>
            <a:r>
              <a:rPr lang="en-US" sz="2000" b="1" dirty="0">
                <a:solidFill>
                  <a:schemeClr val="tx2">
                    <a:lumMod val="60000"/>
                    <a:lumOff val="40000"/>
                  </a:schemeClr>
                </a:solidFill>
              </a:rPr>
              <a:t>Mobile</a:t>
            </a:r>
            <a:r>
              <a:rPr lang="en-US" sz="2000" dirty="0">
                <a:solidFill>
                  <a:schemeClr val="tx2">
                    <a:lumMod val="60000"/>
                    <a:lumOff val="40000"/>
                  </a:schemeClr>
                </a:solidFill>
              </a:rPr>
              <a:t>: </a:t>
            </a:r>
            <a:r>
              <a:rPr lang="en-US" sz="2000" dirty="0">
                <a:solidFill>
                  <a:schemeClr val="tx2">
                    <a:lumMod val="75000"/>
                  </a:schemeClr>
                </a:solidFill>
              </a:rPr>
              <a:t>Mobile Apps availability</a:t>
            </a:r>
          </a:p>
          <a:p>
            <a:r>
              <a:rPr lang="en-US" sz="2000" b="1" dirty="0">
                <a:solidFill>
                  <a:schemeClr val="tx2">
                    <a:lumMod val="60000"/>
                    <a:lumOff val="40000"/>
                  </a:schemeClr>
                </a:solidFill>
              </a:rPr>
              <a:t>Support</a:t>
            </a:r>
            <a:r>
              <a:rPr lang="en-US" sz="2000" dirty="0">
                <a:solidFill>
                  <a:schemeClr val="tx2">
                    <a:lumMod val="60000"/>
                    <a:lumOff val="40000"/>
                  </a:schemeClr>
                </a:solidFill>
              </a:rPr>
              <a:t>: </a:t>
            </a:r>
            <a:r>
              <a:rPr lang="en-US" sz="2000" dirty="0">
                <a:solidFill>
                  <a:schemeClr val="tx2">
                    <a:lumMod val="75000"/>
                  </a:schemeClr>
                </a:solidFill>
              </a:rPr>
              <a:t>Provides live, email, phone support</a:t>
            </a:r>
          </a:p>
          <a:p>
            <a:r>
              <a:rPr lang="en-US" sz="2000" b="1" dirty="0">
                <a:solidFill>
                  <a:schemeClr val="tx2">
                    <a:lumMod val="60000"/>
                    <a:lumOff val="40000"/>
                  </a:schemeClr>
                </a:solidFill>
              </a:rPr>
              <a:t>Scalable</a:t>
            </a:r>
            <a:r>
              <a:rPr lang="en-US" sz="2000" dirty="0">
                <a:solidFill>
                  <a:schemeClr val="tx2">
                    <a:lumMod val="60000"/>
                    <a:lumOff val="40000"/>
                  </a:schemeClr>
                </a:solidFill>
              </a:rPr>
              <a:t>: </a:t>
            </a:r>
            <a:r>
              <a:rPr lang="en-US" sz="2000" dirty="0">
                <a:solidFill>
                  <a:schemeClr val="tx2">
                    <a:lumMod val="75000"/>
                  </a:schemeClr>
                </a:solidFill>
              </a:rPr>
              <a:t>pay as you grow, while </a:t>
            </a:r>
          </a:p>
          <a:p>
            <a:r>
              <a:rPr lang="en-US" sz="2000" b="1" dirty="0">
                <a:solidFill>
                  <a:schemeClr val="tx2">
                    <a:lumMod val="60000"/>
                    <a:lumOff val="40000"/>
                  </a:schemeClr>
                </a:solidFill>
              </a:rPr>
              <a:t>Updated: </a:t>
            </a:r>
            <a:r>
              <a:rPr lang="en-US" sz="2000" dirty="0">
                <a:solidFill>
                  <a:schemeClr val="tx2">
                    <a:lumMod val="75000"/>
                  </a:schemeClr>
                </a:solidFill>
              </a:rPr>
              <a:t>continuous upgrades to deliver new features and latest technological innovations</a:t>
            </a:r>
          </a:p>
          <a:p>
            <a:r>
              <a:rPr lang="en-US" sz="2000" b="1" dirty="0">
                <a:solidFill>
                  <a:schemeClr val="tx2">
                    <a:lumMod val="60000"/>
                    <a:lumOff val="40000"/>
                  </a:schemeClr>
                </a:solidFill>
              </a:rPr>
              <a:t>Adaptable: </a:t>
            </a:r>
            <a:r>
              <a:rPr lang="en-US" sz="2000" dirty="0">
                <a:solidFill>
                  <a:schemeClr val="tx2">
                    <a:lumMod val="75000"/>
                  </a:schemeClr>
                </a:solidFill>
              </a:rPr>
              <a:t>can be customized to meet customer-specific needs</a:t>
            </a:r>
          </a:p>
          <a:p>
            <a:pPr>
              <a:defRPr/>
            </a:pPr>
            <a:endParaRPr lang="en-US" sz="2000" dirty="0"/>
          </a:p>
        </p:txBody>
      </p:sp>
      <p:sp>
        <p:nvSpPr>
          <p:cNvPr id="7" name="TextBox 6"/>
          <p:cNvSpPr txBox="1"/>
          <p:nvPr/>
        </p:nvSpPr>
        <p:spPr>
          <a:xfrm>
            <a:off x="914400" y="1752612"/>
            <a:ext cx="7924800" cy="338554"/>
          </a:xfrm>
          <a:prstGeom prst="rect">
            <a:avLst/>
          </a:prstGeom>
          <a:noFill/>
        </p:spPr>
        <p:txBody>
          <a:bodyPr>
            <a:spAutoFit/>
          </a:bodyPr>
          <a:lstStyle/>
          <a:p>
            <a:pPr>
              <a:defRPr/>
            </a:pPr>
            <a:endParaRPr lang="en-US" sz="1600" dirty="0"/>
          </a:p>
        </p:txBody>
      </p:sp>
    </p:spTree>
    <p:extLst>
      <p:ext uri="{BB962C8B-B14F-4D97-AF65-F5344CB8AC3E}">
        <p14:creationId xmlns:p14="http://schemas.microsoft.com/office/powerpoint/2010/main" val="1410660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143000" y="5410200"/>
            <a:ext cx="7086600" cy="1311278"/>
          </a:xfrm>
        </p:spPr>
        <p:txBody>
          <a:bodyPr/>
          <a:lstStyle/>
          <a:p>
            <a:r>
              <a:rPr lang="en-US" sz="1800" b="1" i="1" dirty="0" smtClean="0">
                <a:solidFill>
                  <a:schemeClr val="accent5">
                    <a:lumMod val="75000"/>
                  </a:schemeClr>
                </a:solidFill>
                <a:effectLst>
                  <a:outerShdw blurRad="38100" dist="38100" dir="2700000" algn="tl">
                    <a:srgbClr val="000000">
                      <a:alpha val="43137"/>
                    </a:srgbClr>
                  </a:outerShdw>
                </a:effectLst>
              </a:rPr>
              <a:t>Kpi.com HR management module is an effective  tool for managing your employees and the whole HR process . It allows you to control your employee profiles, keep track of their document expiration, track your employees attendance, manage recruitment process and company goals.</a:t>
            </a:r>
            <a:endParaRPr lang="en-US" sz="1800" b="1" i="1" dirty="0">
              <a:solidFill>
                <a:schemeClr val="accent5">
                  <a:lumMod val="75000"/>
                </a:schemeClr>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09600"/>
            <a:ext cx="6934200" cy="462280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7"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Management module</a:t>
            </a:r>
            <a:endParaRPr lang="en-US" sz="1800" b="1" dirty="0">
              <a:solidFill>
                <a:schemeClr val="bg1">
                  <a:lumMod val="95000"/>
                </a:schemeClr>
              </a:solidFill>
            </a:endParaRPr>
          </a:p>
        </p:txBody>
      </p:sp>
    </p:spTree>
    <p:extLst>
      <p:ext uri="{BB962C8B-B14F-4D97-AF65-F5344CB8AC3E}">
        <p14:creationId xmlns:p14="http://schemas.microsoft.com/office/powerpoint/2010/main" val="4259355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module includes such features as:</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838200" y="914400"/>
            <a:ext cx="4572000" cy="2308324"/>
          </a:xfrm>
          <a:prstGeom prst="rect">
            <a:avLst/>
          </a:prstGeom>
        </p:spPr>
        <p:txBody>
          <a:bodyPr>
            <a:spAutoFit/>
          </a:bodyPr>
          <a:lstStyle/>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HR Dashboards</a:t>
            </a:r>
            <a:endParaRPr lang="en-GB" b="1" i="1" dirty="0">
              <a:solidFill>
                <a:schemeClr val="accent5">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Manage employees and their profiles</a:t>
            </a:r>
            <a:endParaRPr lang="en-GB" b="1" i="1" dirty="0">
              <a:solidFill>
                <a:schemeClr val="accent5">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GB" b="1" i="1" dirty="0">
                <a:solidFill>
                  <a:schemeClr val="accent5">
                    <a:lumMod val="75000"/>
                  </a:schemeClr>
                </a:solidFill>
                <a:effectLst>
                  <a:outerShdw blurRad="38100" dist="38100" dir="2700000" algn="tl">
                    <a:srgbClr val="000000">
                      <a:alpha val="43137"/>
                    </a:srgbClr>
                  </a:outerShdw>
                </a:effectLst>
              </a:rPr>
              <a:t>ESS </a:t>
            </a:r>
            <a:r>
              <a:rPr lang="en-GB" b="1" i="1" dirty="0" smtClean="0">
                <a:solidFill>
                  <a:schemeClr val="accent5">
                    <a:lumMod val="75000"/>
                  </a:schemeClr>
                </a:solidFill>
                <a:effectLst>
                  <a:outerShdw blurRad="38100" dist="38100" dir="2700000" algn="tl">
                    <a:srgbClr val="000000">
                      <a:alpha val="43137"/>
                    </a:srgbClr>
                  </a:outerShdw>
                </a:effectLst>
              </a:rPr>
              <a:t>– </a:t>
            </a:r>
            <a:r>
              <a:rPr lang="en-US" b="1" i="1" dirty="0" smtClean="0">
                <a:solidFill>
                  <a:schemeClr val="accent5">
                    <a:lumMod val="75000"/>
                  </a:schemeClr>
                </a:solidFill>
                <a:effectLst>
                  <a:outerShdw blurRad="38100" dist="38100" dir="2700000" algn="tl">
                    <a:srgbClr val="000000">
                      <a:alpha val="43137"/>
                    </a:srgbClr>
                  </a:outerShdw>
                </a:effectLst>
              </a:rPr>
              <a:t>Employee Self Service feature</a:t>
            </a:r>
            <a:endParaRPr lang="ru-RU" b="1" i="1" dirty="0">
              <a:solidFill>
                <a:schemeClr val="accent5">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Manage goals</a:t>
            </a:r>
            <a:endParaRPr lang="ru-RU" b="1" i="1" dirty="0">
              <a:solidFill>
                <a:schemeClr val="accent5">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Employee attendance tracking</a:t>
            </a:r>
            <a:endParaRPr lang="ru-RU" b="1" i="1" dirty="0">
              <a:solidFill>
                <a:schemeClr val="accent5">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Recruitment process</a:t>
            </a: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Manage documents </a:t>
            </a: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Generate Reports</a:t>
            </a:r>
            <a:endParaRPr lang="ru-RU" b="1" i="1" dirty="0">
              <a:solidFill>
                <a:schemeClr val="accent5">
                  <a:lumMod val="75000"/>
                </a:schemeClr>
              </a:solidFill>
              <a:effectLst>
                <a:outerShdw blurRad="38100" dist="38100" dir="2700000" algn="tl">
                  <a:srgbClr val="000000">
                    <a:alpha val="43137"/>
                  </a:srgbClr>
                </a:outerShdw>
              </a:effectLst>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2362199"/>
            <a:ext cx="6245180" cy="4163453"/>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910534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Dashboards</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1295400" y="5562600"/>
            <a:ext cx="6248400" cy="923330"/>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Customizable HR dashboards can help you to see the HR performance related figures and keep track of the overall progress within the HR process </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1026" name="Picture 2" descr="C:\Users\Sanjar\Desktop\hr dashboard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838200"/>
            <a:ext cx="8463611" cy="4356840"/>
          </a:xfrm>
          <a:prstGeom prst="rect">
            <a:avLst/>
          </a:prstGeom>
          <a:noFill/>
          <a:ln>
            <a:noFill/>
          </a:ln>
          <a:effectLst>
            <a:outerShdw blurRad="50800" dist="38100" dir="10800000" algn="r" rotWithShape="0">
              <a:prstClr val="black">
                <a:alpha val="40000"/>
              </a:prstClr>
            </a:outerShdw>
            <a:softEdge rad="127000"/>
          </a:effectLst>
          <a:scene3d>
            <a:camera prst="orthographicFront">
              <a:rot lat="0" lon="0" rev="0"/>
            </a:camera>
            <a:lightRig rig="glow" dir="t">
              <a:rot lat="0" lon="0" rev="14100000"/>
            </a:lightRig>
          </a:scene3d>
          <a:sp3d prstMaterial="softEdge">
            <a:bevelT w="1270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534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Employee Management</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1295400" y="5562600"/>
            <a:ext cx="6248400" cy="923330"/>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In the main employees section, you can manage the list of all your employees with their data and view each employees information from their profile page</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2050" name="Picture 2" descr="C:\Users\Sanjar\Desktop\huma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685800"/>
            <a:ext cx="6219825" cy="385921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2051" name="Picture 3" descr="C:\Users\Sanjar\Desktop\employee profi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447799"/>
            <a:ext cx="5867400" cy="385921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211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Attendance Tracking</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1295400" y="5562600"/>
            <a:ext cx="6248400" cy="923330"/>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Manage your employees attendance, keep track  of what time they come and leave the work, see the holidays or leave requests within a month.</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3074" name="Picture 2" descr="C:\Users\Sanjar\Desktop\attendance track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882641"/>
            <a:ext cx="8107363" cy="427988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159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Leave Management</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1295400" y="5562600"/>
            <a:ext cx="6248400" cy="646331"/>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You can also manage your employees leave requests by reviewing their submitted leave requests on various reasons</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4098" name="Picture 2" descr="C:\Users\Sanjar\Desktop\approve leav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516" y="990600"/>
            <a:ext cx="8634484" cy="3962401"/>
          </a:xfrm>
          <a:prstGeom prst="rect">
            <a:avLst/>
          </a:prstGeom>
          <a:noFill/>
          <a:effectLst>
            <a:innerShdw blurRad="63500" dist="50800" dir="5400000">
              <a:prstClr val="black">
                <a:alpha val="50000"/>
              </a:prstClr>
            </a:innerShdw>
          </a:effectLst>
          <a:scene3d>
            <a:camera prst="perspectiveRigh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65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Goal Management</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1320800" y="5791200"/>
            <a:ext cx="6527800" cy="923330"/>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Set up personal, department, project, business and company goals that need to be reached at the end of specific period and review the performance of the team based on these results</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5122" name="Picture 2" descr="C:\Users\Sanjar\Desktop\Go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6" y="609599"/>
            <a:ext cx="8299450" cy="2298701"/>
          </a:xfrm>
          <a:prstGeom prst="rect">
            <a:avLst/>
          </a:prstGeom>
          <a:noFill/>
          <a:ln>
            <a:noFill/>
          </a:ln>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123" name="Picture 3" descr="C:\Users\Sanjar\Desktop\Company goa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2908300"/>
            <a:ext cx="5741999" cy="2209800"/>
          </a:xfrm>
          <a:prstGeom prst="rect">
            <a:avLst/>
          </a:prstGeom>
          <a:noFill/>
          <a:effectLst>
            <a:outerShdw blurRad="50800" dist="38100" dir="8100000" algn="tr" rotWithShape="0">
              <a:prstClr val="black">
                <a:alpha val="40000"/>
              </a:prstClr>
            </a:outerShdw>
            <a:reflection blurRad="6350" stA="52000" endA="300" endPos="35000" dir="5400000" sy="-100000" algn="bl" rotWithShape="0"/>
          </a:effectLst>
          <a:scene3d>
            <a:camera prst="perspectiveRight"/>
            <a:lightRig rig="threePt" dir="t"/>
          </a:scene3d>
          <a:extLst>
            <a:ext uri="{909E8E84-426E-40DD-AFC4-6F175D3DCCD1}">
              <a14:hiddenFill xmlns:a14="http://schemas.microsoft.com/office/drawing/2010/main">
                <a:solidFill>
                  <a:srgbClr val="FFFFFF"/>
                </a:solidFill>
              </a14:hiddenFill>
            </a:ext>
          </a:extLst>
        </p:spPr>
      </p:pic>
      <p:pic>
        <p:nvPicPr>
          <p:cNvPr id="5124" name="Picture 4" descr="C:\Users\Sanjar\Desktop\Project Goal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6903" y="2514600"/>
            <a:ext cx="5734397" cy="2339947"/>
          </a:xfrm>
          <a:prstGeom prst="rect">
            <a:avLst/>
          </a:prstGeom>
          <a:noFill/>
          <a:effectLst>
            <a:outerShdw blurRad="50800" dist="38100" dir="5400000" algn="t" rotWithShape="0">
              <a:prstClr val="black">
                <a:alpha val="40000"/>
              </a:prstClr>
            </a:outerShdw>
            <a:reflection blurRad="6350" stA="52000" endA="300" endPos="35000" dir="5400000" sy="-100000" algn="bl" rotWithShape="0"/>
          </a:effectLst>
          <a:scene3d>
            <a:camera prst="perspectiveRigh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266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Recruitment </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914400" y="990600"/>
            <a:ext cx="6527800" cy="3139321"/>
          </a:xfrm>
          <a:prstGeom prst="rect">
            <a:avLst/>
          </a:prstGeom>
          <a:noFill/>
        </p:spPr>
        <p:txBody>
          <a:bodyPr wrap="square" rtlCol="0">
            <a:spAutoFit/>
          </a:bodyPr>
          <a:lstStyle/>
          <a:p>
            <a:pPr marL="285750" indent="-285750">
              <a:buFont typeface="Arial" panose="020B0604020202020204" pitchFamily="34" charset="0"/>
              <a:buChar char="•"/>
            </a:pPr>
            <a:r>
              <a:rPr lang="en-US" b="1" i="1" dirty="0">
                <a:solidFill>
                  <a:schemeClr val="accent5">
                    <a:lumMod val="75000"/>
                  </a:schemeClr>
                </a:solidFill>
                <a:effectLst>
                  <a:outerShdw blurRad="38100" dist="38100" dir="2700000" algn="tl">
                    <a:srgbClr val="000000">
                      <a:alpha val="43137"/>
                    </a:srgbClr>
                  </a:outerShdw>
                </a:effectLst>
              </a:rPr>
              <a:t>Easily manage the hiring </a:t>
            </a:r>
            <a:r>
              <a:rPr lang="en-US" b="1" i="1" dirty="0" smtClean="0">
                <a:solidFill>
                  <a:schemeClr val="accent5">
                    <a:lumMod val="75000"/>
                  </a:schemeClr>
                </a:solidFill>
                <a:effectLst>
                  <a:outerShdw blurRad="38100" dist="38100" dir="2700000" algn="tl">
                    <a:srgbClr val="000000">
                      <a:alpha val="43137"/>
                    </a:srgbClr>
                  </a:outerShdw>
                </a:effectLst>
              </a:rPr>
              <a:t>process through Recruitment section</a:t>
            </a: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You </a:t>
            </a:r>
            <a:r>
              <a:rPr lang="en-US" b="1" i="1" dirty="0">
                <a:solidFill>
                  <a:schemeClr val="accent5">
                    <a:lumMod val="75000"/>
                  </a:schemeClr>
                </a:solidFill>
                <a:effectLst>
                  <a:outerShdw blurRad="38100" dist="38100" dir="2700000" algn="tl">
                    <a:srgbClr val="000000">
                      <a:alpha val="43137"/>
                    </a:srgbClr>
                  </a:outerShdw>
                </a:effectLst>
              </a:rPr>
              <a:t>can post your vacancies through your website</a:t>
            </a:r>
          </a:p>
          <a:p>
            <a:pPr marL="285750" indent="-285750">
              <a:buFont typeface="Arial" panose="020B0604020202020204" pitchFamily="34" charset="0"/>
              <a:buChar char="•"/>
            </a:pPr>
            <a:r>
              <a:rPr lang="en-US" b="1" i="1" dirty="0">
                <a:solidFill>
                  <a:schemeClr val="accent5">
                    <a:lumMod val="75000"/>
                  </a:schemeClr>
                </a:solidFill>
                <a:effectLst>
                  <a:outerShdw blurRad="38100" dist="38100" dir="2700000" algn="tl">
                    <a:srgbClr val="000000">
                      <a:alpha val="43137"/>
                    </a:srgbClr>
                  </a:outerShdw>
                </a:effectLst>
              </a:rPr>
              <a:t>Manage candidates, upload via site or manually</a:t>
            </a:r>
          </a:p>
          <a:p>
            <a:pPr marL="285750" indent="-285750">
              <a:buFont typeface="Arial" panose="020B0604020202020204" pitchFamily="34" charset="0"/>
              <a:buChar char="•"/>
            </a:pPr>
            <a:r>
              <a:rPr lang="en-US" b="1" i="1" dirty="0">
                <a:solidFill>
                  <a:schemeClr val="accent5">
                    <a:lumMod val="75000"/>
                  </a:schemeClr>
                </a:solidFill>
                <a:effectLst>
                  <a:outerShdw blurRad="38100" dist="38100" dir="2700000" algn="tl">
                    <a:srgbClr val="000000">
                      <a:alpha val="43137"/>
                    </a:srgbClr>
                  </a:outerShdw>
                </a:effectLst>
              </a:rPr>
              <a:t>The system allows users to add activities related to candidates, for example, register interviews, make calls, send emails</a:t>
            </a:r>
          </a:p>
          <a:p>
            <a:pPr marL="285750" indent="-285750">
              <a:buFont typeface="Arial" panose="020B0604020202020204" pitchFamily="34" charset="0"/>
              <a:buChar char="•"/>
            </a:pPr>
            <a:r>
              <a:rPr lang="en-US" b="1" i="1" dirty="0">
                <a:solidFill>
                  <a:schemeClr val="accent5">
                    <a:lumMod val="75000"/>
                  </a:schemeClr>
                </a:solidFill>
                <a:effectLst>
                  <a:outerShdw blurRad="38100" dist="38100" dir="2700000" algn="tl">
                    <a:srgbClr val="000000">
                      <a:alpha val="43137"/>
                    </a:srgbClr>
                  </a:outerShdw>
                </a:effectLst>
              </a:rPr>
              <a:t>Track all documents related to the </a:t>
            </a:r>
            <a:r>
              <a:rPr lang="en-US" b="1" i="1" dirty="0" smtClean="0">
                <a:solidFill>
                  <a:schemeClr val="accent5">
                    <a:lumMod val="75000"/>
                  </a:schemeClr>
                </a:solidFill>
                <a:effectLst>
                  <a:outerShdw blurRad="38100" dist="38100" dir="2700000" algn="tl">
                    <a:srgbClr val="000000">
                      <a:alpha val="43137"/>
                    </a:srgbClr>
                  </a:outerShdw>
                </a:effectLst>
              </a:rPr>
              <a:t>candidate</a:t>
            </a: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Match the vacancies for the respective candidates</a:t>
            </a: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Shortlist the candidates upon the interview results</a:t>
            </a:r>
          </a:p>
          <a:p>
            <a:pPr marL="285750" indent="-285750">
              <a:buFont typeface="Arial" panose="020B0604020202020204" pitchFamily="34" charset="0"/>
              <a:buChar char="•"/>
            </a:pPr>
            <a:r>
              <a:rPr lang="en-US" b="1" i="1" dirty="0" smtClean="0">
                <a:solidFill>
                  <a:schemeClr val="accent5">
                    <a:lumMod val="75000"/>
                  </a:schemeClr>
                </a:solidFill>
                <a:effectLst>
                  <a:outerShdw blurRad="38100" dist="38100" dir="2700000" algn="tl">
                    <a:srgbClr val="000000">
                      <a:alpha val="43137"/>
                    </a:srgbClr>
                  </a:outerShdw>
                </a:effectLst>
              </a:rPr>
              <a:t>Manage the placements when candidate is offered a job</a:t>
            </a:r>
          </a:p>
          <a:p>
            <a:pPr marL="285750" indent="-285750">
              <a:buFont typeface="Arial" panose="020B0604020202020204" pitchFamily="34" charset="0"/>
              <a:buChar char="•"/>
            </a:pPr>
            <a:endParaRPr lang="en-US" b="1" i="1" dirty="0" smtClean="0">
              <a:solidFill>
                <a:schemeClr val="accent5">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12" name="Picture 2" descr="http://strategistgroup.files.wordpress.com/2011/08/tm-image1.jpg"/>
          <p:cNvPicPr>
            <a:picLocks noChangeAspect="1" noChangeArrowheads="1"/>
          </p:cNvPicPr>
          <p:nvPr/>
        </p:nvPicPr>
        <p:blipFill>
          <a:blip r:embed="rId2" cstate="print"/>
          <a:srcRect/>
          <a:stretch>
            <a:fillRect/>
          </a:stretch>
        </p:blipFill>
        <p:spPr bwMode="auto">
          <a:xfrm>
            <a:off x="2209800" y="3810000"/>
            <a:ext cx="5678299" cy="2780927"/>
          </a:xfrm>
          <a:prstGeom prst="rect">
            <a:avLst/>
          </a:prstGeom>
          <a:noFill/>
          <a:effectLst>
            <a:softEdge rad="635000"/>
          </a:effectLst>
        </p:spPr>
      </p:pic>
    </p:spTree>
    <p:extLst>
      <p:ext uri="{BB962C8B-B14F-4D97-AF65-F5344CB8AC3E}">
        <p14:creationId xmlns:p14="http://schemas.microsoft.com/office/powerpoint/2010/main" val="1799272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a:t>
            </a:r>
            <a:r>
              <a:rPr lang="en-US" sz="1800" b="1" dirty="0" smtClean="0">
                <a:solidFill>
                  <a:schemeClr val="bg1">
                    <a:lumMod val="95000"/>
                  </a:schemeClr>
                </a:solidFill>
              </a:rPr>
              <a:t>Recruitment: Vacancies</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descr="C:\Users\Sanjar\Desktop\vacanci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75" y="838200"/>
            <a:ext cx="8759825" cy="441742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47800" y="5486400"/>
            <a:ext cx="6019800" cy="646331"/>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Add your vacancies and manage all your vacancy positions in the listing page</a:t>
            </a:r>
            <a:endParaRPr lang="en-US" b="1" i="1" dirty="0">
              <a:solidFill>
                <a:schemeClr val="accent5">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48723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Recruitment </a:t>
            </a:r>
            <a:r>
              <a:rPr lang="en-US" sz="1800" b="1" dirty="0" smtClean="0">
                <a:solidFill>
                  <a:schemeClr val="bg1">
                    <a:lumMod val="95000"/>
                  </a:schemeClr>
                </a:solidFill>
              </a:rPr>
              <a:t>: Candidates</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1435100" y="5537200"/>
            <a:ext cx="6019800" cy="646331"/>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Add your candidates and keep track of their status within the candidates page</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2050" name="Picture 2" descr="C:\Users\Sanjar\Desktop\candidat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4" y="901700"/>
            <a:ext cx="8785225" cy="43561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163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HR Recruitment </a:t>
            </a:r>
            <a:r>
              <a:rPr lang="en-US" sz="1800" b="1" dirty="0" smtClean="0">
                <a:solidFill>
                  <a:schemeClr val="bg1">
                    <a:lumMod val="95000"/>
                  </a:schemeClr>
                </a:solidFill>
              </a:rPr>
              <a:t>: Candidates</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1219200" y="5860365"/>
            <a:ext cx="6019800" cy="646331"/>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Select and shortlist the candidates based on interview results and manage placements of candidates</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3074" name="Picture 2" descr="C:\Users\Sanjar\Desktop\shortlis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609600"/>
            <a:ext cx="6545918" cy="37973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C:\Users\Sanjar\Desktop\placemen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053162"/>
            <a:ext cx="6705600" cy="347711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2615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ru-RU" b="1" dirty="0" smtClean="0"/>
              <a:t>Ташкент</a:t>
            </a:r>
            <a:r>
              <a:rPr lang="en-US" b="1" dirty="0" smtClean="0"/>
              <a:t>, 201</a:t>
            </a:r>
            <a:r>
              <a:rPr lang="ru-RU" b="1" dirty="0" smtClean="0"/>
              <a:t>8</a:t>
            </a:r>
            <a:endParaRPr lang="en-US" b="1" dirty="0"/>
          </a:p>
        </p:txBody>
      </p:sp>
      <p:sp>
        <p:nvSpPr>
          <p:cNvPr id="5" name="Slide Number Placeholder 4"/>
          <p:cNvSpPr>
            <a:spLocks noGrp="1"/>
          </p:cNvSpPr>
          <p:nvPr>
            <p:ph type="sldNum" sz="quarter" idx="12"/>
          </p:nvPr>
        </p:nvSpPr>
        <p:spPr/>
        <p:txBody>
          <a:bodyPr/>
          <a:lstStyle/>
          <a:p>
            <a:fld id="{7233CA32-BE2A-47DB-83E1-59C132A41953}" type="slidenum">
              <a:rPr lang="en-US" smtClean="0"/>
              <a:pPr/>
              <a:t>18</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828800"/>
            <a:ext cx="4191000" cy="4191000"/>
          </a:xfrm>
          <a:prstGeom prst="rect">
            <a:avLst/>
          </a:prstGeom>
        </p:spPr>
      </p:pic>
    </p:spTree>
    <p:extLst>
      <p:ext uri="{BB962C8B-B14F-4D97-AF65-F5344CB8AC3E}">
        <p14:creationId xmlns:p14="http://schemas.microsoft.com/office/powerpoint/2010/main" val="20716331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1177</TotalTime>
  <Words>722</Words>
  <Application>Microsoft Office PowerPoint</Application>
  <PresentationFormat>On-screen Show (4:3)</PresentationFormat>
  <Paragraphs>89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HR Management module</vt:lpstr>
      <vt:lpstr>HR module includes such features as:</vt:lpstr>
      <vt:lpstr>HR Dashboards</vt:lpstr>
      <vt:lpstr>HR Employee Management</vt:lpstr>
      <vt:lpstr>HR Attendance Tracking</vt:lpstr>
      <vt:lpstr>HR Leave Management</vt:lpstr>
      <vt:lpstr>HR Goal Management</vt:lpstr>
      <vt:lpstr>HR Recruitment </vt:lpstr>
      <vt:lpstr>HR Recruitment: Vacancies</vt:lpstr>
      <vt:lpstr>HR Recruitment : Candidates</vt:lpstr>
      <vt:lpstr>HR Recruitment : Candidates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Doniyor Mahkamov</dc:creator>
  <cp:lastModifiedBy>Sanjar</cp:lastModifiedBy>
  <cp:revision>76</cp:revision>
  <dcterms:created xsi:type="dcterms:W3CDTF">2018-08-26T20:29:31Z</dcterms:created>
  <dcterms:modified xsi:type="dcterms:W3CDTF">2018-09-06T11:50:40Z</dcterms:modified>
</cp:coreProperties>
</file>