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8" r:id="rId1"/>
  </p:sldMasterIdLst>
  <p:notesMasterIdLst>
    <p:notesMasterId r:id="rId22"/>
  </p:notesMasterIdLst>
  <p:handoutMasterIdLst>
    <p:handoutMasterId r:id="rId23"/>
  </p:handoutMasterIdLst>
  <p:sldIdLst>
    <p:sldId id="340" r:id="rId2"/>
    <p:sldId id="342" r:id="rId3"/>
    <p:sldId id="343" r:id="rId4"/>
    <p:sldId id="344" r:id="rId5"/>
    <p:sldId id="345" r:id="rId6"/>
    <p:sldId id="346" r:id="rId7"/>
    <p:sldId id="350" r:id="rId8"/>
    <p:sldId id="349" r:id="rId9"/>
    <p:sldId id="351" r:id="rId10"/>
    <p:sldId id="352" r:id="rId11"/>
    <p:sldId id="355" r:id="rId12"/>
    <p:sldId id="356" r:id="rId13"/>
    <p:sldId id="358" r:id="rId14"/>
    <p:sldId id="360" r:id="rId15"/>
    <p:sldId id="361" r:id="rId16"/>
    <p:sldId id="362" r:id="rId17"/>
    <p:sldId id="376" r:id="rId18"/>
    <p:sldId id="368" r:id="rId19"/>
    <p:sldId id="369" r:id="rId20"/>
    <p:sldId id="3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6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p:cViewPr varScale="1">
        <p:scale>
          <a:sx n="74" d="100"/>
          <a:sy n="74" d="100"/>
        </p:scale>
        <p:origin x="-1122" y="-90"/>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199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16A233-A85D-4473-A445-7B5E1E675320}" type="datetimeFigureOut">
              <a:rPr lang="ru-RU" smtClean="0"/>
              <a:t>04.09.2018</a:t>
            </a:fld>
            <a:endParaRPr lang="ru-RU"/>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65369C-F08A-4DF6-BAA9-069914BDA901}" type="slidenum">
              <a:rPr lang="ru-RU" smtClean="0"/>
              <a:t>‹#›</a:t>
            </a:fld>
            <a:endParaRPr lang="ru-RU"/>
          </a:p>
        </p:txBody>
      </p:sp>
    </p:spTree>
    <p:extLst>
      <p:ext uri="{BB962C8B-B14F-4D97-AF65-F5344CB8AC3E}">
        <p14:creationId xmlns:p14="http://schemas.microsoft.com/office/powerpoint/2010/main" val="2291006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A3EE9-DEFA-4B6F-A505-E1C4A61D0A93}" type="datetimeFigureOut">
              <a:rPr lang="en-US" smtClean="0"/>
              <a:pPr/>
              <a:t>9/4/2018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0CB341-8B4C-4D74-BF61-3D4191AB174E}" type="slidenum">
              <a:rPr lang="en-US" smtClean="0"/>
              <a:pPr/>
              <a:t>‹#›</a:t>
            </a:fld>
            <a:endParaRPr lang="en-US"/>
          </a:p>
        </p:txBody>
      </p:sp>
    </p:spTree>
    <p:extLst>
      <p:ext uri="{BB962C8B-B14F-4D97-AF65-F5344CB8AC3E}">
        <p14:creationId xmlns:p14="http://schemas.microsoft.com/office/powerpoint/2010/main" val="2201039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0CB341-8B4C-4D74-BF61-3D4191AB174E}" type="slidenum">
              <a:rPr lang="en-US" smtClean="0"/>
              <a:pPr/>
              <a:t>17</a:t>
            </a:fld>
            <a:endParaRPr lang="en-US"/>
          </a:p>
        </p:txBody>
      </p:sp>
    </p:spTree>
    <p:extLst>
      <p:ext uri="{BB962C8B-B14F-4D97-AF65-F5344CB8AC3E}">
        <p14:creationId xmlns:p14="http://schemas.microsoft.com/office/powerpoint/2010/main" val="231515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5B5A1D0-A9C2-43E2-864B-954B2E3876DC}" type="datetime1">
              <a:rPr lang="en-US" smtClean="0"/>
              <a:pPr/>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11626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2DF477-5CB3-4624-897B-ED39D51BD5FA}" type="datetime1">
              <a:rPr lang="en-US" smtClean="0"/>
              <a:pPr/>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190008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6D53C8-0438-4846-9154-C0EEE961C505}" type="datetime1">
              <a:rPr lang="en-US" smtClean="0"/>
              <a:pPr/>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112284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1B7DCB-5211-4C47-BD8D-DD5A63553BCD}" type="datetime1">
              <a:rPr lang="en-US" smtClean="0"/>
              <a:pPr/>
              <a:t>9/4/2018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121126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DE5FD6-6DAE-4994-B2B4-0F241D53B88C}" type="datetime1">
              <a:rPr lang="en-US" smtClean="0"/>
              <a:pPr/>
              <a:t>9/4/2018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241638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192E31-F5AA-4ED6-8E36-F1E228AA428C}" type="datetime1">
              <a:rPr lang="en-US" smtClean="0"/>
              <a:pPr/>
              <a:t>9/4/2018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433673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634423-16A5-415E-A217-601D3DB03885}" type="datetime1">
              <a:rPr lang="en-US" smtClean="0"/>
              <a:pPr/>
              <a:t>9/4/2018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2482061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48EFCE-5BD0-493C-BF93-9344067CDEF0}" type="datetime1">
              <a:rPr lang="en-US" smtClean="0"/>
              <a:pPr/>
              <a:t>9/4/2018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149407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61BB7A5-1B62-46C1-B23F-58B974170BBD}" type="datetime1">
              <a:rPr lang="en-US" smtClean="0"/>
              <a:pPr/>
              <a:t>9/4/2018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317108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FF7509-2A93-48D6-85E2-1924CD0E66C7}" type="datetime1">
              <a:rPr lang="en-US" smtClean="0"/>
              <a:pPr/>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1706139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493EA-2806-4251-A3F7-476698F8754C}" type="datetime1">
              <a:rPr lang="en-US" smtClean="0"/>
              <a:pPr/>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3CA32-BE2A-47DB-83E1-59C132A41953}" type="slidenum">
              <a:rPr lang="en-US" smtClean="0"/>
              <a:pPr/>
              <a:t>‹#›</a:t>
            </a:fld>
            <a:endParaRPr lang="en-US"/>
          </a:p>
        </p:txBody>
      </p:sp>
    </p:spTree>
    <p:extLst>
      <p:ext uri="{BB962C8B-B14F-4D97-AF65-F5344CB8AC3E}">
        <p14:creationId xmlns:p14="http://schemas.microsoft.com/office/powerpoint/2010/main" val="914975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97365-EBCA-4027-87D5-99FC1D4DF0BB}" type="datetimeFigureOut">
              <a:rPr lang="en-US" smtClean="0"/>
              <a:pPr/>
              <a:t>9/4/2018</a:t>
            </a:fld>
            <a:endParaRPr lang="en-US">
              <a:solidFill>
                <a:schemeClr val="tx1">
                  <a:shade val="50000"/>
                </a:scheme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29E33-B620-47F9-BB04-8846C2A5AFCC}" type="slidenum">
              <a:rPr kumimoji="0" lang="en-US" smtClean="0"/>
              <a:pPr/>
              <a:t>‹#›</a:t>
            </a:fld>
            <a:endParaRPr kumimoji="0" lang="en-US" dirty="0">
              <a:solidFill>
                <a:schemeClr val="tx1">
                  <a:shade val="50000"/>
                </a:schemeClr>
              </a:solidFill>
            </a:endParaRPr>
          </a:p>
        </p:txBody>
      </p:sp>
      <p:pic>
        <p:nvPicPr>
          <p:cNvPr id="7"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126" y="2"/>
            <a:ext cx="9148127" cy="686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userDrawn="1"/>
        </p:nvSpPr>
        <p:spPr>
          <a:xfrm>
            <a:off x="0" y="0"/>
            <a:ext cx="9144000" cy="457200"/>
          </a:xfrm>
          <a:prstGeom prst="rect">
            <a:avLst/>
          </a:prstGeom>
          <a:solidFill>
            <a:srgbClr val="536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686799" y="-3176"/>
            <a:ext cx="457201" cy="457201"/>
          </a:xfrm>
          <a:prstGeom prst="rect">
            <a:avLst/>
          </a:prstGeom>
        </p:spPr>
      </p:pic>
      <p:pic>
        <p:nvPicPr>
          <p:cNvPr id="16" name="Picture 1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686798" y="6381748"/>
            <a:ext cx="476251" cy="476251"/>
          </a:xfrm>
          <a:prstGeom prst="rect">
            <a:avLst/>
          </a:prstGeom>
        </p:spPr>
      </p:pic>
    </p:spTree>
    <p:extLst>
      <p:ext uri="{BB962C8B-B14F-4D97-AF65-F5344CB8AC3E}">
        <p14:creationId xmlns:p14="http://schemas.microsoft.com/office/powerpoint/2010/main" val="310825635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gif"/><Relationship Id="rId13" Type="http://schemas.openxmlformats.org/officeDocument/2006/relationships/image" Target="../media/image18.jpeg"/><Relationship Id="rId1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jpeg"/><Relationship Id="rId17" Type="http://schemas.openxmlformats.org/officeDocument/2006/relationships/image" Target="../media/image22.jpeg"/><Relationship Id="rId2" Type="http://schemas.openxmlformats.org/officeDocument/2006/relationships/image" Target="../media/image7.png"/><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txBox="1">
            <a:spLocks/>
          </p:cNvSpPr>
          <p:nvPr/>
        </p:nvSpPr>
        <p:spPr>
          <a:xfrm>
            <a:off x="1143000" y="5288288"/>
            <a:ext cx="6781800" cy="800219"/>
          </a:xfrm>
          <a:prstGeom prst="rect">
            <a:avLst/>
          </a:prstGeom>
          <a:solidFill>
            <a:schemeClr val="tx2">
              <a:lumMod val="60000"/>
              <a:lumOff val="40000"/>
            </a:schemeClr>
          </a:solidFill>
          <a:ln>
            <a:solidFill>
              <a:schemeClr val="tx2">
                <a:lumMod val="40000"/>
                <a:lumOff val="60000"/>
              </a:schemeClr>
            </a:solidFill>
          </a:ln>
          <a:effectLst>
            <a:outerShdw blurRad="76200" dir="18900000" sy="23000" kx="-1200000" algn="bl" rotWithShape="0">
              <a:prstClr val="black">
                <a:alpha val="20000"/>
              </a:prstClr>
            </a:outerShdw>
          </a:effectLst>
        </p:spPr>
        <p:txBody>
          <a:bodyPr wrap="square" lIns="182880" tIns="182880" rIns="182880" bIns="182880" rtlCol="0">
            <a:spAutoFit/>
          </a:bodyPr>
          <a:lstStyle/>
          <a:p>
            <a:pPr marL="342891" indent="-342891" algn="ctr">
              <a:spcBef>
                <a:spcPct val="20000"/>
              </a:spcBef>
              <a:defRPr/>
            </a:pPr>
            <a:r>
              <a:rPr lang="en-US" sz="2800" b="1" dirty="0" smtClean="0">
                <a:solidFill>
                  <a:schemeClr val="bg1"/>
                </a:solidFill>
              </a:rPr>
              <a:t>Cloud CRM Solution</a:t>
            </a:r>
            <a:endParaRPr lang="en-US" sz="2800" b="1" dirty="0">
              <a:solidFill>
                <a:schemeClr val="bg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43387" y="457200"/>
            <a:ext cx="914400" cy="914400"/>
          </a:xfrm>
          <a:prstGeom prst="rect">
            <a:avLst/>
          </a:prstGeom>
        </p:spPr>
      </p:pic>
      <p:pic>
        <p:nvPicPr>
          <p:cNvPr id="3" name="Picture 2" descr="C:\Users\Sanjar\Desktop\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143000"/>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057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5"/>
            <a:ext cx="8229600" cy="4678363"/>
          </a:xfrm>
        </p:spPr>
        <p:txBody>
          <a:bodyPr>
            <a:noAutofit/>
          </a:bodyPr>
          <a:lstStyle/>
          <a:p>
            <a:pPr marL="285744" indent="-285744">
              <a:spcBef>
                <a:spcPts val="0"/>
              </a:spcBef>
              <a:buFont typeface="Wingdings" pitchFamily="2" charset="2"/>
              <a:buChar char="§"/>
              <a:defRPr/>
            </a:pPr>
            <a:r>
              <a:rPr lang="ru-RU" sz="1800" b="1" dirty="0">
                <a:solidFill>
                  <a:schemeClr val="tx2">
                    <a:lumMod val="75000"/>
                  </a:schemeClr>
                </a:solidFill>
              </a:rPr>
              <a:t>kpi.com - </a:t>
            </a:r>
            <a:r>
              <a:rPr lang="en-GB" sz="1800" b="1" dirty="0" smtClean="0">
                <a:solidFill>
                  <a:schemeClr val="tx2">
                    <a:lumMod val="75000"/>
                  </a:schemeClr>
                </a:solidFill>
              </a:rPr>
              <a:t>KPI</a:t>
            </a:r>
            <a:r>
              <a:rPr lang="ru-RU" sz="1800" b="1" dirty="0" smtClean="0">
                <a:solidFill>
                  <a:schemeClr val="tx2">
                    <a:lumMod val="75000"/>
                  </a:schemeClr>
                </a:solidFill>
              </a:rPr>
              <a:t> Software Inc - </a:t>
            </a:r>
            <a:r>
              <a:rPr lang="en-US" sz="1800" dirty="0">
                <a:solidFill>
                  <a:schemeClr val="tx2">
                    <a:lumMod val="75000"/>
                  </a:schemeClr>
                </a:solidFill>
              </a:rPr>
              <a:t>is a privately held London-based company found up by </a:t>
            </a:r>
            <a:r>
              <a:rPr lang="en-US" sz="1800" dirty="0" err="1">
                <a:solidFill>
                  <a:schemeClr val="tx2">
                    <a:lumMod val="75000"/>
                  </a:schemeClr>
                </a:solidFill>
              </a:rPr>
              <a:t>Muz</a:t>
            </a:r>
            <a:r>
              <a:rPr lang="en-US" sz="1800" dirty="0">
                <a:solidFill>
                  <a:schemeClr val="tx2">
                    <a:lumMod val="75000"/>
                  </a:schemeClr>
                </a:solidFill>
              </a:rPr>
              <a:t> </a:t>
            </a:r>
            <a:r>
              <a:rPr lang="en-US" sz="1800" dirty="0" err="1">
                <a:solidFill>
                  <a:schemeClr val="tx2">
                    <a:lumMod val="75000"/>
                  </a:schemeClr>
                </a:solidFill>
              </a:rPr>
              <a:t>Karabaev</a:t>
            </a:r>
            <a:r>
              <a:rPr lang="en-US" sz="1800" dirty="0">
                <a:solidFill>
                  <a:schemeClr val="tx2">
                    <a:lumMod val="75000"/>
                  </a:schemeClr>
                </a:solidFill>
              </a:rPr>
              <a:t>.  Currently has an offshore operating base in Tashkent (Uzbekistan) Dubai, UAE  – total headcount is 130+ people. </a:t>
            </a:r>
            <a:endParaRPr lang="en-US" sz="1800" dirty="0" smtClean="0">
              <a:solidFill>
                <a:schemeClr val="tx2">
                  <a:lumMod val="75000"/>
                </a:schemeClr>
              </a:solidFill>
            </a:endParaRPr>
          </a:p>
          <a:p>
            <a:pPr marL="285744" indent="-285744">
              <a:spcBef>
                <a:spcPts val="0"/>
              </a:spcBef>
              <a:buFont typeface="Wingdings" pitchFamily="2" charset="2"/>
              <a:buChar char="§"/>
              <a:defRPr/>
            </a:pPr>
            <a:endParaRPr lang="en-GB" sz="1800" dirty="0" smtClean="0">
              <a:solidFill>
                <a:schemeClr val="tx2">
                  <a:lumMod val="75000"/>
                </a:schemeClr>
              </a:solidFill>
            </a:endParaRPr>
          </a:p>
          <a:p>
            <a:pPr marL="285744" indent="-285744">
              <a:spcBef>
                <a:spcPts val="0"/>
              </a:spcBef>
              <a:buFont typeface="Wingdings" pitchFamily="2" charset="2"/>
              <a:buChar char="§"/>
              <a:defRPr/>
            </a:pPr>
            <a:r>
              <a:rPr lang="en-US" sz="1800" dirty="0">
                <a:solidFill>
                  <a:schemeClr val="tx2">
                    <a:lumMod val="75000"/>
                  </a:schemeClr>
                </a:solidFill>
              </a:rPr>
              <a:t>The company provides Software, Application, Design, </a:t>
            </a:r>
            <a:r>
              <a:rPr lang="en-US" sz="1800" dirty="0" err="1">
                <a:solidFill>
                  <a:schemeClr val="tx2">
                    <a:lumMod val="75000"/>
                  </a:schemeClr>
                </a:solidFill>
              </a:rPr>
              <a:t>Consultancy&amp;Data</a:t>
            </a:r>
            <a:r>
              <a:rPr lang="en-US" sz="1800" dirty="0">
                <a:solidFill>
                  <a:schemeClr val="tx2">
                    <a:lumMod val="75000"/>
                  </a:schemeClr>
                </a:solidFill>
              </a:rPr>
              <a:t> and Digital Media products and services to its customer base since 2005.  Major customers include Mindshare Mena, DMGT (Daily Mail Group), Asset International </a:t>
            </a:r>
            <a:r>
              <a:rPr lang="en-US" sz="1800" dirty="0" err="1">
                <a:solidFill>
                  <a:schemeClr val="tx2">
                    <a:lumMod val="75000"/>
                  </a:schemeClr>
                </a:solidFill>
              </a:rPr>
              <a:t>Inc</a:t>
            </a:r>
            <a:r>
              <a:rPr lang="en-US" sz="1800" dirty="0">
                <a:solidFill>
                  <a:schemeClr val="tx2">
                    <a:lumMod val="75000"/>
                  </a:schemeClr>
                </a:solidFill>
              </a:rPr>
              <a:t>, AIP Corp, etc</a:t>
            </a:r>
            <a:r>
              <a:rPr lang="en-US" sz="1800" dirty="0" smtClean="0">
                <a:solidFill>
                  <a:schemeClr val="tx2">
                    <a:lumMod val="75000"/>
                  </a:schemeClr>
                </a:solidFill>
              </a:rPr>
              <a:t>.</a:t>
            </a:r>
          </a:p>
          <a:p>
            <a:pPr marL="285744" indent="-285744">
              <a:spcBef>
                <a:spcPts val="0"/>
              </a:spcBef>
              <a:buFont typeface="Wingdings" pitchFamily="2" charset="2"/>
              <a:buChar char="§"/>
              <a:defRPr/>
            </a:pPr>
            <a:endParaRPr lang="en-GB" sz="1800" dirty="0">
              <a:solidFill>
                <a:schemeClr val="tx2">
                  <a:lumMod val="75000"/>
                </a:schemeClr>
              </a:solidFill>
            </a:endParaRPr>
          </a:p>
          <a:p>
            <a:pPr marL="285744" indent="-285744">
              <a:spcBef>
                <a:spcPts val="0"/>
              </a:spcBef>
              <a:buFont typeface="Wingdings" pitchFamily="2" charset="2"/>
              <a:buChar char="§"/>
              <a:defRPr/>
            </a:pPr>
            <a:r>
              <a:rPr lang="en-US" sz="1800" dirty="0">
                <a:solidFill>
                  <a:schemeClr val="tx2">
                    <a:lumMod val="75000"/>
                  </a:schemeClr>
                </a:solidFill>
              </a:rPr>
              <a:t>In 2008, Kpi.com Software </a:t>
            </a:r>
            <a:r>
              <a:rPr lang="en-US" sz="1800" dirty="0" err="1">
                <a:solidFill>
                  <a:schemeClr val="tx2">
                    <a:lumMod val="75000"/>
                  </a:schemeClr>
                </a:solidFill>
              </a:rPr>
              <a:t>Inc</a:t>
            </a:r>
            <a:r>
              <a:rPr lang="en-US" sz="1800" dirty="0">
                <a:solidFill>
                  <a:schemeClr val="tx2">
                    <a:lumMod val="75000"/>
                  </a:schemeClr>
                </a:solidFill>
              </a:rPr>
              <a:t> started building its first product - SaaS app, and Launched in 2010 </a:t>
            </a:r>
            <a:r>
              <a:rPr lang="en-US" sz="1800" dirty="0" err="1">
                <a:solidFill>
                  <a:schemeClr val="tx2">
                    <a:lumMod val="75000"/>
                  </a:schemeClr>
                </a:solidFill>
              </a:rPr>
              <a:t>WorkforceTrack</a:t>
            </a:r>
            <a:r>
              <a:rPr lang="en-US" sz="1800" dirty="0">
                <a:solidFill>
                  <a:schemeClr val="tx2">
                    <a:lumMod val="75000"/>
                  </a:schemeClr>
                </a:solidFill>
              </a:rPr>
              <a:t> ERP beta product, which was later rebranded as kpi.com ERP, with the strap line – “Simply Manage Your Business” (Registered Trademark). </a:t>
            </a:r>
            <a:endParaRPr lang="en-US" sz="1800" dirty="0" smtClean="0">
              <a:solidFill>
                <a:schemeClr val="tx2">
                  <a:lumMod val="75000"/>
                </a:schemeClr>
              </a:solidFill>
            </a:endParaRPr>
          </a:p>
          <a:p>
            <a:pPr marL="285744" indent="-285744">
              <a:spcBef>
                <a:spcPts val="0"/>
              </a:spcBef>
              <a:buFont typeface="Wingdings" pitchFamily="2" charset="2"/>
              <a:buChar char="§"/>
              <a:defRPr/>
            </a:pPr>
            <a:endParaRPr lang="en-GB" sz="1800" dirty="0">
              <a:solidFill>
                <a:schemeClr val="tx2">
                  <a:lumMod val="75000"/>
                </a:schemeClr>
              </a:solidFill>
            </a:endParaRPr>
          </a:p>
          <a:p>
            <a:pPr marL="285744" indent="-285744">
              <a:spcBef>
                <a:spcPts val="0"/>
              </a:spcBef>
              <a:buFont typeface="Wingdings" pitchFamily="2" charset="2"/>
              <a:buChar char="§"/>
              <a:defRPr/>
            </a:pPr>
            <a:r>
              <a:rPr lang="en-US" sz="1800" dirty="0">
                <a:solidFill>
                  <a:schemeClr val="tx2">
                    <a:lumMod val="75000"/>
                  </a:schemeClr>
                </a:solidFill>
              </a:rPr>
              <a:t>So far the company has over 500 active customers (about 400+ companies using kpi.com, total user base exceeds over 15,000 to date) and has core service only clients in Publishing and Digital, and web and mobile software  sectors – mainly as offshoring and subcontracting services.</a:t>
            </a:r>
            <a:endParaRPr lang="en-GB" sz="1800" dirty="0">
              <a:solidFill>
                <a:schemeClr val="tx2">
                  <a:lumMod val="75000"/>
                </a:schemeClr>
              </a:solidFill>
            </a:endParaRPr>
          </a:p>
        </p:txBody>
      </p:sp>
      <p:sp>
        <p:nvSpPr>
          <p:cNvPr id="5" name="Slide Number Placeholder 4"/>
          <p:cNvSpPr>
            <a:spLocks noGrp="1"/>
          </p:cNvSpPr>
          <p:nvPr>
            <p:ph type="sldNum" sz="quarter" idx="12"/>
          </p:nvPr>
        </p:nvSpPr>
        <p:spPr/>
        <p:txBody>
          <a:bodyPr/>
          <a:lstStyle/>
          <a:p>
            <a:fld id="{7233CA32-BE2A-47DB-83E1-59C132A41953}" type="slidenum">
              <a:rPr lang="en-US" smtClean="0"/>
              <a:pPr/>
              <a:t>2</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200" y="533400"/>
            <a:ext cx="914400" cy="914400"/>
          </a:xfrm>
          <a:prstGeom prst="rect">
            <a:avLst/>
          </a:prstGeom>
        </p:spPr>
      </p:pic>
    </p:spTree>
    <p:extLst>
      <p:ext uri="{BB962C8B-B14F-4D97-AF65-F5344CB8AC3E}">
        <p14:creationId xmlns:p14="http://schemas.microsoft.com/office/powerpoint/2010/main" val="1510638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p:cNvPicPr>
            <a:picLocks noChangeAspect="1"/>
          </p:cNvPicPr>
          <p:nvPr/>
        </p:nvPicPr>
        <p:blipFill>
          <a:blip r:embed="rId2" cstate="print"/>
          <a:srcRect/>
          <a:stretch>
            <a:fillRect/>
          </a:stretch>
        </p:blipFill>
        <p:spPr bwMode="auto">
          <a:xfrm>
            <a:off x="17" y="1524000"/>
            <a:ext cx="9112353" cy="4495800"/>
          </a:xfrm>
          <a:prstGeom prst="rect">
            <a:avLst/>
          </a:prstGeom>
          <a:noFill/>
          <a:ln w="9525">
            <a:noFill/>
            <a:miter lim="800000"/>
            <a:headEnd/>
            <a:tailEnd/>
          </a:ln>
        </p:spPr>
      </p:pic>
      <p:sp>
        <p:nvSpPr>
          <p:cNvPr id="19" name="Rounded Rectangular Callout 18"/>
          <p:cNvSpPr/>
          <p:nvPr/>
        </p:nvSpPr>
        <p:spPr>
          <a:xfrm>
            <a:off x="1066800" y="1295400"/>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28% </a:t>
            </a:r>
          </a:p>
          <a:p>
            <a:pPr algn="ctr">
              <a:defRPr/>
            </a:pPr>
            <a:r>
              <a:rPr lang="en-US" sz="1000" b="1" dirty="0" smtClean="0">
                <a:solidFill>
                  <a:schemeClr val="accent5">
                    <a:lumMod val="75000"/>
                  </a:schemeClr>
                </a:solidFill>
              </a:rPr>
              <a:t>North America</a:t>
            </a:r>
            <a:endParaRPr lang="ru-RU" sz="1000" b="1" dirty="0">
              <a:solidFill>
                <a:schemeClr val="accent5">
                  <a:lumMod val="75000"/>
                </a:schemeClr>
              </a:solidFill>
            </a:endParaRPr>
          </a:p>
        </p:txBody>
      </p:sp>
      <p:sp>
        <p:nvSpPr>
          <p:cNvPr id="20" name="Rounded Rectangular Callout 19"/>
          <p:cNvSpPr/>
          <p:nvPr/>
        </p:nvSpPr>
        <p:spPr>
          <a:xfrm>
            <a:off x="3849698" y="1828800"/>
            <a:ext cx="569901" cy="3048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13%</a:t>
            </a:r>
          </a:p>
          <a:p>
            <a:pPr algn="ctr">
              <a:defRPr/>
            </a:pPr>
            <a:r>
              <a:rPr lang="en-US" sz="1000" b="1" dirty="0" smtClean="0">
                <a:solidFill>
                  <a:schemeClr val="accent5">
                    <a:lumMod val="75000"/>
                  </a:schemeClr>
                </a:solidFill>
              </a:rPr>
              <a:t>UK</a:t>
            </a:r>
            <a:endParaRPr lang="en-US" sz="1000" b="1" dirty="0">
              <a:solidFill>
                <a:schemeClr val="accent5">
                  <a:lumMod val="75000"/>
                </a:schemeClr>
              </a:solidFill>
            </a:endParaRPr>
          </a:p>
        </p:txBody>
      </p:sp>
      <p:sp>
        <p:nvSpPr>
          <p:cNvPr id="21" name="Line Callout 2 20"/>
          <p:cNvSpPr/>
          <p:nvPr/>
        </p:nvSpPr>
        <p:spPr>
          <a:xfrm>
            <a:off x="5081559" y="1905000"/>
            <a:ext cx="1143000" cy="457200"/>
          </a:xfrm>
          <a:prstGeom prst="borderCallout2">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21% </a:t>
            </a:r>
            <a:r>
              <a:rPr lang="en-US" sz="1000" b="1" dirty="0" smtClean="0">
                <a:solidFill>
                  <a:schemeClr val="accent5">
                    <a:lumMod val="75000"/>
                  </a:schemeClr>
                </a:solidFill>
              </a:rPr>
              <a:t>Other parts of Europe</a:t>
            </a:r>
            <a:endParaRPr lang="ru-RU" sz="1000" b="1" dirty="0">
              <a:solidFill>
                <a:schemeClr val="accent5">
                  <a:lumMod val="75000"/>
                </a:schemeClr>
              </a:solidFill>
            </a:endParaRPr>
          </a:p>
        </p:txBody>
      </p:sp>
      <p:sp>
        <p:nvSpPr>
          <p:cNvPr id="22" name="Rounded Rectangular Callout 21"/>
          <p:cNvSpPr/>
          <p:nvPr/>
        </p:nvSpPr>
        <p:spPr>
          <a:xfrm>
            <a:off x="7391400" y="4419611"/>
            <a:ext cx="9144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5%</a:t>
            </a:r>
          </a:p>
          <a:p>
            <a:pPr algn="ctr">
              <a:defRPr/>
            </a:pPr>
            <a:r>
              <a:rPr lang="en-US" sz="1000" b="1" dirty="0" smtClean="0">
                <a:solidFill>
                  <a:schemeClr val="accent5">
                    <a:lumMod val="75000"/>
                  </a:schemeClr>
                </a:solidFill>
              </a:rPr>
              <a:t>Australia</a:t>
            </a:r>
            <a:endParaRPr lang="en-US" sz="1000" b="1" dirty="0">
              <a:solidFill>
                <a:schemeClr val="accent5">
                  <a:lumMod val="75000"/>
                </a:schemeClr>
              </a:solidFill>
            </a:endParaRPr>
          </a:p>
        </p:txBody>
      </p:sp>
      <p:sp>
        <p:nvSpPr>
          <p:cNvPr id="23" name="Rounded Rectangular Callout 22"/>
          <p:cNvSpPr/>
          <p:nvPr/>
        </p:nvSpPr>
        <p:spPr>
          <a:xfrm>
            <a:off x="4953011" y="2667011"/>
            <a:ext cx="800100" cy="458788"/>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20%</a:t>
            </a:r>
          </a:p>
          <a:p>
            <a:pPr algn="ctr">
              <a:defRPr/>
            </a:pPr>
            <a:r>
              <a:rPr lang="en-US" sz="1000" b="1" dirty="0" smtClean="0">
                <a:solidFill>
                  <a:schemeClr val="accent5">
                    <a:lumMod val="75000"/>
                  </a:schemeClr>
                </a:solidFill>
              </a:rPr>
              <a:t>Middle East</a:t>
            </a:r>
            <a:endParaRPr lang="en-US" sz="1000" b="1" dirty="0">
              <a:solidFill>
                <a:schemeClr val="accent5">
                  <a:lumMod val="75000"/>
                </a:schemeClr>
              </a:solidFill>
            </a:endParaRPr>
          </a:p>
        </p:txBody>
      </p:sp>
      <p:sp>
        <p:nvSpPr>
          <p:cNvPr id="24" name="Rounded Rectangular Callout 23"/>
          <p:cNvSpPr/>
          <p:nvPr/>
        </p:nvSpPr>
        <p:spPr>
          <a:xfrm>
            <a:off x="1806575" y="3281363"/>
            <a:ext cx="1066800"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4% </a:t>
            </a:r>
          </a:p>
          <a:p>
            <a:pPr algn="ctr">
              <a:defRPr/>
            </a:pPr>
            <a:r>
              <a:rPr lang="en-US" sz="1000" b="1" dirty="0" smtClean="0">
                <a:solidFill>
                  <a:schemeClr val="accent5">
                    <a:lumMod val="75000"/>
                  </a:schemeClr>
                </a:solidFill>
              </a:rPr>
              <a:t>South America</a:t>
            </a:r>
            <a:endParaRPr lang="en-US" sz="1000" b="1" dirty="0">
              <a:solidFill>
                <a:schemeClr val="accent5">
                  <a:lumMod val="75000"/>
                </a:schemeClr>
              </a:solidFill>
            </a:endParaRPr>
          </a:p>
        </p:txBody>
      </p:sp>
      <p:sp>
        <p:nvSpPr>
          <p:cNvPr id="25" name="Rounded Rectangular Callout 24"/>
          <p:cNvSpPr/>
          <p:nvPr/>
        </p:nvSpPr>
        <p:spPr>
          <a:xfrm>
            <a:off x="4286262" y="3306763"/>
            <a:ext cx="742951" cy="457200"/>
          </a:xfrm>
          <a:prstGeom prst="wedgeRoundRectCallou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000" b="1" dirty="0">
                <a:solidFill>
                  <a:schemeClr val="accent5">
                    <a:lumMod val="75000"/>
                  </a:schemeClr>
                </a:solidFill>
              </a:rPr>
              <a:t>2% </a:t>
            </a:r>
          </a:p>
          <a:p>
            <a:pPr algn="ctr">
              <a:defRPr/>
            </a:pPr>
            <a:r>
              <a:rPr lang="en-US" sz="1000" b="1" dirty="0" smtClean="0">
                <a:solidFill>
                  <a:schemeClr val="accent5">
                    <a:lumMod val="75000"/>
                  </a:schemeClr>
                </a:solidFill>
              </a:rPr>
              <a:t>Africa</a:t>
            </a:r>
            <a:endParaRPr lang="en-US" sz="1000" b="1" dirty="0">
              <a:solidFill>
                <a:schemeClr val="accent5">
                  <a:lumMod val="75000"/>
                </a:schemeClr>
              </a:solidFill>
            </a:endParaRPr>
          </a:p>
        </p:txBody>
      </p:sp>
      <p:sp>
        <p:nvSpPr>
          <p:cNvPr id="26" name="TextBox 25"/>
          <p:cNvSpPr txBox="1"/>
          <p:nvPr/>
        </p:nvSpPr>
        <p:spPr>
          <a:xfrm>
            <a:off x="3848100" y="5438780"/>
            <a:ext cx="2667000" cy="246221"/>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defRPr/>
            </a:pPr>
            <a:r>
              <a:rPr lang="ru-RU" sz="1000" b="1" dirty="0" smtClean="0">
                <a:solidFill>
                  <a:schemeClr val="accent5">
                    <a:lumMod val="75000"/>
                  </a:schemeClr>
                </a:solidFill>
              </a:rPr>
              <a:t>7%</a:t>
            </a:r>
            <a:r>
              <a:rPr lang="en-US" sz="1000" b="1" dirty="0">
                <a:solidFill>
                  <a:schemeClr val="accent5">
                    <a:lumMod val="75000"/>
                  </a:schemeClr>
                </a:solidFill>
              </a:rPr>
              <a:t> Rest of the world</a:t>
            </a:r>
            <a:endParaRPr lang="ru-RU" sz="1000" b="1" dirty="0">
              <a:solidFill>
                <a:schemeClr val="accent5">
                  <a:lumMod val="75000"/>
                </a:schemeClr>
              </a:solidFill>
            </a:endParaRPr>
          </a:p>
        </p:txBody>
      </p:sp>
      <p:sp>
        <p:nvSpPr>
          <p:cNvPr id="27" name="TextBox 26"/>
          <p:cNvSpPr txBox="1"/>
          <p:nvPr/>
        </p:nvSpPr>
        <p:spPr>
          <a:xfrm>
            <a:off x="2667000" y="5"/>
            <a:ext cx="4495800" cy="1323439"/>
          </a:xfrm>
          <a:prstGeom prst="rect">
            <a:avLst/>
          </a:prstGeom>
          <a:noFill/>
        </p:spPr>
        <p:txBody>
          <a:bodyPr wrap="square">
            <a:spAutoFit/>
          </a:bodyPr>
          <a:lstStyle/>
          <a:p>
            <a:pPr algn="ctr">
              <a:defRPr/>
            </a:pPr>
            <a:endParaRPr lang="en-US" sz="2000" b="1" dirty="0" smtClean="0">
              <a:solidFill>
                <a:schemeClr val="tx2">
                  <a:lumMod val="75000"/>
                </a:schemeClr>
              </a:solidFill>
            </a:endParaRPr>
          </a:p>
          <a:p>
            <a:pPr algn="ctr">
              <a:defRPr/>
            </a:pPr>
            <a:endParaRPr lang="en-US" sz="2000" b="1" dirty="0">
              <a:solidFill>
                <a:schemeClr val="tx2">
                  <a:lumMod val="75000"/>
                </a:schemeClr>
              </a:solidFill>
            </a:endParaRPr>
          </a:p>
          <a:p>
            <a:pPr algn="ctr">
              <a:defRPr/>
            </a:pPr>
            <a:r>
              <a:rPr lang="en-US" sz="2000" b="1" dirty="0">
                <a:solidFill>
                  <a:schemeClr val="tx2">
                    <a:lumMod val="60000"/>
                    <a:lumOff val="40000"/>
                  </a:schemeClr>
                </a:solidFill>
              </a:rPr>
              <a:t>Geographic spread of kpi.com end users</a:t>
            </a:r>
          </a:p>
          <a:p>
            <a:pPr algn="ctr">
              <a:defRPr/>
            </a:pPr>
            <a:r>
              <a:rPr lang="ru-RU" sz="2000" b="1" dirty="0" smtClean="0">
                <a:solidFill>
                  <a:schemeClr val="tx2">
                    <a:lumMod val="60000"/>
                    <a:lumOff val="40000"/>
                  </a:schemeClr>
                </a:solidFill>
              </a:rPr>
              <a:t> </a:t>
            </a:r>
            <a:endParaRPr lang="en-US" sz="2000" b="1" dirty="0">
              <a:solidFill>
                <a:schemeClr val="tx2">
                  <a:lumMod val="60000"/>
                  <a:lumOff val="40000"/>
                </a:schemeClr>
              </a:solidFill>
            </a:endParaRPr>
          </a:p>
        </p:txBody>
      </p:sp>
      <p:sp>
        <p:nvSpPr>
          <p:cNvPr id="28" name="TextBox 27"/>
          <p:cNvSpPr txBox="1"/>
          <p:nvPr/>
        </p:nvSpPr>
        <p:spPr>
          <a:xfrm>
            <a:off x="2029691" y="5984245"/>
            <a:ext cx="5562600" cy="369332"/>
          </a:xfrm>
          <a:prstGeom prst="rect">
            <a:avLst/>
          </a:prstGeom>
          <a:noFill/>
        </p:spPr>
        <p:txBody>
          <a:bodyPr>
            <a:spAutoFit/>
          </a:bodyPr>
          <a:lstStyle/>
          <a:p>
            <a:pPr algn="ctr" fontAlgn="auto">
              <a:spcBef>
                <a:spcPts val="0"/>
              </a:spcBef>
              <a:spcAft>
                <a:spcPts val="0"/>
              </a:spcAft>
              <a:defRPr/>
            </a:pPr>
            <a:r>
              <a:rPr lang="en-US" b="1" dirty="0">
                <a:solidFill>
                  <a:schemeClr val="tx2">
                    <a:lumMod val="75000"/>
                  </a:schemeClr>
                </a:solidFill>
              </a:rPr>
              <a:t>400+ Companies, 15000+ User Base and Growing</a:t>
            </a:r>
          </a:p>
        </p:txBody>
      </p:sp>
    </p:spTree>
    <p:extLst>
      <p:ext uri="{BB962C8B-B14F-4D97-AF65-F5344CB8AC3E}">
        <p14:creationId xmlns:p14="http://schemas.microsoft.com/office/powerpoint/2010/main" val="2667402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233CA32-BE2A-47DB-83E1-59C132A41953}" type="slidenum">
              <a:rPr lang="en-US" smtClean="0"/>
              <a:pPr/>
              <a:t>4</a:t>
            </a:fld>
            <a:endParaRPr lang="en-US"/>
          </a:p>
        </p:txBody>
      </p:sp>
      <p:sp>
        <p:nvSpPr>
          <p:cNvPr id="11" name="Slide Number Placeholder 4"/>
          <p:cNvSpPr txBox="1">
            <a:spLocks/>
          </p:cNvSpPr>
          <p:nvPr/>
        </p:nvSpPr>
        <p:spPr>
          <a:xfrm>
            <a:off x="6553200" y="6356355"/>
            <a:ext cx="2133600" cy="365125"/>
          </a:xfrm>
          <a:prstGeom prst="rect">
            <a:avLst/>
          </a:prstGeom>
        </p:spPr>
        <p:txBody>
          <a:bodyPr vert="horz" lIns="91440" tIns="45720" rIns="91440" bIns="45720" rtlCol="0" anchor="ctr"/>
          <a:lstStyle/>
          <a:p>
            <a:pPr algn="r">
              <a:defRPr/>
            </a:pPr>
            <a:fld id="{7233CA32-BE2A-47DB-83E1-59C132A41953}" type="slidenum">
              <a:rPr lang="en-US" sz="1200">
                <a:solidFill>
                  <a:schemeClr val="tx1">
                    <a:tint val="75000"/>
                  </a:schemeClr>
                </a:solidFill>
              </a:rPr>
              <a:pPr algn="r">
                <a:defRPr/>
              </a:pPr>
              <a:t>4</a:t>
            </a:fld>
            <a:endParaRPr lang="en-US" sz="1200">
              <a:solidFill>
                <a:schemeClr val="tx1">
                  <a:tint val="75000"/>
                </a:schemeClr>
              </a:solidFill>
            </a:endParaRPr>
          </a:p>
        </p:txBody>
      </p:sp>
      <p:sp>
        <p:nvSpPr>
          <p:cNvPr id="14" name="TextBox 13"/>
          <p:cNvSpPr txBox="1"/>
          <p:nvPr/>
        </p:nvSpPr>
        <p:spPr>
          <a:xfrm>
            <a:off x="2667000" y="5"/>
            <a:ext cx="4495800" cy="1015663"/>
          </a:xfrm>
          <a:prstGeom prst="rect">
            <a:avLst/>
          </a:prstGeom>
          <a:noFill/>
        </p:spPr>
        <p:txBody>
          <a:bodyPr wrap="square">
            <a:spAutoFit/>
          </a:bodyPr>
          <a:lstStyle/>
          <a:p>
            <a:pPr algn="ctr">
              <a:defRPr/>
            </a:pPr>
            <a:endParaRPr lang="en-US" sz="2000" b="1" dirty="0">
              <a:solidFill>
                <a:schemeClr val="bg1"/>
              </a:solidFill>
            </a:endParaRPr>
          </a:p>
          <a:p>
            <a:pPr algn="ctr">
              <a:defRPr/>
            </a:pPr>
            <a:endParaRPr lang="en-US" sz="2000" b="1" dirty="0">
              <a:solidFill>
                <a:schemeClr val="tx2">
                  <a:lumMod val="75000"/>
                </a:schemeClr>
              </a:solidFill>
            </a:endParaRPr>
          </a:p>
          <a:p>
            <a:pPr algn="ctr" fontAlgn="auto">
              <a:spcBef>
                <a:spcPts val="0"/>
              </a:spcBef>
              <a:spcAft>
                <a:spcPts val="0"/>
              </a:spcAft>
              <a:defRPr/>
            </a:pPr>
            <a:r>
              <a:rPr lang="en-US" sz="2000" b="1" dirty="0">
                <a:solidFill>
                  <a:schemeClr val="tx2">
                    <a:lumMod val="60000"/>
                    <a:lumOff val="40000"/>
                  </a:schemeClr>
                </a:solidFill>
              </a:rPr>
              <a:t>KPI.com: UAE Selected Clients</a:t>
            </a:r>
          </a:p>
        </p:txBody>
      </p:sp>
      <p:sp>
        <p:nvSpPr>
          <p:cNvPr id="7187" name="AutoShape 19" descr="cid:image001.jpg@01CF57DA.209E3540"/>
          <p:cNvSpPr>
            <a:spLocks noChangeAspect="1" noChangeArrowheads="1"/>
          </p:cNvSpPr>
          <p:nvPr/>
        </p:nvSpPr>
        <p:spPr bwMode="auto">
          <a:xfrm>
            <a:off x="0" y="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8" name="AutoShape 20" descr="cid:image001.jpg@01CF57DA.209E3540"/>
          <p:cNvSpPr>
            <a:spLocks noChangeAspect="1" noChangeArrowheads="1"/>
          </p:cNvSpPr>
          <p:nvPr/>
        </p:nvSpPr>
        <p:spPr bwMode="auto">
          <a:xfrm>
            <a:off x="0" y="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9" name="AutoShape 21" descr="cid:image001.jpg@01CF57DA.209E3540"/>
          <p:cNvSpPr>
            <a:spLocks noChangeAspect="1" noChangeArrowheads="1"/>
          </p:cNvSpPr>
          <p:nvPr/>
        </p:nvSpPr>
        <p:spPr bwMode="auto">
          <a:xfrm>
            <a:off x="0" y="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6" name="Picture 2" descr="C:\Users\MobileCloud\Documents\AAEAAQAAAAAAAAX0AAAAJDlmMWY1ZDMyLWMwNTItNGVkYy05MTJjLWE4ZTE3OTU0MjUyNA.png"/>
          <p:cNvPicPr>
            <a:picLocks noChangeAspect="1" noChangeArrowheads="1"/>
          </p:cNvPicPr>
          <p:nvPr/>
        </p:nvPicPr>
        <p:blipFill>
          <a:blip r:embed="rId2" cstate="print"/>
          <a:srcRect/>
          <a:stretch>
            <a:fillRect/>
          </a:stretch>
        </p:blipFill>
        <p:spPr bwMode="auto">
          <a:xfrm>
            <a:off x="609601" y="1047750"/>
            <a:ext cx="1390651" cy="1390651"/>
          </a:xfrm>
          <a:prstGeom prst="rect">
            <a:avLst/>
          </a:prstGeom>
          <a:noFill/>
        </p:spPr>
      </p:pic>
      <p:pic>
        <p:nvPicPr>
          <p:cNvPr id="1028" name="Picture 4" descr="C:\Users\MobileCloud\Documents\unnamed.png"/>
          <p:cNvPicPr>
            <a:picLocks noChangeAspect="1" noChangeArrowheads="1"/>
          </p:cNvPicPr>
          <p:nvPr/>
        </p:nvPicPr>
        <p:blipFill>
          <a:blip r:embed="rId3" cstate="print"/>
          <a:srcRect/>
          <a:stretch>
            <a:fillRect/>
          </a:stretch>
        </p:blipFill>
        <p:spPr bwMode="auto">
          <a:xfrm>
            <a:off x="2362200" y="1066800"/>
            <a:ext cx="1371600" cy="1371600"/>
          </a:xfrm>
          <a:prstGeom prst="rect">
            <a:avLst/>
          </a:prstGeom>
          <a:noFill/>
        </p:spPr>
      </p:pic>
      <p:pic>
        <p:nvPicPr>
          <p:cNvPr id="1029" name="Picture 5" descr="C:\Users\MobileCloud\Documents\photo.jpg"/>
          <p:cNvPicPr>
            <a:picLocks noChangeAspect="1" noChangeArrowheads="1"/>
          </p:cNvPicPr>
          <p:nvPr/>
        </p:nvPicPr>
        <p:blipFill>
          <a:blip r:embed="rId4" cstate="print"/>
          <a:srcRect/>
          <a:stretch>
            <a:fillRect/>
          </a:stretch>
        </p:blipFill>
        <p:spPr bwMode="auto">
          <a:xfrm>
            <a:off x="4191000" y="1066800"/>
            <a:ext cx="1524000" cy="1524000"/>
          </a:xfrm>
          <a:prstGeom prst="rect">
            <a:avLst/>
          </a:prstGeom>
          <a:noFill/>
        </p:spPr>
      </p:pic>
      <p:pic>
        <p:nvPicPr>
          <p:cNvPr id="1030" name="Picture 6" descr="C:\Users\MobileCloud\Documents\download (2).png"/>
          <p:cNvPicPr>
            <a:picLocks noChangeAspect="1" noChangeArrowheads="1"/>
          </p:cNvPicPr>
          <p:nvPr/>
        </p:nvPicPr>
        <p:blipFill>
          <a:blip r:embed="rId5" cstate="print"/>
          <a:srcRect/>
          <a:stretch>
            <a:fillRect/>
          </a:stretch>
        </p:blipFill>
        <p:spPr bwMode="auto">
          <a:xfrm>
            <a:off x="6096016" y="728662"/>
            <a:ext cx="2287463" cy="1862139"/>
          </a:xfrm>
          <a:prstGeom prst="rect">
            <a:avLst/>
          </a:prstGeom>
          <a:noFill/>
        </p:spPr>
      </p:pic>
      <p:pic>
        <p:nvPicPr>
          <p:cNvPr id="1031" name="Picture 7" descr="C:\Users\MobileCloud\Documents\gco-logo (1).jpg"/>
          <p:cNvPicPr>
            <a:picLocks noChangeAspect="1" noChangeArrowheads="1"/>
          </p:cNvPicPr>
          <p:nvPr/>
        </p:nvPicPr>
        <p:blipFill>
          <a:blip r:embed="rId6" cstate="print"/>
          <a:srcRect/>
          <a:stretch>
            <a:fillRect/>
          </a:stretch>
        </p:blipFill>
        <p:spPr bwMode="auto">
          <a:xfrm>
            <a:off x="533417" y="2590800"/>
            <a:ext cx="1804737" cy="1524000"/>
          </a:xfrm>
          <a:prstGeom prst="rect">
            <a:avLst/>
          </a:prstGeom>
          <a:noFill/>
        </p:spPr>
      </p:pic>
      <p:pic>
        <p:nvPicPr>
          <p:cNvPr id="1032" name="Picture 8" descr="C:\Users\MobileCloud\Documents\Logo.png"/>
          <p:cNvPicPr>
            <a:picLocks noChangeAspect="1" noChangeArrowheads="1"/>
          </p:cNvPicPr>
          <p:nvPr/>
        </p:nvPicPr>
        <p:blipFill>
          <a:blip r:embed="rId7" cstate="print"/>
          <a:srcRect/>
          <a:stretch>
            <a:fillRect/>
          </a:stretch>
        </p:blipFill>
        <p:spPr bwMode="auto">
          <a:xfrm>
            <a:off x="2667017" y="2971811"/>
            <a:ext cx="2841625" cy="704044"/>
          </a:xfrm>
          <a:prstGeom prst="rect">
            <a:avLst/>
          </a:prstGeom>
          <a:noFill/>
        </p:spPr>
      </p:pic>
      <p:pic>
        <p:nvPicPr>
          <p:cNvPr id="1033" name="Picture 9" descr="C:\Users\MobileCloud\Documents\1441147_20110725133952.gif"/>
          <p:cNvPicPr>
            <a:picLocks noChangeAspect="1" noChangeArrowheads="1"/>
          </p:cNvPicPr>
          <p:nvPr/>
        </p:nvPicPr>
        <p:blipFill>
          <a:blip r:embed="rId8" cstate="print"/>
          <a:srcRect/>
          <a:stretch>
            <a:fillRect/>
          </a:stretch>
        </p:blipFill>
        <p:spPr bwMode="auto">
          <a:xfrm>
            <a:off x="4953000" y="2743200"/>
            <a:ext cx="2514600" cy="1143000"/>
          </a:xfrm>
          <a:prstGeom prst="rect">
            <a:avLst/>
          </a:prstGeom>
          <a:noFill/>
        </p:spPr>
      </p:pic>
      <p:pic>
        <p:nvPicPr>
          <p:cNvPr id="1034" name="Picture 10" descr="C:\Users\MobileCloud\Documents\logo (1).png"/>
          <p:cNvPicPr>
            <a:picLocks noChangeAspect="1" noChangeArrowheads="1"/>
          </p:cNvPicPr>
          <p:nvPr/>
        </p:nvPicPr>
        <p:blipFill>
          <a:blip r:embed="rId9" cstate="print"/>
          <a:srcRect/>
          <a:stretch>
            <a:fillRect/>
          </a:stretch>
        </p:blipFill>
        <p:spPr bwMode="auto">
          <a:xfrm>
            <a:off x="6705616" y="2881330"/>
            <a:ext cx="2208703" cy="623887"/>
          </a:xfrm>
          <a:prstGeom prst="rect">
            <a:avLst/>
          </a:prstGeom>
          <a:noFill/>
        </p:spPr>
      </p:pic>
      <p:pic>
        <p:nvPicPr>
          <p:cNvPr id="1035" name="Picture 11" descr="C:\Users\MobileCloud\Documents\DD-team-new_08.jpg"/>
          <p:cNvPicPr>
            <a:picLocks noChangeAspect="1" noChangeArrowheads="1"/>
          </p:cNvPicPr>
          <p:nvPr/>
        </p:nvPicPr>
        <p:blipFill>
          <a:blip r:embed="rId10" cstate="print"/>
          <a:srcRect/>
          <a:stretch>
            <a:fillRect/>
          </a:stretch>
        </p:blipFill>
        <p:spPr bwMode="auto">
          <a:xfrm>
            <a:off x="533412" y="4191012"/>
            <a:ext cx="2266951" cy="1060167"/>
          </a:xfrm>
          <a:prstGeom prst="rect">
            <a:avLst/>
          </a:prstGeom>
          <a:noFill/>
        </p:spPr>
      </p:pic>
      <p:pic>
        <p:nvPicPr>
          <p:cNvPr id="1037" name="Picture 13" descr="C:\Users\MobileCloud\Documents\Profile_0.png"/>
          <p:cNvPicPr>
            <a:picLocks noChangeAspect="1" noChangeArrowheads="1"/>
          </p:cNvPicPr>
          <p:nvPr/>
        </p:nvPicPr>
        <p:blipFill>
          <a:blip r:embed="rId11" cstate="print"/>
          <a:srcRect/>
          <a:stretch>
            <a:fillRect/>
          </a:stretch>
        </p:blipFill>
        <p:spPr bwMode="auto">
          <a:xfrm>
            <a:off x="3124205" y="4038601"/>
            <a:ext cx="1804987" cy="1121147"/>
          </a:xfrm>
          <a:prstGeom prst="rect">
            <a:avLst/>
          </a:prstGeom>
          <a:noFill/>
        </p:spPr>
      </p:pic>
      <p:pic>
        <p:nvPicPr>
          <p:cNvPr id="1039" name="Picture 15" descr="C:\Users\MobileCloud\Documents\Intertrust-Logo.jpg"/>
          <p:cNvPicPr>
            <a:picLocks noChangeAspect="1" noChangeArrowheads="1"/>
          </p:cNvPicPr>
          <p:nvPr/>
        </p:nvPicPr>
        <p:blipFill>
          <a:blip r:embed="rId12" cstate="print"/>
          <a:srcRect/>
          <a:stretch>
            <a:fillRect/>
          </a:stretch>
        </p:blipFill>
        <p:spPr bwMode="auto">
          <a:xfrm>
            <a:off x="5105400" y="4267216"/>
            <a:ext cx="2362200" cy="560055"/>
          </a:xfrm>
          <a:prstGeom prst="rect">
            <a:avLst/>
          </a:prstGeom>
          <a:noFill/>
        </p:spPr>
      </p:pic>
      <p:pic>
        <p:nvPicPr>
          <p:cNvPr id="1040" name="Picture 16" descr="C:\Users\MobileCloud\Documents\download.jpg"/>
          <p:cNvPicPr>
            <a:picLocks noChangeAspect="1" noChangeArrowheads="1"/>
          </p:cNvPicPr>
          <p:nvPr/>
        </p:nvPicPr>
        <p:blipFill>
          <a:blip r:embed="rId13" cstate="print"/>
          <a:srcRect/>
          <a:stretch>
            <a:fillRect/>
          </a:stretch>
        </p:blipFill>
        <p:spPr bwMode="auto">
          <a:xfrm>
            <a:off x="7543800" y="3962400"/>
            <a:ext cx="1371600" cy="1371600"/>
          </a:xfrm>
          <a:prstGeom prst="rect">
            <a:avLst/>
          </a:prstGeom>
          <a:noFill/>
        </p:spPr>
      </p:pic>
      <p:pic>
        <p:nvPicPr>
          <p:cNvPr id="1041" name="Picture 17" descr="C:\Users\MobileCloud\Documents\SDAC_GROUP_logo_60px.png"/>
          <p:cNvPicPr>
            <a:picLocks noChangeAspect="1" noChangeArrowheads="1"/>
          </p:cNvPicPr>
          <p:nvPr/>
        </p:nvPicPr>
        <p:blipFill>
          <a:blip r:embed="rId14" cstate="print"/>
          <a:srcRect/>
          <a:stretch>
            <a:fillRect/>
          </a:stretch>
        </p:blipFill>
        <p:spPr bwMode="auto">
          <a:xfrm>
            <a:off x="495311" y="5476880"/>
            <a:ext cx="1638300" cy="619125"/>
          </a:xfrm>
          <a:prstGeom prst="rect">
            <a:avLst/>
          </a:prstGeom>
          <a:noFill/>
        </p:spPr>
      </p:pic>
      <p:pic>
        <p:nvPicPr>
          <p:cNvPr id="1042" name="Picture 18" descr="C:\Users\MobileCloud\Documents\f803a61dc4386db6e4cdea9af09422e2.jpg"/>
          <p:cNvPicPr>
            <a:picLocks noChangeAspect="1" noChangeArrowheads="1"/>
          </p:cNvPicPr>
          <p:nvPr/>
        </p:nvPicPr>
        <p:blipFill>
          <a:blip r:embed="rId15" cstate="print"/>
          <a:srcRect/>
          <a:stretch>
            <a:fillRect/>
          </a:stretch>
        </p:blipFill>
        <p:spPr bwMode="auto">
          <a:xfrm>
            <a:off x="2362200" y="5334011"/>
            <a:ext cx="1574800" cy="1181100"/>
          </a:xfrm>
          <a:prstGeom prst="rect">
            <a:avLst/>
          </a:prstGeom>
          <a:noFill/>
        </p:spPr>
      </p:pic>
      <p:pic>
        <p:nvPicPr>
          <p:cNvPr id="1043" name="Picture 19" descr="C:\Users\MobileCloud\Documents\56d3cefb5ed10.png"/>
          <p:cNvPicPr>
            <a:picLocks noChangeAspect="1" noChangeArrowheads="1"/>
          </p:cNvPicPr>
          <p:nvPr/>
        </p:nvPicPr>
        <p:blipFill>
          <a:blip r:embed="rId16" cstate="print"/>
          <a:srcRect/>
          <a:stretch>
            <a:fillRect/>
          </a:stretch>
        </p:blipFill>
        <p:spPr bwMode="auto">
          <a:xfrm>
            <a:off x="4114816" y="5405442"/>
            <a:ext cx="1611631" cy="1071563"/>
          </a:xfrm>
          <a:prstGeom prst="rect">
            <a:avLst/>
          </a:prstGeom>
          <a:noFill/>
        </p:spPr>
      </p:pic>
      <p:pic>
        <p:nvPicPr>
          <p:cNvPr id="1044" name="Picture 20" descr="C:\Users\MobileCloud\Documents\104806750566036.jpg"/>
          <p:cNvPicPr>
            <a:picLocks noChangeAspect="1" noChangeArrowheads="1"/>
          </p:cNvPicPr>
          <p:nvPr/>
        </p:nvPicPr>
        <p:blipFill>
          <a:blip r:embed="rId17" cstate="print"/>
          <a:srcRect/>
          <a:stretch>
            <a:fillRect/>
          </a:stretch>
        </p:blipFill>
        <p:spPr bwMode="auto">
          <a:xfrm>
            <a:off x="5791200" y="5410211"/>
            <a:ext cx="3200400" cy="400892"/>
          </a:xfrm>
          <a:prstGeom prst="rect">
            <a:avLst/>
          </a:prstGeom>
          <a:noFill/>
        </p:spPr>
      </p:pic>
      <p:pic>
        <p:nvPicPr>
          <p:cNvPr id="1045" name="Picture 21" descr="C:\Users\MobileCloud\Documents\logo_wing.png"/>
          <p:cNvPicPr>
            <a:picLocks noChangeAspect="1" noChangeArrowheads="1"/>
          </p:cNvPicPr>
          <p:nvPr/>
        </p:nvPicPr>
        <p:blipFill>
          <a:blip r:embed="rId18" cstate="print"/>
          <a:srcRect/>
          <a:stretch>
            <a:fillRect/>
          </a:stretch>
        </p:blipFill>
        <p:spPr bwMode="auto">
          <a:xfrm>
            <a:off x="6553201" y="5867411"/>
            <a:ext cx="1420587" cy="571500"/>
          </a:xfrm>
          <a:prstGeom prst="rect">
            <a:avLst/>
          </a:prstGeom>
          <a:noFill/>
        </p:spPr>
      </p:pic>
    </p:spTree>
    <p:extLst>
      <p:ext uri="{BB962C8B-B14F-4D97-AF65-F5344CB8AC3E}">
        <p14:creationId xmlns:p14="http://schemas.microsoft.com/office/powerpoint/2010/main" val="3381941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233CA32-BE2A-47DB-83E1-59C132A41953}" type="slidenum">
              <a:rPr lang="en-US" smtClean="0"/>
              <a:pPr/>
              <a:t>5</a:t>
            </a:fld>
            <a:endParaRPr lang="en-US"/>
          </a:p>
        </p:txBody>
      </p:sp>
      <p:pic>
        <p:nvPicPr>
          <p:cNvPr id="7" name="Picture 12" descr="D:\logos.png"/>
          <p:cNvPicPr>
            <a:picLocks noChangeAspect="1" noChangeArrowheads="1"/>
          </p:cNvPicPr>
          <p:nvPr/>
        </p:nvPicPr>
        <p:blipFill>
          <a:blip r:embed="rId2" cstate="print"/>
          <a:srcRect/>
          <a:stretch>
            <a:fillRect/>
          </a:stretch>
        </p:blipFill>
        <p:spPr bwMode="auto">
          <a:xfrm>
            <a:off x="225441" y="1219200"/>
            <a:ext cx="8842375" cy="5105389"/>
          </a:xfrm>
          <a:prstGeom prst="rect">
            <a:avLst/>
          </a:prstGeom>
          <a:noFill/>
          <a:ln w="9525">
            <a:noFill/>
            <a:miter lim="800000"/>
            <a:headEnd/>
            <a:tailEnd/>
          </a:ln>
        </p:spPr>
      </p:pic>
      <p:pic>
        <p:nvPicPr>
          <p:cNvPr id="8" name="Picture 17" descr="D:\al.png"/>
          <p:cNvPicPr>
            <a:picLocks noChangeAspect="1" noChangeArrowheads="1"/>
          </p:cNvPicPr>
          <p:nvPr/>
        </p:nvPicPr>
        <p:blipFill>
          <a:blip r:embed="rId3" cstate="print"/>
          <a:srcRect/>
          <a:stretch>
            <a:fillRect/>
          </a:stretch>
        </p:blipFill>
        <p:spPr bwMode="auto">
          <a:xfrm>
            <a:off x="3886205" y="5257800"/>
            <a:ext cx="1700213" cy="533400"/>
          </a:xfrm>
          <a:prstGeom prst="rect">
            <a:avLst/>
          </a:prstGeom>
          <a:noFill/>
          <a:ln w="9525">
            <a:noFill/>
            <a:miter lim="800000"/>
            <a:headEnd/>
            <a:tailEnd/>
          </a:ln>
        </p:spPr>
      </p:pic>
      <p:sp>
        <p:nvSpPr>
          <p:cNvPr id="9" name="TextBox 8"/>
          <p:cNvSpPr txBox="1"/>
          <p:nvPr/>
        </p:nvSpPr>
        <p:spPr>
          <a:xfrm>
            <a:off x="2207623" y="5"/>
            <a:ext cx="4955177" cy="1015663"/>
          </a:xfrm>
          <a:prstGeom prst="rect">
            <a:avLst/>
          </a:prstGeom>
          <a:noFill/>
        </p:spPr>
        <p:txBody>
          <a:bodyPr wrap="square">
            <a:spAutoFit/>
          </a:bodyPr>
          <a:lstStyle/>
          <a:p>
            <a:pPr algn="ctr">
              <a:defRPr/>
            </a:pPr>
            <a:endParaRPr lang="en-US" sz="2000" b="1" dirty="0" smtClean="0">
              <a:solidFill>
                <a:schemeClr val="tx2">
                  <a:lumMod val="75000"/>
                </a:schemeClr>
              </a:solidFill>
            </a:endParaRPr>
          </a:p>
          <a:p>
            <a:pPr algn="ctr">
              <a:defRPr/>
            </a:pPr>
            <a:endParaRPr lang="en-US" sz="2000" b="1" dirty="0">
              <a:solidFill>
                <a:schemeClr val="tx2">
                  <a:lumMod val="75000"/>
                </a:schemeClr>
              </a:solidFill>
            </a:endParaRPr>
          </a:p>
          <a:p>
            <a:pPr algn="ctr" fontAlgn="auto">
              <a:spcBef>
                <a:spcPts val="0"/>
              </a:spcBef>
              <a:spcAft>
                <a:spcPts val="0"/>
              </a:spcAft>
              <a:defRPr/>
            </a:pPr>
            <a:r>
              <a:rPr lang="en-US" sz="2000" b="1" dirty="0">
                <a:solidFill>
                  <a:schemeClr val="tx2">
                    <a:lumMod val="60000"/>
                    <a:lumOff val="40000"/>
                  </a:schemeClr>
                </a:solidFill>
              </a:rPr>
              <a:t>KPI.com: Global Clients</a:t>
            </a:r>
          </a:p>
        </p:txBody>
      </p:sp>
    </p:spTree>
    <p:extLst>
      <p:ext uri="{BB962C8B-B14F-4D97-AF65-F5344CB8AC3E}">
        <p14:creationId xmlns:p14="http://schemas.microsoft.com/office/powerpoint/2010/main" val="4020251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233CA32-BE2A-47DB-83E1-59C132A41953}" type="slidenum">
              <a:rPr lang="en-US" smtClean="0"/>
              <a:pPr/>
              <a:t>6</a:t>
            </a:fld>
            <a:endParaRPr lang="en-US"/>
          </a:p>
        </p:txBody>
      </p:sp>
      <p:sp>
        <p:nvSpPr>
          <p:cNvPr id="4" name="TextBox 3"/>
          <p:cNvSpPr txBox="1"/>
          <p:nvPr/>
        </p:nvSpPr>
        <p:spPr>
          <a:xfrm>
            <a:off x="2667000" y="5"/>
            <a:ext cx="4495800" cy="1015663"/>
          </a:xfrm>
          <a:prstGeom prst="rect">
            <a:avLst/>
          </a:prstGeom>
          <a:noFill/>
        </p:spPr>
        <p:txBody>
          <a:bodyPr wrap="square">
            <a:spAutoFit/>
          </a:bodyPr>
          <a:lstStyle/>
          <a:p>
            <a:pPr algn="ctr">
              <a:defRPr/>
            </a:pPr>
            <a:endParaRPr lang="ru-RU" sz="2000" b="1" dirty="0">
              <a:solidFill>
                <a:schemeClr val="bg1"/>
              </a:solidFill>
            </a:endParaRPr>
          </a:p>
          <a:p>
            <a:pPr algn="ctr">
              <a:defRPr/>
            </a:pPr>
            <a:endParaRPr lang="en-US" sz="2000" b="1" dirty="0">
              <a:solidFill>
                <a:schemeClr val="tx2">
                  <a:lumMod val="75000"/>
                </a:schemeClr>
              </a:solidFill>
            </a:endParaRPr>
          </a:p>
          <a:p>
            <a:pPr algn="ctr">
              <a:defRPr/>
            </a:pPr>
            <a:r>
              <a:rPr lang="en-US" sz="2000" b="1" dirty="0">
                <a:solidFill>
                  <a:schemeClr val="tx2">
                    <a:lumMod val="60000"/>
                    <a:lumOff val="40000"/>
                  </a:schemeClr>
                </a:solidFill>
              </a:rPr>
              <a:t>Why kpi.com?</a:t>
            </a:r>
          </a:p>
        </p:txBody>
      </p:sp>
      <p:sp>
        <p:nvSpPr>
          <p:cNvPr id="6" name="TextBox 5"/>
          <p:cNvSpPr txBox="1"/>
          <p:nvPr/>
        </p:nvSpPr>
        <p:spPr>
          <a:xfrm>
            <a:off x="914400" y="1262078"/>
            <a:ext cx="7924800" cy="5016758"/>
          </a:xfrm>
          <a:prstGeom prst="rect">
            <a:avLst/>
          </a:prstGeom>
          <a:noFill/>
        </p:spPr>
        <p:txBody>
          <a:bodyPr>
            <a:spAutoFit/>
          </a:bodyPr>
          <a:lstStyle/>
          <a:p>
            <a:r>
              <a:rPr lang="en-US" sz="2000" b="1" dirty="0">
                <a:solidFill>
                  <a:schemeClr val="tx2">
                    <a:lumMod val="60000"/>
                    <a:lumOff val="40000"/>
                  </a:schemeClr>
                </a:solidFill>
              </a:rPr>
              <a:t>Cost Efficient: </a:t>
            </a:r>
            <a:r>
              <a:rPr lang="en-US" sz="2000" dirty="0">
                <a:solidFill>
                  <a:schemeClr val="tx2">
                    <a:lumMod val="75000"/>
                  </a:schemeClr>
                </a:solidFill>
              </a:rPr>
              <a:t>Eliminate </a:t>
            </a:r>
            <a:r>
              <a:rPr lang="en-US" sz="2000" dirty="0" err="1">
                <a:solidFill>
                  <a:schemeClr val="tx2">
                    <a:lumMod val="75000"/>
                  </a:schemeClr>
                </a:solidFill>
              </a:rPr>
              <a:t>on-premise</a:t>
            </a:r>
            <a:r>
              <a:rPr lang="en-US" sz="2000" dirty="0">
                <a:solidFill>
                  <a:schemeClr val="tx2">
                    <a:lumMod val="75000"/>
                  </a:schemeClr>
                </a:solidFill>
              </a:rPr>
              <a:t> IT-related costs (hardware, software, workforce, etc.)</a:t>
            </a:r>
          </a:p>
          <a:p>
            <a:r>
              <a:rPr lang="en-US" sz="2000" b="1" dirty="0">
                <a:solidFill>
                  <a:schemeClr val="tx2">
                    <a:lumMod val="60000"/>
                    <a:lumOff val="40000"/>
                  </a:schemeClr>
                </a:solidFill>
              </a:rPr>
              <a:t>All in One </a:t>
            </a:r>
            <a:r>
              <a:rPr lang="en-US" sz="2000" dirty="0">
                <a:solidFill>
                  <a:schemeClr val="tx2">
                    <a:lumMod val="75000"/>
                  </a:schemeClr>
                </a:solidFill>
              </a:rPr>
              <a:t>Accounting, HRM, Payroll, Project Management &amp; E-commerce modules are seamlessly integrated to cut cycle times and reduce process errors</a:t>
            </a:r>
          </a:p>
          <a:p>
            <a:r>
              <a:rPr lang="en-US" sz="2000" b="1" dirty="0">
                <a:solidFill>
                  <a:schemeClr val="tx2">
                    <a:lumMod val="60000"/>
                    <a:lumOff val="40000"/>
                  </a:schemeClr>
                </a:solidFill>
              </a:rPr>
              <a:t>Integrations</a:t>
            </a:r>
            <a:r>
              <a:rPr lang="en-US" sz="2000" dirty="0">
                <a:solidFill>
                  <a:schemeClr val="tx2">
                    <a:lumMod val="60000"/>
                    <a:lumOff val="40000"/>
                  </a:schemeClr>
                </a:solidFill>
              </a:rPr>
              <a:t>: </a:t>
            </a:r>
            <a:r>
              <a:rPr lang="en-US" sz="2000" dirty="0">
                <a:solidFill>
                  <a:schemeClr val="tx2">
                    <a:lumMod val="75000"/>
                  </a:schemeClr>
                </a:solidFill>
              </a:rPr>
              <a:t>Google and </a:t>
            </a:r>
            <a:r>
              <a:rPr lang="en-US" sz="2000" dirty="0" err="1">
                <a:solidFill>
                  <a:schemeClr val="tx2">
                    <a:lumMod val="75000"/>
                  </a:schemeClr>
                </a:solidFill>
              </a:rPr>
              <a:t>MicroSoft</a:t>
            </a:r>
            <a:endParaRPr lang="en-US" sz="2000" dirty="0">
              <a:solidFill>
                <a:schemeClr val="tx2">
                  <a:lumMod val="75000"/>
                </a:schemeClr>
              </a:solidFill>
            </a:endParaRPr>
          </a:p>
          <a:p>
            <a:r>
              <a:rPr lang="en-US" sz="2000" b="1" dirty="0">
                <a:solidFill>
                  <a:schemeClr val="tx2">
                    <a:lumMod val="60000"/>
                    <a:lumOff val="40000"/>
                  </a:schemeClr>
                </a:solidFill>
              </a:rPr>
              <a:t>Cloud</a:t>
            </a:r>
            <a:r>
              <a:rPr lang="en-US" sz="2000" dirty="0">
                <a:solidFill>
                  <a:schemeClr val="tx2">
                    <a:lumMod val="60000"/>
                    <a:lumOff val="40000"/>
                  </a:schemeClr>
                </a:solidFill>
              </a:rPr>
              <a:t>: </a:t>
            </a:r>
            <a:r>
              <a:rPr lang="en-US" sz="2000" dirty="0">
                <a:solidFill>
                  <a:schemeClr val="tx2">
                    <a:lumMod val="75000"/>
                  </a:schemeClr>
                </a:solidFill>
              </a:rPr>
              <a:t>Access and process business transactions from anywhere through the internet and mobile applications</a:t>
            </a:r>
          </a:p>
          <a:p>
            <a:r>
              <a:rPr lang="en-US" sz="2000" b="1" dirty="0">
                <a:solidFill>
                  <a:schemeClr val="tx2">
                    <a:lumMod val="60000"/>
                    <a:lumOff val="40000"/>
                  </a:schemeClr>
                </a:solidFill>
              </a:rPr>
              <a:t>Global</a:t>
            </a:r>
            <a:r>
              <a:rPr lang="en-US" sz="2000" dirty="0">
                <a:solidFill>
                  <a:schemeClr val="tx2">
                    <a:lumMod val="60000"/>
                    <a:lumOff val="40000"/>
                  </a:schemeClr>
                </a:solidFill>
              </a:rPr>
              <a:t>: </a:t>
            </a:r>
            <a:r>
              <a:rPr lang="en-US" sz="2000" dirty="0">
                <a:solidFill>
                  <a:schemeClr val="tx2">
                    <a:lumMod val="75000"/>
                  </a:schemeClr>
                </a:solidFill>
              </a:rPr>
              <a:t>Multi-subsidiary and multi-currency for growing businesses</a:t>
            </a:r>
          </a:p>
          <a:p>
            <a:r>
              <a:rPr lang="en-US" sz="2000" b="1" dirty="0">
                <a:solidFill>
                  <a:schemeClr val="tx2">
                    <a:lumMod val="60000"/>
                    <a:lumOff val="40000"/>
                  </a:schemeClr>
                </a:solidFill>
              </a:rPr>
              <a:t>Mobile</a:t>
            </a:r>
            <a:r>
              <a:rPr lang="en-US" sz="2000" dirty="0">
                <a:solidFill>
                  <a:schemeClr val="tx2">
                    <a:lumMod val="60000"/>
                    <a:lumOff val="40000"/>
                  </a:schemeClr>
                </a:solidFill>
              </a:rPr>
              <a:t>: </a:t>
            </a:r>
            <a:r>
              <a:rPr lang="en-US" sz="2000" dirty="0">
                <a:solidFill>
                  <a:schemeClr val="tx2">
                    <a:lumMod val="75000"/>
                  </a:schemeClr>
                </a:solidFill>
              </a:rPr>
              <a:t>Mobile Apps availability</a:t>
            </a:r>
          </a:p>
          <a:p>
            <a:r>
              <a:rPr lang="en-US" sz="2000" b="1" dirty="0">
                <a:solidFill>
                  <a:schemeClr val="tx2">
                    <a:lumMod val="60000"/>
                    <a:lumOff val="40000"/>
                  </a:schemeClr>
                </a:solidFill>
              </a:rPr>
              <a:t>Support</a:t>
            </a:r>
            <a:r>
              <a:rPr lang="en-US" sz="2000" dirty="0">
                <a:solidFill>
                  <a:schemeClr val="tx2">
                    <a:lumMod val="60000"/>
                    <a:lumOff val="40000"/>
                  </a:schemeClr>
                </a:solidFill>
              </a:rPr>
              <a:t>: </a:t>
            </a:r>
            <a:r>
              <a:rPr lang="en-US" sz="2000" dirty="0">
                <a:solidFill>
                  <a:schemeClr val="tx2">
                    <a:lumMod val="75000"/>
                  </a:schemeClr>
                </a:solidFill>
              </a:rPr>
              <a:t>Provides live, email, phone support</a:t>
            </a:r>
          </a:p>
          <a:p>
            <a:r>
              <a:rPr lang="en-US" sz="2000" b="1" dirty="0">
                <a:solidFill>
                  <a:schemeClr val="tx2">
                    <a:lumMod val="60000"/>
                    <a:lumOff val="40000"/>
                  </a:schemeClr>
                </a:solidFill>
              </a:rPr>
              <a:t>Scalable</a:t>
            </a:r>
            <a:r>
              <a:rPr lang="en-US" sz="2000" dirty="0">
                <a:solidFill>
                  <a:schemeClr val="tx2">
                    <a:lumMod val="60000"/>
                    <a:lumOff val="40000"/>
                  </a:schemeClr>
                </a:solidFill>
              </a:rPr>
              <a:t>: </a:t>
            </a:r>
            <a:r>
              <a:rPr lang="en-US" sz="2000" dirty="0">
                <a:solidFill>
                  <a:schemeClr val="tx2">
                    <a:lumMod val="75000"/>
                  </a:schemeClr>
                </a:solidFill>
              </a:rPr>
              <a:t>pay as you grow, while </a:t>
            </a:r>
          </a:p>
          <a:p>
            <a:r>
              <a:rPr lang="en-US" sz="2000" b="1" dirty="0">
                <a:solidFill>
                  <a:schemeClr val="tx2">
                    <a:lumMod val="60000"/>
                    <a:lumOff val="40000"/>
                  </a:schemeClr>
                </a:solidFill>
              </a:rPr>
              <a:t>Updated: </a:t>
            </a:r>
            <a:r>
              <a:rPr lang="en-US" sz="2000" dirty="0">
                <a:solidFill>
                  <a:schemeClr val="tx2">
                    <a:lumMod val="75000"/>
                  </a:schemeClr>
                </a:solidFill>
              </a:rPr>
              <a:t>continuous upgrades to deliver new features and latest technological innovations</a:t>
            </a:r>
          </a:p>
          <a:p>
            <a:r>
              <a:rPr lang="en-US" sz="2000" b="1" dirty="0">
                <a:solidFill>
                  <a:schemeClr val="tx2">
                    <a:lumMod val="60000"/>
                    <a:lumOff val="40000"/>
                  </a:schemeClr>
                </a:solidFill>
              </a:rPr>
              <a:t>Adaptable: </a:t>
            </a:r>
            <a:r>
              <a:rPr lang="en-US" sz="2000" dirty="0">
                <a:solidFill>
                  <a:schemeClr val="tx2">
                    <a:lumMod val="75000"/>
                  </a:schemeClr>
                </a:solidFill>
              </a:rPr>
              <a:t>can be customized to meet customer-specific needs</a:t>
            </a:r>
          </a:p>
          <a:p>
            <a:pPr>
              <a:defRPr/>
            </a:pPr>
            <a:endParaRPr lang="en-US" sz="2000" dirty="0"/>
          </a:p>
        </p:txBody>
      </p:sp>
      <p:sp>
        <p:nvSpPr>
          <p:cNvPr id="7" name="TextBox 6"/>
          <p:cNvSpPr txBox="1"/>
          <p:nvPr/>
        </p:nvSpPr>
        <p:spPr>
          <a:xfrm>
            <a:off x="914400" y="1752612"/>
            <a:ext cx="7924800" cy="338554"/>
          </a:xfrm>
          <a:prstGeom prst="rect">
            <a:avLst/>
          </a:prstGeom>
          <a:noFill/>
        </p:spPr>
        <p:txBody>
          <a:bodyPr>
            <a:spAutoFit/>
          </a:bodyPr>
          <a:lstStyle/>
          <a:p>
            <a:pPr>
              <a:defRPr/>
            </a:pPr>
            <a:endParaRPr lang="en-US" sz="1600" dirty="0"/>
          </a:p>
        </p:txBody>
      </p:sp>
    </p:spTree>
    <p:extLst>
      <p:ext uri="{BB962C8B-B14F-4D97-AF65-F5344CB8AC3E}">
        <p14:creationId xmlns:p14="http://schemas.microsoft.com/office/powerpoint/2010/main" val="1410660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lstStyle/>
          <a:p>
            <a:r>
              <a:rPr lang="en-US" sz="2000" b="1" dirty="0" smtClean="0">
                <a:solidFill>
                  <a:schemeClr val="bg1"/>
                </a:solidFill>
              </a:rPr>
              <a:t>CRM </a:t>
            </a:r>
            <a:endParaRPr lang="en-GB" sz="2000" b="1" dirty="0">
              <a:solidFill>
                <a:schemeClr val="bg1"/>
              </a:solidFill>
            </a:endParaRPr>
          </a:p>
        </p:txBody>
      </p:sp>
      <p:sp>
        <p:nvSpPr>
          <p:cNvPr id="4" name="TextBox 3">
            <a:extLst>
              <a:ext uri="{FF2B5EF4-FFF2-40B4-BE49-F238E27FC236}">
                <a16:creationId xmlns:a16="http://schemas.microsoft.com/office/drawing/2014/main" xmlns="" id="{A6B688A1-1C51-44CC-95A0-CEA461AB8F2A}"/>
              </a:ext>
            </a:extLst>
          </p:cNvPr>
          <p:cNvSpPr txBox="1"/>
          <p:nvPr/>
        </p:nvSpPr>
        <p:spPr>
          <a:xfrm>
            <a:off x="228600" y="5374783"/>
            <a:ext cx="8839200" cy="923330"/>
          </a:xfrm>
          <a:prstGeom prst="rect">
            <a:avLst/>
          </a:prstGeom>
          <a:noFill/>
        </p:spPr>
        <p:txBody>
          <a:bodyPr wrap="square" rtlCol="0">
            <a:spAutoFit/>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kpi.com CRM provides a complex solution for managing sales, marketing and customer service processes. Convert your leads into prospects, close deals, promote brand awareness using mass mailing tool and resolve your client issues using case management.</a:t>
            </a:r>
            <a:endParaRPr lang="ru-RU" i="1" dirty="0">
              <a:solidFill>
                <a:schemeClr val="accent5">
                  <a:lumMod val="75000"/>
                </a:schemeClr>
              </a:solidFill>
              <a:effectLst>
                <a:outerShdw blurRad="38100" dist="38100" dir="2700000" algn="tl">
                  <a:srgbClr val="000000">
                    <a:alpha val="43137"/>
                  </a:srgbClr>
                </a:outerShdw>
              </a:effectLst>
            </a:endParaRPr>
          </a:p>
        </p:txBody>
      </p:sp>
      <p:pic>
        <p:nvPicPr>
          <p:cNvPr id="1026" name="Picture 2" descr="C:\Users\Sanjar\Desktop\CR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6632384" cy="3066152"/>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523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lstStyle/>
          <a:p>
            <a:r>
              <a:rPr lang="en-US" sz="1800" b="1" dirty="0" smtClean="0">
                <a:solidFill>
                  <a:schemeClr val="bg1"/>
                </a:solidFill>
              </a:rPr>
              <a:t>Kpi.com CRM solution includes the features:</a:t>
            </a:r>
            <a:endParaRPr lang="ru-RU" sz="1800" b="1" dirty="0">
              <a:solidFill>
                <a:schemeClr val="bg1"/>
              </a:solidFill>
            </a:endParaRPr>
          </a:p>
        </p:txBody>
      </p:sp>
      <p:sp>
        <p:nvSpPr>
          <p:cNvPr id="3" name="Content Placeholder 2"/>
          <p:cNvSpPr>
            <a:spLocks noGrp="1"/>
          </p:cNvSpPr>
          <p:nvPr>
            <p:ph idx="1"/>
          </p:nvPr>
        </p:nvSpPr>
        <p:spPr>
          <a:xfrm>
            <a:off x="457200" y="914405"/>
            <a:ext cx="8229600" cy="5211763"/>
          </a:xfrm>
        </p:spPr>
        <p:txBody>
          <a:bodyPr/>
          <a:lstStyle/>
          <a:p>
            <a:r>
              <a:rPr lang="en-US" sz="1800" b="1" i="1" dirty="0" smtClean="0">
                <a:solidFill>
                  <a:schemeClr val="accent5">
                    <a:lumMod val="75000"/>
                  </a:schemeClr>
                </a:solidFill>
                <a:effectLst>
                  <a:outerShdw blurRad="38100" dist="38100" dir="2700000" algn="tl">
                    <a:srgbClr val="000000">
                      <a:alpha val="43137"/>
                    </a:srgbClr>
                  </a:outerShdw>
                </a:effectLst>
              </a:rPr>
              <a:t>Lead, Opportunity , Clients Management</a:t>
            </a:r>
            <a:endParaRPr lang="en-GB" sz="1800" b="1" i="1" dirty="0">
              <a:solidFill>
                <a:schemeClr val="accent5">
                  <a:lumMod val="75000"/>
                </a:schemeClr>
              </a:solidFill>
              <a:effectLst>
                <a:outerShdw blurRad="38100" dist="38100" dir="2700000" algn="tl">
                  <a:srgbClr val="000000">
                    <a:alpha val="43137"/>
                  </a:srgbClr>
                </a:outerShdw>
              </a:effectLst>
            </a:endParaRPr>
          </a:p>
          <a:p>
            <a:r>
              <a:rPr lang="en-US" sz="1800" b="1" i="1" dirty="0" smtClean="0">
                <a:solidFill>
                  <a:schemeClr val="accent5">
                    <a:lumMod val="75000"/>
                  </a:schemeClr>
                </a:solidFill>
                <a:effectLst>
                  <a:outerShdw blurRad="38100" dist="38100" dir="2700000" algn="tl">
                    <a:srgbClr val="000000">
                      <a:alpha val="43137"/>
                    </a:srgbClr>
                  </a:outerShdw>
                </a:effectLst>
              </a:rPr>
              <a:t>Customizable CRM Dashboards</a:t>
            </a:r>
            <a:endParaRPr lang="ru-RU" sz="1800" b="1" i="1" dirty="0">
              <a:solidFill>
                <a:schemeClr val="accent5">
                  <a:lumMod val="75000"/>
                </a:schemeClr>
              </a:solidFill>
              <a:effectLst>
                <a:outerShdw blurRad="38100" dist="38100" dir="2700000" algn="tl">
                  <a:srgbClr val="000000">
                    <a:alpha val="43137"/>
                  </a:srgbClr>
                </a:outerShdw>
              </a:effectLst>
            </a:endParaRPr>
          </a:p>
          <a:p>
            <a:r>
              <a:rPr lang="en-US" sz="1800" b="1" i="1" dirty="0" smtClean="0">
                <a:solidFill>
                  <a:schemeClr val="accent5">
                    <a:lumMod val="75000"/>
                  </a:schemeClr>
                </a:solidFill>
                <a:effectLst>
                  <a:outerShdw blurRad="38100" dist="38100" dir="2700000" algn="tl">
                    <a:srgbClr val="000000">
                      <a:alpha val="43137"/>
                    </a:srgbClr>
                  </a:outerShdw>
                </a:effectLst>
              </a:rPr>
              <a:t>Case Management</a:t>
            </a:r>
            <a:endParaRPr lang="ru-RU" sz="1800" b="1" i="1" dirty="0">
              <a:solidFill>
                <a:schemeClr val="accent5">
                  <a:lumMod val="75000"/>
                </a:schemeClr>
              </a:solidFill>
              <a:effectLst>
                <a:outerShdw blurRad="38100" dist="38100" dir="2700000" algn="tl">
                  <a:srgbClr val="000000">
                    <a:alpha val="43137"/>
                  </a:srgbClr>
                </a:outerShdw>
              </a:effectLst>
            </a:endParaRPr>
          </a:p>
          <a:p>
            <a:r>
              <a:rPr lang="en-US" sz="1800" b="1" i="1" dirty="0" smtClean="0">
                <a:solidFill>
                  <a:schemeClr val="accent5">
                    <a:lumMod val="75000"/>
                  </a:schemeClr>
                </a:solidFill>
                <a:effectLst>
                  <a:outerShdw blurRad="38100" dist="38100" dir="2700000" algn="tl">
                    <a:srgbClr val="000000">
                      <a:alpha val="43137"/>
                    </a:srgbClr>
                  </a:outerShdw>
                </a:effectLst>
              </a:rPr>
              <a:t>Message Center – Integration with your email accounts</a:t>
            </a:r>
            <a:endParaRPr lang="ru-RU" sz="1800" b="1" i="1" dirty="0">
              <a:solidFill>
                <a:schemeClr val="accent5">
                  <a:lumMod val="75000"/>
                </a:schemeClr>
              </a:solidFill>
              <a:effectLst>
                <a:outerShdw blurRad="38100" dist="38100" dir="2700000" algn="tl">
                  <a:srgbClr val="000000">
                    <a:alpha val="43137"/>
                  </a:srgbClr>
                </a:outerShdw>
              </a:effectLst>
            </a:endParaRPr>
          </a:p>
          <a:p>
            <a:r>
              <a:rPr lang="en-US" sz="1800" b="1" i="1" dirty="0" smtClean="0">
                <a:solidFill>
                  <a:schemeClr val="accent5">
                    <a:lumMod val="75000"/>
                  </a:schemeClr>
                </a:solidFill>
                <a:effectLst>
                  <a:outerShdw blurRad="38100" dist="38100" dir="2700000" algn="tl">
                    <a:srgbClr val="000000">
                      <a:alpha val="43137"/>
                    </a:srgbClr>
                  </a:outerShdw>
                </a:effectLst>
              </a:rPr>
              <a:t>Google Calendar </a:t>
            </a:r>
          </a:p>
          <a:p>
            <a:r>
              <a:rPr lang="en-US" sz="1800" b="1" i="1" dirty="0" smtClean="0">
                <a:solidFill>
                  <a:schemeClr val="accent5">
                    <a:lumMod val="75000"/>
                  </a:schemeClr>
                </a:solidFill>
                <a:effectLst>
                  <a:outerShdw blurRad="38100" dist="38100" dir="2700000" algn="tl">
                    <a:srgbClr val="000000">
                      <a:alpha val="43137"/>
                    </a:srgbClr>
                  </a:outerShdw>
                </a:effectLst>
              </a:rPr>
              <a:t>Web Forms </a:t>
            </a:r>
            <a:endParaRPr lang="ru-RU" sz="1800" b="1" i="1" dirty="0">
              <a:solidFill>
                <a:schemeClr val="accent5">
                  <a:lumMod val="75000"/>
                </a:schemeClr>
              </a:solidFill>
              <a:effectLst>
                <a:outerShdw blurRad="38100" dist="38100" dir="2700000" algn="tl">
                  <a:srgbClr val="000000">
                    <a:alpha val="43137"/>
                  </a:srgbClr>
                </a:outerShdw>
              </a:effectLst>
            </a:endParaRPr>
          </a:p>
          <a:p>
            <a:r>
              <a:rPr lang="en-US" sz="1800" b="1" i="1" dirty="0" smtClean="0">
                <a:solidFill>
                  <a:schemeClr val="accent5">
                    <a:lumMod val="75000"/>
                  </a:schemeClr>
                </a:solidFill>
                <a:effectLst>
                  <a:outerShdw blurRad="38100" dist="38100" dir="2700000" algn="tl">
                    <a:srgbClr val="000000">
                      <a:alpha val="43137"/>
                    </a:srgbClr>
                  </a:outerShdw>
                </a:effectLst>
              </a:rPr>
              <a:t>Email Marketing </a:t>
            </a:r>
            <a:endParaRPr lang="ru-RU" sz="1800" b="1" i="1" dirty="0">
              <a:solidFill>
                <a:schemeClr val="accent5">
                  <a:lumMod val="75000"/>
                </a:schemeClr>
              </a:solidFill>
              <a:effectLst>
                <a:outerShdw blurRad="38100" dist="38100" dir="2700000" algn="tl">
                  <a:srgbClr val="000000">
                    <a:alpha val="43137"/>
                  </a:srgbClr>
                </a:outerShdw>
              </a:effectLst>
            </a:endParaRPr>
          </a:p>
          <a:p>
            <a:pPr marL="0" indent="0">
              <a:buNone/>
            </a:pPr>
            <a:endParaRPr lang="en-GB" sz="1800" dirty="0"/>
          </a:p>
          <a:p>
            <a:endParaRPr lang="en-GB" sz="1800" dirty="0"/>
          </a:p>
          <a:p>
            <a:endParaRPr lang="en-GB" sz="1800" b="1" dirty="0"/>
          </a:p>
          <a:p>
            <a:pPr>
              <a:buNone/>
            </a:pPr>
            <a:endParaRPr lang="en-GB" dirty="0"/>
          </a:p>
        </p:txBody>
      </p:sp>
      <p:pic>
        <p:nvPicPr>
          <p:cNvPr id="2050" name="Picture 2" descr="C:\Users\Sanjar\Desktop\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2706158"/>
            <a:ext cx="5094288" cy="3396192"/>
          </a:xfrm>
          <a:prstGeom prst="rect">
            <a:avLst/>
          </a:prstGeom>
          <a:noFill/>
          <a:ln>
            <a:noFill/>
          </a:ln>
          <a:effectLst>
            <a:outerShdw blurRad="190500" dist="228600" dir="2700000" algn="ctr">
              <a:srgbClr val="000000">
                <a:alpha val="3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518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
            <a:ext cx="8915400" cy="369332"/>
          </a:xfrm>
          <a:prstGeom prst="rect">
            <a:avLst/>
          </a:prstGeom>
          <a:noFill/>
        </p:spPr>
        <p:txBody>
          <a:bodyPr wrap="square" rtlCol="0">
            <a:spAutoFit/>
          </a:bodyPr>
          <a:lstStyle/>
          <a:p>
            <a:r>
              <a:rPr lang="en-US" b="1" dirty="0" smtClean="0">
                <a:solidFill>
                  <a:schemeClr val="bg1"/>
                </a:solidFill>
              </a:rPr>
              <a:t>Lead Management</a:t>
            </a:r>
            <a:endParaRPr lang="en-US" b="1" dirty="0">
              <a:solidFill>
                <a:schemeClr val="bg1"/>
              </a:solidFill>
            </a:endParaRPr>
          </a:p>
        </p:txBody>
      </p:sp>
      <p:sp>
        <p:nvSpPr>
          <p:cNvPr id="2" name="Rectangle 1">
            <a:extLst>
              <a:ext uri="{FF2B5EF4-FFF2-40B4-BE49-F238E27FC236}">
                <a16:creationId xmlns:a16="http://schemas.microsoft.com/office/drawing/2014/main" xmlns="" id="{AEFF1D1C-60DB-4378-9C44-96067C82F8BA}"/>
              </a:ext>
            </a:extLst>
          </p:cNvPr>
          <p:cNvSpPr/>
          <p:nvPr/>
        </p:nvSpPr>
        <p:spPr>
          <a:xfrm>
            <a:off x="228600" y="5810726"/>
            <a:ext cx="8915400" cy="646331"/>
          </a:xfrm>
          <a:prstGeom prst="rect">
            <a:avLst/>
          </a:prstGeom>
        </p:spPr>
        <p:txBody>
          <a:bodyPr wrap="square">
            <a:spAutoFit/>
          </a:bodyPr>
          <a:lstStyle/>
          <a:p>
            <a:r>
              <a:rPr lang="en-US" b="1" i="1" dirty="0" smtClean="0">
                <a:solidFill>
                  <a:schemeClr val="accent5">
                    <a:lumMod val="75000"/>
                  </a:schemeClr>
                </a:solidFill>
                <a:effectLst>
                  <a:outerShdw blurRad="38100" dist="38100" dir="2700000" algn="tl">
                    <a:srgbClr val="000000">
                      <a:alpha val="43137"/>
                    </a:srgbClr>
                  </a:outerShdw>
                </a:effectLst>
              </a:rPr>
              <a:t>Manage your leads from the main lead listing, keep track of their statuses, add assignees and use actions to delete, edit or view specific leads.</a:t>
            </a:r>
            <a:endParaRPr lang="en-US" b="1" i="1" dirty="0">
              <a:solidFill>
                <a:schemeClr val="accent5">
                  <a:lumMod val="75000"/>
                </a:schemeClr>
              </a:solidFill>
              <a:effectLst>
                <a:outerShdw blurRad="38100" dist="38100" dir="2700000" algn="tl">
                  <a:srgbClr val="000000">
                    <a:alpha val="43137"/>
                  </a:srgbClr>
                </a:outerShdw>
              </a:effectLst>
            </a:endParaRPr>
          </a:p>
        </p:txBody>
      </p:sp>
      <p:pic>
        <p:nvPicPr>
          <p:cNvPr id="4098" name="Picture 2" descr="C:\Users\Sanjar\Desktop\lead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525" y="1270715"/>
            <a:ext cx="7467600" cy="3962400"/>
          </a:xfrm>
          <a:prstGeom prst="rect">
            <a:avLst/>
          </a:prstGeom>
          <a:noFill/>
          <a:ln>
            <a:noFill/>
          </a:ln>
          <a:effectLst>
            <a:outerShdw blurRad="184150" dist="241300" dir="11520000" sx="110000" sy="110000" algn="ctr">
              <a:srgbClr val="000000">
                <a:alpha val="18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11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7818" y="13854"/>
            <a:ext cx="8915400" cy="369332"/>
          </a:xfrm>
          <a:prstGeom prst="rect">
            <a:avLst/>
          </a:prstGeom>
          <a:noFill/>
        </p:spPr>
        <p:txBody>
          <a:bodyPr wrap="square" rtlCol="0">
            <a:spAutoFit/>
          </a:bodyPr>
          <a:lstStyle/>
          <a:p>
            <a:r>
              <a:rPr lang="en-US" b="1" dirty="0" smtClean="0">
                <a:solidFill>
                  <a:schemeClr val="bg1"/>
                </a:solidFill>
              </a:rPr>
              <a:t>Lead View </a:t>
            </a:r>
            <a:endParaRPr lang="en-US" b="1" dirty="0">
              <a:solidFill>
                <a:schemeClr val="bg1"/>
              </a:solidFill>
            </a:endParaRPr>
          </a:p>
        </p:txBody>
      </p:sp>
      <p:pic>
        <p:nvPicPr>
          <p:cNvPr id="5122" name="Picture 2" descr="C:\Users\Sanjar\Desktop\lead 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507" y="788831"/>
            <a:ext cx="8163300" cy="4609564"/>
          </a:xfrm>
          <a:prstGeom prst="rect">
            <a:avLst/>
          </a:prstGeom>
          <a:noFill/>
          <a:ln>
            <a:noFill/>
          </a:ln>
          <a:effectLst>
            <a:glow rad="63500">
              <a:schemeClr val="accent3">
                <a:satMod val="175000"/>
                <a:alpha val="40000"/>
              </a:schemeClr>
            </a:glow>
            <a:softEdge rad="12700"/>
          </a:effectLst>
          <a:scene3d>
            <a:camera prst="perspectiveRight"/>
            <a:lightRig rig="contrasting" dir="t">
              <a:rot lat="0" lon="0" rev="7800000"/>
            </a:lightRig>
          </a:scene3d>
          <a:sp3d>
            <a:bevelT w="139700" h="139700"/>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77143" y="5715000"/>
            <a:ext cx="8153400" cy="646331"/>
          </a:xfrm>
          <a:prstGeom prst="rect">
            <a:avLst/>
          </a:prstGeom>
          <a:noFill/>
        </p:spPr>
        <p:txBody>
          <a:bodyPr wrap="square" rtlCol="0">
            <a:spAutoFit/>
          </a:bodyPr>
          <a:lstStyle/>
          <a:p>
            <a:r>
              <a:rPr lang="en-US" b="1" i="1" dirty="0" smtClean="0">
                <a:solidFill>
                  <a:schemeClr val="accent5">
                    <a:lumMod val="75000"/>
                  </a:schemeClr>
                </a:solidFill>
                <a:effectLst>
                  <a:outerShdw blurRad="38100" dist="38100" dir="2700000" algn="tl">
                    <a:srgbClr val="000000">
                      <a:alpha val="43137"/>
                    </a:srgbClr>
                  </a:outerShdw>
                </a:effectLst>
              </a:rPr>
              <a:t>View the lead information, change the lead status, generate sales quote proposal, add tasks and activities from the lead view form.</a:t>
            </a:r>
            <a:endParaRPr lang="en-US" b="1" i="1" dirty="0">
              <a:solidFill>
                <a:schemeClr val="accent5">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0227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69273"/>
            <a:ext cx="8229600" cy="457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smtClean="0">
                <a:solidFill>
                  <a:schemeClr val="bg1"/>
                </a:solidFill>
              </a:rPr>
              <a:t>Kanban View </a:t>
            </a:r>
            <a:endParaRPr lang="ru-RU" sz="1800" b="1" dirty="0">
              <a:solidFill>
                <a:schemeClr val="bg1"/>
              </a:solidFill>
            </a:endParaRPr>
          </a:p>
        </p:txBody>
      </p:sp>
      <p:sp>
        <p:nvSpPr>
          <p:cNvPr id="5" name="TextBox 4"/>
          <p:cNvSpPr txBox="1"/>
          <p:nvPr/>
        </p:nvSpPr>
        <p:spPr>
          <a:xfrm>
            <a:off x="304800" y="5657671"/>
            <a:ext cx="8077200" cy="1200329"/>
          </a:xfrm>
          <a:prstGeom prst="rect">
            <a:avLst/>
          </a:prstGeom>
          <a:noFill/>
        </p:spPr>
        <p:txBody>
          <a:bodyPr wrap="square" rtlCol="0">
            <a:spAutoFit/>
          </a:bodyPr>
          <a:lstStyle/>
          <a:p>
            <a:r>
              <a:rPr lang="en-US" b="1" i="1" dirty="0" smtClean="0">
                <a:solidFill>
                  <a:schemeClr val="accent5">
                    <a:lumMod val="75000"/>
                  </a:schemeClr>
                </a:solidFill>
                <a:effectLst>
                  <a:outerShdw blurRad="38100" dist="38100" dir="2700000" algn="tl">
                    <a:srgbClr val="000000">
                      <a:alpha val="43137"/>
                    </a:srgbClr>
                  </a:outerShdw>
                </a:effectLst>
              </a:rPr>
              <a:t>See your leads in a Kanban View with categorized columns, move the lead from one category into another by dragging and dropping, change the lead orders, email or call the leads directly from this view.</a:t>
            </a:r>
            <a:endParaRPr lang="ru-RU" b="1" i="1" dirty="0">
              <a:solidFill>
                <a:schemeClr val="accent5">
                  <a:lumMod val="75000"/>
                </a:schemeClr>
              </a:solidFill>
              <a:effectLst>
                <a:outerShdw blurRad="38100" dist="38100" dir="2700000" algn="tl">
                  <a:srgbClr val="000000">
                    <a:alpha val="43137"/>
                  </a:srgbClr>
                </a:outerShdw>
              </a:effectLst>
            </a:endParaRPr>
          </a:p>
          <a:p>
            <a:endParaRPr lang="ru-RU" dirty="0"/>
          </a:p>
        </p:txBody>
      </p:sp>
      <p:pic>
        <p:nvPicPr>
          <p:cNvPr id="6146" name="Picture 2" descr="C:\Users\Sanjar\Desktop\Kanban 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565" y="810429"/>
            <a:ext cx="8305800" cy="4705350"/>
          </a:xfrm>
          <a:prstGeom prst="rect">
            <a:avLst/>
          </a:prstGeom>
          <a:noFill/>
          <a:effectLst>
            <a:outerShdw blurRad="50800" dist="38100" algn="l" rotWithShape="0">
              <a:prstClr val="black">
                <a:alpha val="40000"/>
              </a:prstClr>
            </a:outerShdw>
            <a:softEdge rad="12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263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lstStyle/>
          <a:p>
            <a:r>
              <a:rPr lang="en-US" sz="1800" b="1" dirty="0" smtClean="0">
                <a:solidFill>
                  <a:schemeClr val="bg1"/>
                </a:solidFill>
              </a:rPr>
              <a:t>Sales, Marketing and Support Dashboards</a:t>
            </a:r>
            <a:endParaRPr lang="ru-RU" sz="1800" b="1" dirty="0">
              <a:solidFill>
                <a:schemeClr val="bg1"/>
              </a:solidFill>
            </a:endParaRPr>
          </a:p>
        </p:txBody>
      </p:sp>
      <p:pic>
        <p:nvPicPr>
          <p:cNvPr id="7170" name="Picture 2" descr="C:\Users\Sanjar\Desktop\market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3023"/>
            <a:ext cx="4876800" cy="3409950"/>
          </a:xfrm>
          <a:prstGeom prst="rect">
            <a:avLst/>
          </a:prstGeom>
          <a:noFill/>
          <a:effectLst>
            <a:outerShdw blurRad="50800" dist="38100" dir="2700000" algn="tl" rotWithShape="0">
              <a:prstClr val="black">
                <a:alpha val="40000"/>
              </a:prstClr>
            </a:outerShdw>
          </a:effectLst>
          <a:scene3d>
            <a:camera prst="isometricOffAxis1Right"/>
            <a:lightRig rig="threePt" dir="t"/>
          </a:scene3d>
          <a:extLst>
            <a:ext uri="{909E8E84-426E-40DD-AFC4-6F175D3DCCD1}">
              <a14:hiddenFill xmlns:a14="http://schemas.microsoft.com/office/drawing/2010/main">
                <a:solidFill>
                  <a:srgbClr val="FFFFFF"/>
                </a:solidFill>
              </a14:hiddenFill>
            </a:ext>
          </a:extLst>
        </p:spPr>
      </p:pic>
      <p:pic>
        <p:nvPicPr>
          <p:cNvPr id="7171" name="Picture 3" descr="C:\Users\Sanjar\Desktop\suppo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744392"/>
            <a:ext cx="3962400" cy="3200776"/>
          </a:xfrm>
          <a:prstGeom prst="rect">
            <a:avLst/>
          </a:prstGeom>
          <a:noFill/>
          <a:ln>
            <a:noFill/>
          </a:ln>
          <a:effectLst>
            <a:outerShdw blurRad="50800" dist="38100" dir="5400000" algn="t" rotWithShape="0">
              <a:prstClr val="black">
                <a:alpha val="40000"/>
              </a:prstClr>
            </a:outerShdw>
          </a:effectLst>
          <a:scene3d>
            <a:camera prst="isometricOffAxis1Right"/>
            <a:lightRig rig="threePt" dir="t"/>
          </a:scene3d>
          <a:extLst>
            <a:ext uri="{909E8E84-426E-40DD-AFC4-6F175D3DCCD1}">
              <a14:hiddenFill xmlns:a14="http://schemas.microsoft.com/office/drawing/2010/main">
                <a:solidFill>
                  <a:srgbClr val="FFFFFF"/>
                </a:solidFill>
              </a14:hiddenFill>
            </a:ext>
          </a:extLst>
        </p:spPr>
      </p:pic>
      <p:pic>
        <p:nvPicPr>
          <p:cNvPr id="7172" name="Picture 4" descr="C:\Users\Sanjar\Desktop\Sal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417051"/>
            <a:ext cx="9056584" cy="2000250"/>
          </a:xfrm>
          <a:prstGeom prst="rect">
            <a:avLst/>
          </a:prstGeom>
          <a:noFill/>
          <a:effectLst>
            <a:outerShdw blurRad="50800" dist="38100" dir="2700000" algn="tl" rotWithShape="0">
              <a:prstClr val="black">
                <a:alpha val="40000"/>
              </a:prstClr>
            </a:outerShdw>
          </a:effectLst>
          <a:scene3d>
            <a:camera prst="perspectiveLeft"/>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439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39435" y="20782"/>
            <a:ext cx="8229600" cy="457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smtClean="0">
                <a:solidFill>
                  <a:schemeClr val="bg1"/>
                </a:solidFill>
              </a:rPr>
              <a:t>Case Management</a:t>
            </a:r>
            <a:endParaRPr lang="ru-RU" sz="1800" b="1" dirty="0">
              <a:solidFill>
                <a:schemeClr val="bg1"/>
              </a:solidFill>
            </a:endParaRPr>
          </a:p>
        </p:txBody>
      </p:sp>
      <p:sp>
        <p:nvSpPr>
          <p:cNvPr id="6" name="Content Placeholder 2"/>
          <p:cNvSpPr txBox="1">
            <a:spLocks/>
          </p:cNvSpPr>
          <p:nvPr/>
        </p:nvSpPr>
        <p:spPr>
          <a:xfrm>
            <a:off x="228600" y="762000"/>
            <a:ext cx="8229600" cy="2133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i="1" dirty="0" smtClean="0">
                <a:solidFill>
                  <a:schemeClr val="accent5">
                    <a:lumMod val="75000"/>
                  </a:schemeClr>
                </a:solidFill>
                <a:effectLst>
                  <a:outerShdw blurRad="38100" dist="38100" dir="2700000" algn="tl">
                    <a:srgbClr val="000000">
                      <a:alpha val="43137"/>
                    </a:srgbClr>
                  </a:outerShdw>
                </a:effectLst>
              </a:rPr>
              <a:t>Manage your client cases </a:t>
            </a:r>
          </a:p>
          <a:p>
            <a:r>
              <a:rPr lang="en-US" sz="1800" b="1" i="1" dirty="0" smtClean="0">
                <a:solidFill>
                  <a:schemeClr val="accent5">
                    <a:lumMod val="75000"/>
                  </a:schemeClr>
                </a:solidFill>
                <a:effectLst>
                  <a:outerShdw blurRad="38100" dist="38100" dir="2700000" algn="tl">
                    <a:srgbClr val="000000">
                      <a:alpha val="43137"/>
                    </a:srgbClr>
                  </a:outerShdw>
                </a:effectLst>
              </a:rPr>
              <a:t>Assign employees to work on customers cases</a:t>
            </a:r>
          </a:p>
          <a:p>
            <a:r>
              <a:rPr lang="en-GB" sz="1800" b="1" i="1" dirty="0" smtClean="0">
                <a:solidFill>
                  <a:schemeClr val="accent5">
                    <a:lumMod val="75000"/>
                  </a:schemeClr>
                </a:solidFill>
                <a:effectLst>
                  <a:outerShdw blurRad="38100" dist="38100" dir="2700000" algn="tl">
                    <a:srgbClr val="000000">
                      <a:alpha val="43137"/>
                    </a:srgbClr>
                  </a:outerShdw>
                </a:effectLst>
              </a:rPr>
              <a:t>Keep track of case progress </a:t>
            </a:r>
          </a:p>
          <a:p>
            <a:r>
              <a:rPr lang="en-GB" sz="1800" b="1" i="1" dirty="0" smtClean="0">
                <a:solidFill>
                  <a:schemeClr val="accent5">
                    <a:lumMod val="75000"/>
                  </a:schemeClr>
                </a:solidFill>
                <a:effectLst>
                  <a:outerShdw blurRad="38100" dist="38100" dir="2700000" algn="tl">
                    <a:srgbClr val="000000">
                      <a:alpha val="43137"/>
                    </a:srgbClr>
                  </a:outerShdw>
                </a:effectLst>
              </a:rPr>
              <a:t>Resolve the client issues</a:t>
            </a:r>
          </a:p>
          <a:p>
            <a:r>
              <a:rPr lang="en-GB" sz="1800" b="1" i="1" dirty="0" smtClean="0">
                <a:solidFill>
                  <a:schemeClr val="accent5">
                    <a:lumMod val="75000"/>
                  </a:schemeClr>
                </a:solidFill>
                <a:effectLst>
                  <a:outerShdw blurRad="38100" dist="38100" dir="2700000" algn="tl">
                    <a:srgbClr val="000000">
                      <a:alpha val="43137"/>
                    </a:srgbClr>
                  </a:outerShdw>
                </a:effectLst>
              </a:rPr>
              <a:t>Notify your customers once their issue is fixed</a:t>
            </a:r>
            <a:endParaRPr lang="en-GB" sz="1800" b="1" i="1" dirty="0">
              <a:solidFill>
                <a:schemeClr val="accent5">
                  <a:lumMod val="75000"/>
                </a:schemeClr>
              </a:solidFill>
              <a:effectLst>
                <a:outerShdw blurRad="38100" dist="38100" dir="2700000" algn="tl">
                  <a:srgbClr val="000000">
                    <a:alpha val="43137"/>
                  </a:srgbClr>
                </a:outerShdw>
              </a:effectLst>
            </a:endParaRPr>
          </a:p>
        </p:txBody>
      </p:sp>
      <p:pic>
        <p:nvPicPr>
          <p:cNvPr id="8194" name="Picture 2" descr="C:\Users\Sanjar\Desktop\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590800"/>
            <a:ext cx="5715000" cy="3810000"/>
          </a:xfrm>
          <a:prstGeom prst="rect">
            <a:avLst/>
          </a:prstGeom>
          <a:noFill/>
          <a:effectLst>
            <a:innerShdw blurRad="63500" dist="50800" dir="13500000">
              <a:prstClr val="black">
                <a:alpha val="50000"/>
              </a:prstClr>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079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291" y="0"/>
            <a:ext cx="8229600" cy="533400"/>
          </a:xfrm>
        </p:spPr>
        <p:txBody>
          <a:bodyPr/>
          <a:lstStyle/>
          <a:p>
            <a:r>
              <a:rPr lang="en-US" sz="1800" b="1" dirty="0" smtClean="0">
                <a:solidFill>
                  <a:schemeClr val="bg1"/>
                </a:solidFill>
              </a:rPr>
              <a:t>Google Calendar</a:t>
            </a:r>
            <a:endParaRPr lang="ru-RU" sz="1800" b="1" dirty="0">
              <a:solidFill>
                <a:schemeClr val="bg1"/>
              </a:solidFill>
            </a:endParaRPr>
          </a:p>
        </p:txBody>
      </p:sp>
      <p:sp>
        <p:nvSpPr>
          <p:cNvPr id="3" name="Content Placeholder 2"/>
          <p:cNvSpPr>
            <a:spLocks noGrp="1"/>
          </p:cNvSpPr>
          <p:nvPr>
            <p:ph idx="1"/>
          </p:nvPr>
        </p:nvSpPr>
        <p:spPr>
          <a:xfrm>
            <a:off x="581891" y="5334000"/>
            <a:ext cx="8229600" cy="1401768"/>
          </a:xfrm>
        </p:spPr>
        <p:txBody>
          <a:bodyPr>
            <a:normAutofit/>
          </a:bodyPr>
          <a:lstStyle/>
          <a:p>
            <a:r>
              <a:rPr lang="en-US" sz="1800" b="1" i="1" dirty="0" smtClean="0">
                <a:solidFill>
                  <a:schemeClr val="accent5">
                    <a:lumMod val="75000"/>
                  </a:schemeClr>
                </a:solidFill>
                <a:effectLst>
                  <a:outerShdw blurRad="38100" dist="38100" dir="2700000" algn="tl">
                    <a:srgbClr val="000000">
                      <a:alpha val="43137"/>
                    </a:srgbClr>
                  </a:outerShdw>
                </a:effectLst>
              </a:rPr>
              <a:t>Integrate your kpi.com calendar with Google Calendar </a:t>
            </a:r>
          </a:p>
          <a:p>
            <a:r>
              <a:rPr lang="en-US" sz="1800" b="1" i="1" dirty="0" smtClean="0">
                <a:solidFill>
                  <a:schemeClr val="accent5">
                    <a:lumMod val="75000"/>
                  </a:schemeClr>
                </a:solidFill>
                <a:effectLst>
                  <a:outerShdw blurRad="38100" dist="38100" dir="2700000" algn="tl">
                    <a:srgbClr val="000000">
                      <a:alpha val="43137"/>
                    </a:srgbClr>
                  </a:outerShdw>
                </a:effectLst>
              </a:rPr>
              <a:t>Synchronize your kpi.com events and tasks with Google Calendar</a:t>
            </a:r>
          </a:p>
          <a:p>
            <a:pPr marL="0" indent="0">
              <a:buNone/>
            </a:pPr>
            <a:endParaRPr lang="ru-RU" sz="1800" b="1" dirty="0">
              <a:solidFill>
                <a:srgbClr val="0070C0"/>
              </a:solidFill>
            </a:endParaRPr>
          </a:p>
        </p:txBody>
      </p:sp>
      <p:pic>
        <p:nvPicPr>
          <p:cNvPr id="9218" name="Picture 2" descr="C:\Users\Sanjar\Desktop\synchronize calend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291" y="685800"/>
            <a:ext cx="8458200" cy="4114800"/>
          </a:xfrm>
          <a:prstGeom prst="rect">
            <a:avLst/>
          </a:prstGeom>
          <a:noFill/>
          <a:effectLst>
            <a:outerShdw blurRad="63500" sx="102000" sy="102000" algn="ctr" rotWithShape="0">
              <a:prstClr val="black">
                <a:alpha val="40000"/>
              </a:prstClr>
            </a:outerShdw>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98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29491" y="13855"/>
            <a:ext cx="8229600" cy="533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smtClean="0">
                <a:solidFill>
                  <a:schemeClr val="bg1"/>
                </a:solidFill>
              </a:rPr>
              <a:t>Message Center </a:t>
            </a:r>
            <a:endParaRPr lang="ru-RU" sz="1800" b="1" dirty="0">
              <a:solidFill>
                <a:schemeClr val="bg1"/>
              </a:solidFill>
            </a:endParaRPr>
          </a:p>
        </p:txBody>
      </p:sp>
      <p:sp>
        <p:nvSpPr>
          <p:cNvPr id="5" name="Content Placeholder 2"/>
          <p:cNvSpPr txBox="1">
            <a:spLocks/>
          </p:cNvSpPr>
          <p:nvPr/>
        </p:nvSpPr>
        <p:spPr>
          <a:xfrm>
            <a:off x="433137" y="4876800"/>
            <a:ext cx="8229600" cy="16303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i="1" dirty="0" smtClean="0">
                <a:solidFill>
                  <a:schemeClr val="accent5">
                    <a:lumMod val="75000"/>
                  </a:schemeClr>
                </a:solidFill>
                <a:effectLst>
                  <a:outerShdw blurRad="38100" dist="38100" dir="2700000" algn="tl">
                    <a:srgbClr val="000000">
                      <a:alpha val="43137"/>
                    </a:srgbClr>
                  </a:outerShdw>
                </a:effectLst>
              </a:rPr>
              <a:t>Integrate your Gmail, Yahoo or other email accounts with kpi.com</a:t>
            </a:r>
          </a:p>
          <a:p>
            <a:r>
              <a:rPr lang="en-US" sz="1800" b="1" i="1" dirty="0" smtClean="0">
                <a:solidFill>
                  <a:schemeClr val="accent5">
                    <a:lumMod val="75000"/>
                  </a:schemeClr>
                </a:solidFill>
                <a:effectLst>
                  <a:outerShdw blurRad="38100" dist="38100" dir="2700000" algn="tl">
                    <a:srgbClr val="000000">
                      <a:alpha val="43137"/>
                    </a:srgbClr>
                  </a:outerShdw>
                </a:effectLst>
              </a:rPr>
              <a:t>Configure your email account and manage all your emails in the system</a:t>
            </a:r>
          </a:p>
          <a:p>
            <a:r>
              <a:rPr lang="en-US" sz="1800" b="1" i="1" dirty="0" smtClean="0">
                <a:solidFill>
                  <a:schemeClr val="accent5">
                    <a:lumMod val="75000"/>
                  </a:schemeClr>
                </a:solidFill>
                <a:effectLst>
                  <a:outerShdw blurRad="38100" dist="38100" dir="2700000" algn="tl">
                    <a:srgbClr val="000000">
                      <a:alpha val="43137"/>
                    </a:srgbClr>
                  </a:outerShdw>
                </a:effectLst>
              </a:rPr>
              <a:t>Fetch your emails from your email service </a:t>
            </a:r>
          </a:p>
          <a:p>
            <a:r>
              <a:rPr lang="en-US" sz="1800" b="1" i="1" dirty="0" smtClean="0">
                <a:solidFill>
                  <a:schemeClr val="accent5">
                    <a:lumMod val="75000"/>
                  </a:schemeClr>
                </a:solidFill>
                <a:effectLst>
                  <a:outerShdw blurRad="38100" dist="38100" dir="2700000" algn="tl">
                    <a:srgbClr val="000000">
                      <a:alpha val="43137"/>
                    </a:srgbClr>
                  </a:outerShdw>
                </a:effectLst>
              </a:rPr>
              <a:t>Send any kind of emails or notifications directly from the system</a:t>
            </a:r>
          </a:p>
          <a:p>
            <a:endParaRPr lang="ru-RU" sz="1800" b="1" dirty="0">
              <a:solidFill>
                <a:srgbClr val="0070C0"/>
              </a:solidFill>
            </a:endParaRPr>
          </a:p>
        </p:txBody>
      </p:sp>
      <p:pic>
        <p:nvPicPr>
          <p:cNvPr id="10242" name="Picture 2" descr="C:\Users\Sanjar\Desktop\message cent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65018"/>
            <a:ext cx="8305800" cy="1828800"/>
          </a:xfrm>
          <a:prstGeom prst="rect">
            <a:avLst/>
          </a:prstGeom>
          <a:noFill/>
          <a:ln>
            <a:noFill/>
          </a:ln>
          <a:effectLst>
            <a:outerShdw blurRad="44450" dist="27940" dir="5400000" algn="ctr">
              <a:srgbClr val="000000">
                <a:alpha val="32000"/>
              </a:srgbClr>
            </a:outerShdw>
          </a:effectLst>
          <a:scene3d>
            <a:camera prst="perspectiveLeft"/>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0243" name="Picture 3" descr="C:\Users\Sanjar\Desktop\compose emai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028" y="2667000"/>
            <a:ext cx="8305800" cy="1981200"/>
          </a:xfrm>
          <a:prstGeom prst="rect">
            <a:avLst/>
          </a:prstGeom>
          <a:noFill/>
          <a:ln>
            <a:noFill/>
          </a:ln>
          <a:effectLst>
            <a:outerShdw blurRad="44450" dist="27940" dir="5400000" algn="ctr">
              <a:srgbClr val="000000">
                <a:alpha val="32000"/>
              </a:srgbClr>
            </a:outerShdw>
          </a:effectLst>
          <a:scene3d>
            <a:camera prst="perspectiveRight"/>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231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0999" y="76200"/>
            <a:ext cx="8305801" cy="457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smtClean="0">
                <a:solidFill>
                  <a:schemeClr val="bg1"/>
                </a:solidFill>
              </a:rPr>
              <a:t>Web Forms </a:t>
            </a:r>
            <a:endParaRPr lang="ru-RU" sz="1800" b="1" dirty="0">
              <a:solidFill>
                <a:schemeClr val="bg1"/>
              </a:solidFill>
            </a:endParaRPr>
          </a:p>
        </p:txBody>
      </p:sp>
      <p:sp>
        <p:nvSpPr>
          <p:cNvPr id="3" name="Rectangle 2"/>
          <p:cNvSpPr/>
          <p:nvPr/>
        </p:nvSpPr>
        <p:spPr>
          <a:xfrm>
            <a:off x="324116" y="5867400"/>
            <a:ext cx="8382000" cy="646331"/>
          </a:xfrm>
          <a:prstGeom prst="rect">
            <a:avLst/>
          </a:prstGeom>
        </p:spPr>
        <p:txBody>
          <a:bodyPr wrap="square">
            <a:spAutoFit/>
          </a:bodyPr>
          <a:lstStyle/>
          <a:p>
            <a:r>
              <a:rPr lang="en-US" b="1" i="1" dirty="0" smtClean="0">
                <a:solidFill>
                  <a:schemeClr val="accent5">
                    <a:lumMod val="75000"/>
                  </a:schemeClr>
                </a:solidFill>
                <a:effectLst>
                  <a:outerShdw blurRad="38100" dist="38100" dir="2700000" algn="tl">
                    <a:srgbClr val="000000">
                      <a:alpha val="43137"/>
                    </a:srgbClr>
                  </a:outerShdw>
                </a:effectLst>
              </a:rPr>
              <a:t>Create your customized web forms in the system and embed them into your website</a:t>
            </a:r>
          </a:p>
          <a:p>
            <a:endParaRPr lang="ru-RU" b="1" dirty="0">
              <a:solidFill>
                <a:srgbClr val="0070C0"/>
              </a:solidFill>
            </a:endParaRPr>
          </a:p>
        </p:txBody>
      </p:sp>
      <p:pic>
        <p:nvPicPr>
          <p:cNvPr id="11266" name="Picture 2" descr="C:\Users\Sanjar\Desktop\web form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66800"/>
            <a:ext cx="6934200" cy="3653014"/>
          </a:xfrm>
          <a:prstGeom prst="rect">
            <a:avLst/>
          </a:prstGeom>
          <a:noFill/>
          <a:ln>
            <a:noFill/>
          </a:ln>
          <a:effectLst>
            <a:outerShdw blurRad="63500" sx="102000" sy="102000" algn="ctr"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758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1000" y="55418"/>
            <a:ext cx="8229600" cy="533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smtClean="0">
                <a:solidFill>
                  <a:schemeClr val="bg1"/>
                </a:solidFill>
              </a:rPr>
              <a:t>Candidate , Case and Lead Forms </a:t>
            </a:r>
            <a:endParaRPr lang="ru-RU" sz="1800" b="1" dirty="0">
              <a:solidFill>
                <a:schemeClr val="bg1"/>
              </a:solidFill>
            </a:endParaRPr>
          </a:p>
        </p:txBody>
      </p:sp>
      <p:sp>
        <p:nvSpPr>
          <p:cNvPr id="3" name="Rectangle 2"/>
          <p:cNvSpPr/>
          <p:nvPr/>
        </p:nvSpPr>
        <p:spPr>
          <a:xfrm>
            <a:off x="517301" y="5885765"/>
            <a:ext cx="8382000" cy="369332"/>
          </a:xfrm>
          <a:prstGeom prst="rect">
            <a:avLst/>
          </a:prstGeom>
        </p:spPr>
        <p:txBody>
          <a:bodyPr wrap="square">
            <a:spAutoFit/>
          </a:bodyPr>
          <a:lstStyle/>
          <a:p>
            <a:endParaRPr lang="ru-RU" b="1" dirty="0">
              <a:solidFill>
                <a:srgbClr val="0070C0"/>
              </a:solidFill>
            </a:endParaRPr>
          </a:p>
        </p:txBody>
      </p:sp>
      <p:sp>
        <p:nvSpPr>
          <p:cNvPr id="6" name="Rectangle 5">
            <a:extLst>
              <a:ext uri="{FF2B5EF4-FFF2-40B4-BE49-F238E27FC236}">
                <a16:creationId xmlns:a16="http://schemas.microsoft.com/office/drawing/2014/main" xmlns="" id="{5B3836C3-2516-49B6-A8A1-927123B4526A}"/>
              </a:ext>
            </a:extLst>
          </p:cNvPr>
          <p:cNvSpPr/>
          <p:nvPr/>
        </p:nvSpPr>
        <p:spPr>
          <a:xfrm>
            <a:off x="228600" y="5885765"/>
            <a:ext cx="8382000" cy="646331"/>
          </a:xfrm>
          <a:prstGeom prst="rect">
            <a:avLst/>
          </a:prstGeom>
        </p:spPr>
        <p:txBody>
          <a:bodyPr wrap="square">
            <a:spAutoFit/>
          </a:bodyPr>
          <a:lstStyle/>
          <a:p>
            <a:r>
              <a:rPr lang="en-US" b="1" i="1" dirty="0" smtClean="0">
                <a:solidFill>
                  <a:schemeClr val="accent5">
                    <a:lumMod val="75000"/>
                  </a:schemeClr>
                </a:solidFill>
                <a:effectLst>
                  <a:outerShdw blurRad="38100" dist="38100" dir="2700000" algn="tl">
                    <a:srgbClr val="000000">
                      <a:alpha val="43137"/>
                    </a:srgbClr>
                  </a:outerShdw>
                </a:effectLst>
              </a:rPr>
              <a:t>Whenever the customers fill out the form and submit them, the submitted details will be created in the system under respective sections such as lead, case or candidate</a:t>
            </a:r>
            <a:endParaRPr lang="ru-RU" b="1" i="1" dirty="0">
              <a:solidFill>
                <a:schemeClr val="accent5">
                  <a:lumMod val="75000"/>
                </a:schemeClr>
              </a:solidFill>
              <a:effectLst>
                <a:outerShdw blurRad="38100" dist="38100" dir="2700000" algn="tl">
                  <a:srgbClr val="000000">
                    <a:alpha val="43137"/>
                  </a:srgbClr>
                </a:outerShdw>
              </a:effectLst>
            </a:endParaRPr>
          </a:p>
        </p:txBody>
      </p:sp>
      <p:pic>
        <p:nvPicPr>
          <p:cNvPr id="12291" name="Picture 3" descr="C:\Users\Sanjar\Desktop\candidat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838200"/>
            <a:ext cx="2859511" cy="434340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pic>
        <p:nvPicPr>
          <p:cNvPr id="12292" name="Picture 4" descr="C:\Users\Sanjar\Desktop\Lead For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3073" y="838200"/>
            <a:ext cx="2819400" cy="434340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pic>
        <p:nvPicPr>
          <p:cNvPr id="12293" name="Picture 5" descr="C:\Users\Sanjar\Desktop\cas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8963" y="854299"/>
            <a:ext cx="2804037" cy="434340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415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17418" y="874931"/>
            <a:ext cx="7372350" cy="1334869"/>
          </a:xfrm>
        </p:spPr>
        <p:txBody>
          <a:bodyPr>
            <a:normAutofit/>
          </a:bodyPr>
          <a:lstStyle/>
          <a:p>
            <a:pPr marL="0" indent="0">
              <a:buNone/>
            </a:pPr>
            <a:r>
              <a:rPr lang="en-US" sz="1800" b="1" i="1" dirty="0" smtClean="0">
                <a:solidFill>
                  <a:schemeClr val="accent5">
                    <a:lumMod val="75000"/>
                  </a:schemeClr>
                </a:solidFill>
                <a:effectLst>
                  <a:outerShdw blurRad="38100" dist="38100" dir="2700000" algn="tl">
                    <a:srgbClr val="000000">
                      <a:alpha val="43137"/>
                    </a:srgbClr>
                  </a:outerShdw>
                </a:effectLst>
              </a:rPr>
              <a:t>Promote your companies brand awareness using your mass mailing tool. Send out various campaign based newsletters to your target customers. Analyze the mass mailing campaign using the statistics for the sent email.</a:t>
            </a:r>
            <a:endParaRPr lang="ru-RU" sz="1800" b="1" i="1" dirty="0">
              <a:solidFill>
                <a:schemeClr val="accent5">
                  <a:lumMod val="75000"/>
                </a:schemeClr>
              </a:solidFill>
              <a:effectLst>
                <a:outerShdw blurRad="38100" dist="38100" dir="2700000" algn="tl">
                  <a:srgbClr val="000000">
                    <a:alpha val="43137"/>
                  </a:srgbClr>
                </a:outerShdw>
              </a:effectLst>
            </a:endParaRPr>
          </a:p>
          <a:p>
            <a:endParaRPr lang="en-GB" sz="1800" b="1" dirty="0">
              <a:solidFill>
                <a:srgbClr val="0070C0"/>
              </a:solidFill>
            </a:endParaRPr>
          </a:p>
          <a:p>
            <a:endParaRPr lang="en-GB" sz="1700" dirty="0"/>
          </a:p>
        </p:txBody>
      </p:sp>
      <p:sp>
        <p:nvSpPr>
          <p:cNvPr id="5" name="TextBox 4"/>
          <p:cNvSpPr txBox="1"/>
          <p:nvPr/>
        </p:nvSpPr>
        <p:spPr>
          <a:xfrm>
            <a:off x="609599" y="55418"/>
            <a:ext cx="1800621" cy="646331"/>
          </a:xfrm>
          <a:prstGeom prst="rect">
            <a:avLst/>
          </a:prstGeom>
          <a:noFill/>
        </p:spPr>
        <p:txBody>
          <a:bodyPr wrap="none" rtlCol="0">
            <a:spAutoFit/>
          </a:bodyPr>
          <a:lstStyle/>
          <a:p>
            <a:r>
              <a:rPr lang="en-US" b="1" dirty="0" smtClean="0">
                <a:solidFill>
                  <a:schemeClr val="bg1"/>
                </a:solidFill>
              </a:rPr>
              <a:t>Email Marketing </a:t>
            </a:r>
            <a:endParaRPr lang="ru-RU" b="1" dirty="0">
              <a:solidFill>
                <a:schemeClr val="bg1"/>
              </a:solidFill>
            </a:endParaRPr>
          </a:p>
          <a:p>
            <a:endParaRPr lang="en-US" dirty="0"/>
          </a:p>
        </p:txBody>
      </p:sp>
      <p:pic>
        <p:nvPicPr>
          <p:cNvPr id="2050" name="Picture 2" descr="C:\Users\Sanjar\Desktop\email conten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0" y="2209800"/>
            <a:ext cx="8690295" cy="3610429"/>
          </a:xfrm>
          <a:prstGeom prst="rect">
            <a:avLst/>
          </a:prstGeom>
          <a:noFill/>
          <a:effectLst>
            <a:outerShdw blurRad="50800" dist="38100" dir="5400000" algn="t" rotWithShape="0">
              <a:prstClr val="black">
                <a:alpha val="40000"/>
              </a:prstClr>
            </a:outerShdw>
          </a:effectLst>
          <a:scene3d>
            <a:camera prst="perspectiveLeft"/>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77948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1800" b="1" dirty="0" smtClean="0">
                <a:solidFill>
                  <a:schemeClr val="bg1">
                    <a:lumMod val="95000"/>
                  </a:schemeClr>
                </a:solidFill>
              </a:rPr>
              <a:t>Sent Campaign Statistics</a:t>
            </a:r>
            <a:endParaRPr lang="en-US" sz="1800" b="1" dirty="0">
              <a:solidFill>
                <a:schemeClr val="bg1">
                  <a:lumMod val="95000"/>
                </a:schemeClr>
              </a:solidFill>
            </a:endParaRPr>
          </a:p>
        </p:txBody>
      </p:sp>
      <p:sp>
        <p:nvSpPr>
          <p:cNvPr id="20482" name="AutoShape 2"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0" name="AutoShape 10" descr="data:image/jpeg;base64,/9j/4AAQSkZJRgABAQAAAQABAAD/2wCEAAkGBxQSDxQQEBQPEBUPDw8QFA8QDw8PDw8OFBQWFhQUFBQYHCggGBolHBQUITEhJSkrMC4uFx8zODMsNygtLisBCgoKDg0OFxAQGCwdHBwsNy0rLSwsNy8uKzcsLCwvLCwsLCwsLDctLCwsLCwsLyssLCwsNywsKywsLCwsLCwsLP/AABEIALcBEwMBIgACEQEDEQH/xAAcAAABBQEBAQAAAAAAAAAAAAAAAQIDBAUGBwj/xAA7EAACAQIEAwUFBQcFAQAAAAAAAQIDEQQSITEFQVEGYXGBkRMiMlLRB0KhseEUFSNiksHwM1NygvEW/8QAGQEBAAMBAQAAAAAAAAAAAAAAAAECAwQF/8QAKxEBAAICAgEDAgQHAAAAAAAAAAECAxESITEEQVET8AUiYeFxgZGhscHR/9oADAMBAAIRAxEAPwD24UAJAAAAAAAAoBcgACCgFxBbCAI2OEYoAAAAAAAY/Gq2tvlX4spQl7g3i1S85eLEoSvTOObbtL1IpxxVQVpFZyJaqK7KrewlIdnGMbKRKJSZxM5FmDMEaSZxVMhuNcgjSx7QR1CvmEcgaWVUD2hXzhnAs+0FVQq5xVMGlr2gFbOIEvQgALna8sAJcWxIAGOVna25IQEsKAAAAAAAASALABALigIwFEE1ADluKL3pf8n+ZVwGI1cH5Grxyhrmt8WvnzMbA4PNUzPaH4vocFqzF3r471th7Wq8SrJamliaZRnA0mGdbdK8kRzJpIikiqxgjHCWBsxiEmUTKEIwsSKIjQETEJJRG5QETHJjbCpgOAZcAPR7C2ADueWLCCgAJiiWAgKAJgAAAAACXABbhcLAAWAAAURgAEdeipxcZbP8O8xJwUFlXJ79WblaVot9xgYiRlfW3Rh3qfgt7op1oEtGWjQyqzOW8dSqSIpRJahUqdxnLWOyziNuM/arbh+0RfMja3GUikKV51F1RWrcQjDeSXmORwaAGL/9HRvbMizDjNJ/fRPKETSWi0I0VIcUpvacfUsU68ZbNPzJ3CupDiNaJ7DXECvYCRoUJ09EAAOx5YAAJAKIFyANCX8xbCgImFgaACL2ruvdert4EwiYoAAAAAAgCgIAEWL+BmDiBO2PaWGEjCDs5VXe3NU01mfiRwxUakFOLTUldNbNGGWe3V6clFaNkFaZNKpZWM6vUM9uqtey1KhVqTIqlQrVaneUmWsUPq1ChXqlPinGKdJXqTjHuvr6HL43tBKqrUk4xf33o2u5FNTK/KKtTinGVC8U7y6J7HN1a06jzSbfmFLDPd6t9eZahRLaiEbmVSNMksy1GmNlTIXhk4yM8ycXJXdnZtGxw7H1Kdnmbt1dytXgNUiWdo7d9wntNCSSm7M3qWIjJXi0zyNst4PjVSi9G2ujY3MImsPUwOMpds45VffmA5I4vdQE18AynoPHFwFAASFEFIAAAAAIAA0JfzFAATARoTXx/MBwg3Ov/RM3T1YD7jc3TX8htuuv+dCtS4hCUcyel7Xs9He1n0fcwPKPtUhL94J1L5XTg4NX0i1ldv8Asjl+EdrauEk1F+0hfWm3p4xfI6D7Xe1VKeJhhklJUc2arHeEpdOq02POMTSd7q13r/LNFZiJ8r1mY7h6fhftBw81/Ez0n0azL1Q+v2twtr+1i+5Jtnk7fXTuIZyMpww6a+qtHtD0DiHbylH/AE4zm+/3UYVPjeLx1eOHoJRdWSjGELrfm5ckldt9Ecta7se7/ZV2SWEoftVaP8avH3U1rSovW3dKWjfdZdSYx1hW2e8+Zct2g+zinhpRlOpWxDlFNubWVzXxJWV7X5X2aMqtgbWsktEeydqMJ7XDuyvKm865tpfEvT8kedcUwyTSS2iteveUzRpt6aduejSJfZk04jbnNt6PFG4Ec0SzZFJjZpVxGxTgWcVPQhpLQtDK6KdS25BOZYrwujOnKzsyypzkBFmAK7fWFalNyTjLS97bNWtouTT1vcnp3ss1m+dtELGVxTueOAAAAAAAAAAAAAABrl018BLPnp4fUBXITXw/MVIAGuC8e/mNd13+P1HMawIZ0ot3ayyf3l7svVbnM9vuOxweFdrOrUWWLaWa3OWi3OqkeS/bThM0qUoy1VNpwu7pXdn9PMiZ0tWsz4eSYputVcm7uUnKT+pdqySjZ7dBtCCivz8Srial2SFnNPbXue5Wm+/1Oq+z3ss8dik5p+xotSqP5ukF3s91qcLw7tehh3lSSvRptpLazaKrPIfsr7H+3qLF14/waUrxTTtWqLZK+8Vz9Op7U5kd0lZWSWiS0SQxzB5SuZwvabD2quySTWh2TmYXaPD5oqa5aPwM8sbq39NbjkhwdakVpI1sTS1M+pA4ntx4VJlepIsVkUa0grMKmJldpdWTwjZEFCN5OXTQt2Lwwnygqoz8ZSutN0aVRFWrElWYYTqW0YFuph023YC/TLUvrdxv3PqtxM9vi/q5efQcKdjyQBHka+H+l7eXQdConps/le/+d4DgASU0t/Tm/BcwFElJJXbSXVuyMvjPEZ01GNOKz1Hljm5d+Xz5iYTgkdJ4hvET3vUd4Rf8sdinLvUN4xRFIvedRPj5lfp4uEnaEoS8JRsS5erv3bIo43g9KpG2WMJL4ZwSjKL8typwLiMm3Qq2c6bcb31lbr6DlqdSn6MWpNqT48xP+W0gAC7nQYzFQpQz1HljdK9m9X4DMFjoVo5qclJXs900+9PUkxNGM4OE0pRktU/80OGq1lhcRmw9SNSPNbpq+sZNaPxRlkyTSYmfDu9L6auetqxvnHj4/Z3bKeO4jTouKqyyZ72vGTTtvqlpucrxDjLrVFmlUp0mtYwdpJ5d7r4tfwRX4ZwuvUTkkpRX3a7lknf5V171bxM5zzM6rG3RT8NiteWa3GPj9/l2GLx0YUZVrqUYwck4u6l0Sa77HjvHeIOrOU56ubu+ngu5aHfLs/VVKqs/s80JWowk5xm7PSV/I8t4hU1s7p3tbnfoYeote2txp0+jxYac+NuU/wCvv4YOOw/Neg/hvZDGYmUVSoVcs7P204unSUH97NK114XOj7LcDjiK98RJQpwtJ027VK2vwpco9X6dV6s+IwSsmkkrJK1kuSR0YbWmO3B6vHXHfVY7VuzfC6eCw0MPBZbfFN7Vaj3lf8kzUlMzanEo9Vry6lOeNS+B2/lesfLnHy07jbbj1LZlUIpVTDqcbinld1L5FZ36We3rYY8XKXxPIvli/efjLl5epG1oq162MSdtW/ljrLz6eLsQzbl8Vor5Vq34y+nqZdTiVOnaLlThfVRcoxcn11erKn7+tNRqU6sM0HUTUfa5Umlapkvlbvpvs9dCu1ohBxTC5ZNcnqn3GJXidVOvCtBNNSjJKUZxaaaezTMXGYGX3bS8Poc18ffT0sGeJjVnP4gy8W+S5nSvhM5PW0V1f0KE+He9z3sZ8ZbTlr4iVDD4e0R8oGtLDWK1SkSaZdQrzRfrQKlSJO1dKUqYE7Qo2rp9RCjZSS3svEbnb2XnLT8N/wAj0XhpCKpJPTWTXy7p/wDLk/MX2d/iebu2j6c/O49EDE4/xCrQpprL70sqkleS0bd+T8kWOAUpeyjVnUlUlVipPVZFfWyt+Za4jgY1qbhO+91Jbxl1RhUcJicLf2SVaF75Vz/68vK5lO4vufDuxxS+HhWYi+/f3/mvY+d5XrwnQSzRhiaco1FBPRSn7v8ADfO7Tj1fIkp4atDJGE1K0oucpRXspQv7+8nUc2tne17eA2nx5WXtKOJpyemX2Umr9z5kr4rf4KOJnr/t5F6yaLcq/LGcOXqJjw0JySTbdkk229kluznezqdSvVrrSMpNWtrrqvwLGNoV6ytUcMNRWslmUptL5nsv83Ky47h8PHJRhOavq4qylLn70nq9jO1o3Ez1EOnDitGO1afmtbrrxEfrPjcukMmpx+kqrovPGSeXNONoKXK73t32sc5X43Xnml7V0tE4QjFWd2tL9bO+vQkwODr4uGacqUkpOKqVIv2kdm8rilmWuzKznmZ1SGtPw+McTbNaNfpPj+3aej2icpTpYmMcss0G6d7x5PnqhKnZ6UoWoVac6cpZ1m0adrbpP/EbOD4BRpxacc7lFJynrfwXLyMvHYOphG61CTdO6zU5a2u+a5rlfdETSdbv2vTPjm/H088Zn2mOp/5LV4fwuFOnBTjTnOC/1Mive7as+4uyZW4Zj1XpKpFNbpxfKS3V+ZZkdFda6eXmm83n6nlBXWhyPHezarNzUpU5/PTk4Sfi1udhIr1Ii1YnyimS1J3WdPLH2PqU5OUZSb196Tbeu45cMrx+8z0TEWWj1b2ileT8v7lOphXLf3F0jrN+MuXl6lPpxHhrbPa3du3DVI1Iuzbb+Vay/Rd7I/ZVX8TcV0i9fOXLy9Ttv2CK0SS5+L6vqyGeCQ4o5uTjBpZbaPdW38eoLMvhd18sm7eT3X4nR1MAuhXngSNLRaGHGcW3eKUpxUZKUVecVfS/3lq/Ur4DBzjTVOrUc4wjkUIpwWVbZpXzSdtN0u43KuBT0aT7mVpYSUfh95fLJ6rwl9fUhbcGU5KKUYpRSVlFJJJLZJC+1ESvpqn8r0f6+KEdMhYSqjKNFO7ElEs8Pjo13kW8L0ntTr0tDKxJr4l6GRiGc0vRrHTOrFOoi9WKdQImFZoQcwJVfT0YJa8+r1fqOEFPReAAAAAAAAaurPXuexHZrb3l0b1Xg+fmSABy/bCvOShSpqTTvJxSd3JbJr+xmcQqThh4UKtF08krqovhldO9+9778juZQv3Pqtxk3paaTT52vHzRhbDuZnfl6GH10Y6Upw3Fe/Pf3/Vh8Ao0KtCmpKlOdNNNNJySu7XT30N2nBRSUUopbJJJLyMrE8Apt56V6MlqpQ+H+n6GhhKc4xtUmqj+bLlfnqXpEx1MMvU3pk/NW09z4n2/h7HYmhGcXCauny+nRmd+5I2yyqYicf8AblVeXw0RqMRlprE+WFM16Rqs6QYbDxpxUIJRiuSuPkwqTS3/AFfgiJtv+VeTl9EWUmZmdybVqJb+i1b8EQTzP+ReTk/7L8SdQS257vdvxYyQFf2aWy33e7fi+ZFNE8iGRAhkiJxJpEbIWRSpkM6JauATtnTokE6JrSgiOVFEaWiWJWwqa1V/zT6p8irLCyW3vro9JLwfPz9ToZUCN0Cul4s51077brdPRryDDrLLxNrEYRSWq22ezXg+RmVqMov515KS/s/wImF62ZOL5rvZk1zYx65rz5NPvXIxa5y2jUvVx2ia7VKqKdUt1GUcROxEQWlXk9QKFTFauyA04uf6kPrABBTueMAACAAAAAAIAogABG4W+HTu5foKp8no+n0FlJIjknLuX4/oA6UrbjG2/wCXx39OQijl6y73rL9R2a60AjlaKcm0rLWUny72RU8VCTyxkm0r5dU8vWz5d5T4nKVOMJuUql6tOM4OCcJRlJJtRSurb+QV8POpVp1Yt0skasfegnOUZ5dVrp8PMJXpEch8Y2SV27Ld7vxGyAhkRSRPJEUkQK8kRSRYkiOUQlCJce0NaIWFxLiAAMYxzGsJRyRTrUy8yCrbd6d5GlolmYjDRktUunectxvB+yWZXkuiXveS5nX1Iyl8Csvml/ZFaWDXNNv5nq/0M7ViW1Ms18S80r4zopeDVmvEzsRJu7lolr5HpOO4FCeuWz6rRmVU7N25KS9JfRlOGm059uBzx6S/on9AO6fAqfNeqdwLaZ83vAAB0vPAAASAACAANc/PwEs33eG4CuX/AIJq+78xUrbCgNUbf5qKAgCDJw57PqPEYETnb4vXkDHsicLfD6cgBjGOU79z6MRgRSRHJEzQxoJQtEckTtDGiBXaGSiWGhjiEq7QliZxGuISisNaHVJpabvotyN0m/i2+Vf3IShnUvpFX7/urzGKjreXvPv2Xgi5ksMcQnaCSIpIsyiRyiE7VZRIpRLUokcokJ2quAE2UAPQRQA0YEAUAGOYZb7+iAAHJAAAAgAACAACCMQABjWAARzhcjba31XXmAAF7iNAASY0MaACA1oY0ABJklbUg1ltouvMAAWNJLb15sVxAAG5RjiKASjlEZKIgEJMlEilEAAZkAAC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a:extLst>
              <a:ext uri="{FF2B5EF4-FFF2-40B4-BE49-F238E27FC236}">
                <a16:creationId xmlns:a16="http://schemas.microsoft.com/office/drawing/2014/main" xmlns="" id="{FB6413A6-81C7-41AF-98FD-3F02F29D8FAE}"/>
              </a:ext>
            </a:extLst>
          </p:cNvPr>
          <p:cNvSpPr/>
          <p:nvPr/>
        </p:nvSpPr>
        <p:spPr>
          <a:xfrm>
            <a:off x="453749" y="5029200"/>
            <a:ext cx="8455025" cy="923330"/>
          </a:xfrm>
          <a:prstGeom prst="rect">
            <a:avLst/>
          </a:prstGeom>
        </p:spPr>
        <p:txBody>
          <a:bodyPr wrap="square">
            <a:spAutoFit/>
          </a:bodyPr>
          <a:lstStyle/>
          <a:p>
            <a:r>
              <a:rPr lang="en-US" b="1" i="1" dirty="0" smtClean="0">
                <a:solidFill>
                  <a:schemeClr val="accent5">
                    <a:lumMod val="75000"/>
                  </a:schemeClr>
                </a:solidFill>
                <a:effectLst>
                  <a:outerShdw blurRad="38100" dist="38100" dir="2700000" algn="tl">
                    <a:srgbClr val="000000">
                      <a:alpha val="43137"/>
                    </a:srgbClr>
                  </a:outerShdw>
                </a:effectLst>
              </a:rPr>
              <a:t>Analyze the statistics of your mass mail campaign by viewing the delivery rate, the number of bounced emails and total clicks. Track those who unsubscribe from your email campaign and check how many people have opened your mail.</a:t>
            </a:r>
            <a:endParaRPr lang="ru-RU" b="1" i="1" dirty="0">
              <a:solidFill>
                <a:schemeClr val="accent5">
                  <a:lumMod val="75000"/>
                </a:schemeClr>
              </a:solidFill>
              <a:effectLst>
                <a:outerShdw blurRad="38100" dist="38100" dir="2700000" algn="tl">
                  <a:srgbClr val="000000">
                    <a:alpha val="43137"/>
                  </a:srgbClr>
                </a:outerShdw>
              </a:effectLst>
            </a:endParaRPr>
          </a:p>
        </p:txBody>
      </p:sp>
      <p:pic>
        <p:nvPicPr>
          <p:cNvPr id="1027" name="Picture 3" descr="C:\Users\Sanjar\Desktop\CRM Message Statistic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313" y="1066800"/>
            <a:ext cx="7745896" cy="3467179"/>
          </a:xfrm>
          <a:prstGeom prst="rect">
            <a:avLst/>
          </a:prstGeom>
          <a:noFill/>
          <a:ln>
            <a:noFill/>
          </a:ln>
          <a:effectLst>
            <a:outerShdw blurRad="184150" dist="241300" dir="11520000" sx="110000" sy="110000" algn="ctr">
              <a:srgbClr val="000000">
                <a:alpha val="18000"/>
              </a:srgbClr>
            </a:outerShdw>
          </a:effectLst>
          <a:scene3d>
            <a:camera prst="perspectiveRight"/>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921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ru-RU" b="1" dirty="0" smtClean="0"/>
              <a:t>Ташкент</a:t>
            </a:r>
            <a:r>
              <a:rPr lang="en-US" b="1" dirty="0" smtClean="0"/>
              <a:t>, 201</a:t>
            </a:r>
            <a:r>
              <a:rPr lang="ru-RU" b="1" dirty="0" smtClean="0"/>
              <a:t>8</a:t>
            </a:r>
            <a:endParaRPr lang="en-US" b="1" dirty="0"/>
          </a:p>
        </p:txBody>
      </p:sp>
      <p:sp>
        <p:nvSpPr>
          <p:cNvPr id="5" name="Slide Number Placeholder 4"/>
          <p:cNvSpPr>
            <a:spLocks noGrp="1"/>
          </p:cNvSpPr>
          <p:nvPr>
            <p:ph type="sldNum" sz="quarter" idx="12"/>
          </p:nvPr>
        </p:nvSpPr>
        <p:spPr/>
        <p:txBody>
          <a:bodyPr/>
          <a:lstStyle/>
          <a:p>
            <a:fld id="{7233CA32-BE2A-47DB-83E1-59C132A41953}" type="slidenum">
              <a:rPr lang="en-US" smtClean="0"/>
              <a:pPr/>
              <a:t>20</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828800"/>
            <a:ext cx="4191000" cy="4191000"/>
          </a:xfrm>
          <a:prstGeom prst="rect">
            <a:avLst/>
          </a:prstGeom>
        </p:spPr>
      </p:pic>
    </p:spTree>
    <p:extLst>
      <p:ext uri="{BB962C8B-B14F-4D97-AF65-F5344CB8AC3E}">
        <p14:creationId xmlns:p14="http://schemas.microsoft.com/office/powerpoint/2010/main" val="20716331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876</TotalTime>
  <Words>773</Words>
  <Application>Microsoft Office PowerPoint</Application>
  <PresentationFormat>On-screen Show (4:3)</PresentationFormat>
  <Paragraphs>95</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CRM </vt:lpstr>
      <vt:lpstr>Kpi.com CRM solution includes the features:</vt:lpstr>
      <vt:lpstr>PowerPoint Presentation</vt:lpstr>
      <vt:lpstr>PowerPoint Presentation</vt:lpstr>
      <vt:lpstr>PowerPoint Presentation</vt:lpstr>
      <vt:lpstr>Sales, Marketing and Support Dashboards</vt:lpstr>
      <vt:lpstr>PowerPoint Presentation</vt:lpstr>
      <vt:lpstr>Google Calendar</vt:lpstr>
      <vt:lpstr>PowerPoint Presentation</vt:lpstr>
      <vt:lpstr>PowerPoint Presentation</vt:lpstr>
      <vt:lpstr>PowerPoint Presentation</vt:lpstr>
      <vt:lpstr>PowerPoint Presentation</vt:lpstr>
      <vt:lpstr>Sent Campaign Statistics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Doniyor Mahkamov</dc:creator>
  <cp:lastModifiedBy>Sanjar</cp:lastModifiedBy>
  <cp:revision>60</cp:revision>
  <dcterms:created xsi:type="dcterms:W3CDTF">2018-08-26T20:29:31Z</dcterms:created>
  <dcterms:modified xsi:type="dcterms:W3CDTF">2018-09-04T14:48:52Z</dcterms:modified>
</cp:coreProperties>
</file>