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layout4.xml" ContentType="application/vnd.openxmlformats-officedocument.drawingml.diagramLayout+xml"/>
  <Override PartName="/ppt/notesSlides/notesSlide4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40.xml" ContentType="application/vnd.openxmlformats-officedocument.presentationml.notesSlide+xml"/>
  <Override PartName="/ppt/diagrams/data3.xml" ContentType="application/vnd.openxmlformats-officedocument.drawingml.diagramData+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diagrams/quickStyle1.xml" ContentType="application/vnd.openxmlformats-officedocument.drawingml.diagramStyle+xml"/>
  <Default Extension="jpeg" ContentType="image/jpeg"/>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handoutMasterIdLst>
    <p:handoutMasterId r:id="rId71"/>
  </p:handoutMasterIdLst>
  <p:sldIdLst>
    <p:sldId id="256" r:id="rId2"/>
    <p:sldId id="322" r:id="rId3"/>
    <p:sldId id="304" r:id="rId4"/>
    <p:sldId id="305" r:id="rId5"/>
    <p:sldId id="320" r:id="rId6"/>
    <p:sldId id="306" r:id="rId7"/>
    <p:sldId id="323" r:id="rId8"/>
    <p:sldId id="324" r:id="rId9"/>
    <p:sldId id="325" r:id="rId10"/>
    <p:sldId id="327" r:id="rId11"/>
    <p:sldId id="444" r:id="rId12"/>
    <p:sldId id="445" r:id="rId13"/>
    <p:sldId id="333" r:id="rId14"/>
    <p:sldId id="337" r:id="rId15"/>
    <p:sldId id="338" r:id="rId16"/>
    <p:sldId id="449" r:id="rId17"/>
    <p:sldId id="452" r:id="rId18"/>
    <p:sldId id="446" r:id="rId19"/>
    <p:sldId id="334" r:id="rId20"/>
    <p:sldId id="339" r:id="rId21"/>
    <p:sldId id="335" r:id="rId22"/>
    <p:sldId id="343" r:id="rId23"/>
    <p:sldId id="448" r:id="rId24"/>
    <p:sldId id="458" r:id="rId25"/>
    <p:sldId id="450" r:id="rId26"/>
    <p:sldId id="447" r:id="rId27"/>
    <p:sldId id="341" r:id="rId28"/>
    <p:sldId id="451" r:id="rId29"/>
    <p:sldId id="342" r:id="rId30"/>
    <p:sldId id="347" r:id="rId31"/>
    <p:sldId id="346" r:id="rId32"/>
    <p:sldId id="453" r:id="rId33"/>
    <p:sldId id="455" r:id="rId34"/>
    <p:sldId id="454" r:id="rId35"/>
    <p:sldId id="470" r:id="rId36"/>
    <p:sldId id="573" r:id="rId37"/>
    <p:sldId id="576" r:id="rId38"/>
    <p:sldId id="575" r:id="rId39"/>
    <p:sldId id="608" r:id="rId40"/>
    <p:sldId id="609" r:id="rId41"/>
    <p:sldId id="610" r:id="rId42"/>
    <p:sldId id="611" r:id="rId43"/>
    <p:sldId id="612" r:id="rId44"/>
    <p:sldId id="613" r:id="rId45"/>
    <p:sldId id="614" r:id="rId46"/>
    <p:sldId id="615" r:id="rId47"/>
    <p:sldId id="616" r:id="rId48"/>
    <p:sldId id="617" r:id="rId49"/>
    <p:sldId id="382" r:id="rId50"/>
    <p:sldId id="376" r:id="rId51"/>
    <p:sldId id="556" r:id="rId52"/>
    <p:sldId id="557" r:id="rId53"/>
    <p:sldId id="558" r:id="rId54"/>
    <p:sldId id="380" r:id="rId55"/>
    <p:sldId id="426" r:id="rId56"/>
    <p:sldId id="427" r:id="rId57"/>
    <p:sldId id="574" r:id="rId58"/>
    <p:sldId id="566" r:id="rId59"/>
    <p:sldId id="428" r:id="rId60"/>
    <p:sldId id="291" r:id="rId61"/>
    <p:sldId id="308" r:id="rId62"/>
    <p:sldId id="276" r:id="rId63"/>
    <p:sldId id="425" r:id="rId64"/>
    <p:sldId id="431" r:id="rId65"/>
    <p:sldId id="309" r:id="rId66"/>
    <p:sldId id="278" r:id="rId67"/>
    <p:sldId id="279" r:id="rId68"/>
    <p:sldId id="280"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66"/>
    <a:srgbClr val="1C0B99"/>
    <a:srgbClr val="1E0CA2"/>
    <a:srgbClr val="5B5B5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678" autoAdjust="0"/>
    <p:restoredTop sz="99311" autoAdjust="0"/>
  </p:normalViewPr>
  <p:slideViewPr>
    <p:cSldViewPr snapToGrid="0">
      <p:cViewPr varScale="1">
        <p:scale>
          <a:sx n="72" d="100"/>
          <a:sy n="72" d="100"/>
        </p:scale>
        <p:origin x="-67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jpeg"/><Relationship Id="rId4" Type="http://schemas.openxmlformats.org/officeDocument/2006/relationships/image" Target="../media/image8.pn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4" Type="http://schemas.openxmlformats.org/officeDocument/2006/relationships/image" Target="../media/image12.jpeg"/></Relationships>
</file>

<file path=ppt/diagrams/_rels/data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2.jpeg"/><Relationship Id="rId1" Type="http://schemas.openxmlformats.org/officeDocument/2006/relationships/image" Target="../media/image10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10.png"/><Relationship Id="rId2" Type="http://schemas.openxmlformats.org/officeDocument/2006/relationships/image" Target="../media/image611.jpeg"/><Relationship Id="rId1" Type="http://schemas.openxmlformats.org/officeDocument/2006/relationships/image" Target="../media/image51.jpeg"/><Relationship Id="rId4" Type="http://schemas.openxmlformats.org/officeDocument/2006/relationships/image" Target="../media/image81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110.png"/><Relationship Id="rId2" Type="http://schemas.openxmlformats.org/officeDocument/2006/relationships/image" Target="../media/image1010.png"/><Relationship Id="rId1" Type="http://schemas.openxmlformats.org/officeDocument/2006/relationships/image" Target="../media/image910.png"/><Relationship Id="rId4" Type="http://schemas.openxmlformats.org/officeDocument/2006/relationships/image" Target="../media/image121.jpe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43F21F-0D01-4643-93AB-E2FA8294D7E2}" type="doc">
      <dgm:prSet loTypeId="urn:microsoft.com/office/officeart/2005/8/layout/vList4#1" loCatId="list" qsTypeId="urn:microsoft.com/office/officeart/2005/8/quickstyle/simple1" qsCatId="simple" csTypeId="urn:microsoft.com/office/officeart/2005/8/colors/accent5_2" csCatId="accent5" phldr="1"/>
      <dgm:spPr/>
      <dgm:t>
        <a:bodyPr/>
        <a:lstStyle/>
        <a:p>
          <a:endParaRPr lang="en-US"/>
        </a:p>
      </dgm:t>
    </dgm:pt>
    <dgm:pt modelId="{A281F1D7-D240-4025-9AAD-A03C92624EBF}">
      <dgm:prSet phldrT="[Текст]"/>
      <dgm:spPr/>
      <dgm:t>
        <a:bodyPr/>
        <a:lstStyle/>
        <a:p>
          <a:r>
            <a:rPr lang="en-US" b="1" dirty="0" smtClean="0"/>
            <a:t>kpi.com </a:t>
          </a:r>
          <a:r>
            <a:rPr lang="en-US" dirty="0" smtClean="0"/>
            <a:t>– part of </a:t>
          </a:r>
          <a:r>
            <a:rPr lang="en-US" b="1" dirty="0" err="1" smtClean="0"/>
            <a:t>Finnet</a:t>
          </a:r>
          <a:r>
            <a:rPr lang="en-US" b="1" dirty="0" smtClean="0"/>
            <a:t> Limited</a:t>
          </a:r>
          <a:r>
            <a:rPr lang="en-US" dirty="0" smtClean="0"/>
            <a:t>, Software Company  Started/Founded in 2005 by </a:t>
          </a:r>
          <a:r>
            <a:rPr lang="en-US" b="1" dirty="0" smtClean="0"/>
            <a:t>Muzaffar Karabaev </a:t>
          </a:r>
          <a:r>
            <a:rPr lang="en-US" dirty="0" smtClean="0"/>
            <a:t>in London, United Kingdom.</a:t>
          </a:r>
          <a:endParaRPr lang="en-US" dirty="0"/>
        </a:p>
      </dgm:t>
    </dgm:pt>
    <dgm:pt modelId="{BEDEA2EF-FBDF-49CC-8A2B-E1F59C025638}" type="parTrans" cxnId="{8135B29D-3DE5-4E92-941F-1ED55BBB98FF}">
      <dgm:prSet/>
      <dgm:spPr/>
      <dgm:t>
        <a:bodyPr/>
        <a:lstStyle/>
        <a:p>
          <a:endParaRPr lang="en-US"/>
        </a:p>
      </dgm:t>
    </dgm:pt>
    <dgm:pt modelId="{FACC2FEA-939D-4169-BD58-5E84D32BA106}" type="sibTrans" cxnId="{8135B29D-3DE5-4E92-941F-1ED55BBB98FF}">
      <dgm:prSet/>
      <dgm:spPr/>
      <dgm:t>
        <a:bodyPr/>
        <a:lstStyle/>
        <a:p>
          <a:endParaRPr lang="en-US"/>
        </a:p>
      </dgm:t>
    </dgm:pt>
    <dgm:pt modelId="{8F485F59-20C0-43D1-B275-6EC4F7FDED0B}">
      <dgm:prSet phldrT="[Текст]"/>
      <dgm:spPr/>
      <dgm:t>
        <a:bodyPr/>
        <a:lstStyle/>
        <a:p>
          <a:r>
            <a:rPr lang="en-US" b="1" smtClean="0"/>
            <a:t>MobileCloud DMCC </a:t>
          </a:r>
          <a:r>
            <a:rPr lang="en-US" smtClean="0"/>
            <a:t>is a sister company in </a:t>
          </a:r>
          <a:r>
            <a:rPr lang="en-US" b="1" smtClean="0"/>
            <a:t>Dubai,</a:t>
          </a:r>
          <a:r>
            <a:rPr lang="en-US" smtClean="0"/>
            <a:t> and became GCC Sales and Support Headquarters for kpi.com-Finnet Limited from 2014.  </a:t>
          </a:r>
          <a:endParaRPr lang="en-US" dirty="0"/>
        </a:p>
      </dgm:t>
    </dgm:pt>
    <dgm:pt modelId="{944CCB40-3243-429D-987F-6ACA0B9005C8}" type="parTrans" cxnId="{2F8102FE-88A1-4667-8614-E3872BD7B522}">
      <dgm:prSet/>
      <dgm:spPr/>
      <dgm:t>
        <a:bodyPr/>
        <a:lstStyle/>
        <a:p>
          <a:endParaRPr lang="en-US"/>
        </a:p>
      </dgm:t>
    </dgm:pt>
    <dgm:pt modelId="{D450E018-5E92-4620-AB97-A7ADEA1F95F8}" type="sibTrans" cxnId="{2F8102FE-88A1-4667-8614-E3872BD7B522}">
      <dgm:prSet/>
      <dgm:spPr/>
      <dgm:t>
        <a:bodyPr/>
        <a:lstStyle/>
        <a:p>
          <a:endParaRPr lang="en-US"/>
        </a:p>
      </dgm:t>
    </dgm:pt>
    <dgm:pt modelId="{DFB27820-2D6F-4188-9E41-B7818EFA9AB1}">
      <dgm:prSet phldrT="[Текст]"/>
      <dgm:spPr/>
      <dgm:t>
        <a:bodyPr/>
        <a:lstStyle/>
        <a:p>
          <a:r>
            <a:rPr lang="en-US" b="1" dirty="0" smtClean="0"/>
            <a:t>120+ employees </a:t>
          </a:r>
          <a:r>
            <a:rPr lang="en-US" dirty="0" smtClean="0"/>
            <a:t>spread over</a:t>
          </a:r>
          <a:r>
            <a:rPr lang="en-US" b="1" dirty="0" smtClean="0"/>
            <a:t> three Regions: </a:t>
          </a:r>
        </a:p>
        <a:p>
          <a:r>
            <a:rPr lang="en-US" b="1" dirty="0" smtClean="0"/>
            <a:t>Central Asia, GCC (UAE) &amp; UK, Plus our Partner Network (KSA and Oman).</a:t>
          </a:r>
          <a:endParaRPr lang="en-US" dirty="0"/>
        </a:p>
      </dgm:t>
    </dgm:pt>
    <dgm:pt modelId="{7F3EC2F8-6282-4152-9599-E842BE12125A}" type="parTrans" cxnId="{07DE52F3-D242-49BD-84E5-F80E88A0D3C4}">
      <dgm:prSet/>
      <dgm:spPr/>
      <dgm:t>
        <a:bodyPr/>
        <a:lstStyle/>
        <a:p>
          <a:endParaRPr lang="en-US"/>
        </a:p>
      </dgm:t>
    </dgm:pt>
    <dgm:pt modelId="{4DE99240-A515-488B-A9CA-4E845DB47961}" type="sibTrans" cxnId="{07DE52F3-D242-49BD-84E5-F80E88A0D3C4}">
      <dgm:prSet/>
      <dgm:spPr/>
      <dgm:t>
        <a:bodyPr/>
        <a:lstStyle/>
        <a:p>
          <a:endParaRPr lang="en-US"/>
        </a:p>
      </dgm:t>
    </dgm:pt>
    <dgm:pt modelId="{26922481-950B-494E-8F85-72B934985BCC}">
      <dgm:prSet/>
      <dgm:spPr/>
      <dgm:t>
        <a:bodyPr/>
        <a:lstStyle/>
        <a:p>
          <a:r>
            <a:rPr lang="en-US" b="1" smtClean="0"/>
            <a:t>30+ partners/resellers </a:t>
          </a:r>
          <a:r>
            <a:rPr lang="en-US" smtClean="0"/>
            <a:t>working and providing support for </a:t>
          </a:r>
          <a:r>
            <a:rPr lang="en-US" b="1" smtClean="0"/>
            <a:t>kpi.com</a:t>
          </a:r>
          <a:r>
            <a:rPr lang="en-US" smtClean="0"/>
            <a:t> in more than </a:t>
          </a:r>
          <a:r>
            <a:rPr lang="en-US" b="1" smtClean="0"/>
            <a:t>10 Countries.  GCC is a major focus NOW</a:t>
          </a:r>
          <a:endParaRPr lang="en-US" dirty="0"/>
        </a:p>
      </dgm:t>
    </dgm:pt>
    <dgm:pt modelId="{CCC06F1E-885C-47CC-9626-4E2258703DAF}" type="parTrans" cxnId="{EFBB2005-2F1E-4D0A-AF01-3DE6526F2359}">
      <dgm:prSet/>
      <dgm:spPr/>
      <dgm:t>
        <a:bodyPr/>
        <a:lstStyle/>
        <a:p>
          <a:endParaRPr lang="en-US"/>
        </a:p>
      </dgm:t>
    </dgm:pt>
    <dgm:pt modelId="{EE52ECF3-52E8-4D51-84E3-A40EA2293035}" type="sibTrans" cxnId="{EFBB2005-2F1E-4D0A-AF01-3DE6526F2359}">
      <dgm:prSet/>
      <dgm:spPr/>
      <dgm:t>
        <a:bodyPr/>
        <a:lstStyle/>
        <a:p>
          <a:endParaRPr lang="en-US"/>
        </a:p>
      </dgm:t>
    </dgm:pt>
    <dgm:pt modelId="{BC3636A1-61DC-4E64-BDB8-E4A31047C2B8}" type="pres">
      <dgm:prSet presAssocID="{5343F21F-0D01-4643-93AB-E2FA8294D7E2}" presName="linear" presStyleCnt="0">
        <dgm:presLayoutVars>
          <dgm:dir/>
          <dgm:resizeHandles val="exact"/>
        </dgm:presLayoutVars>
      </dgm:prSet>
      <dgm:spPr/>
      <dgm:t>
        <a:bodyPr/>
        <a:lstStyle/>
        <a:p>
          <a:endParaRPr lang="en-US"/>
        </a:p>
      </dgm:t>
    </dgm:pt>
    <dgm:pt modelId="{DD36B04F-8465-43F8-A82D-0738FB799788}" type="pres">
      <dgm:prSet presAssocID="{A281F1D7-D240-4025-9AAD-A03C92624EBF}" presName="comp" presStyleCnt="0"/>
      <dgm:spPr/>
      <dgm:t>
        <a:bodyPr/>
        <a:lstStyle/>
        <a:p>
          <a:endParaRPr lang="en-US"/>
        </a:p>
      </dgm:t>
    </dgm:pt>
    <dgm:pt modelId="{A6A8AE71-1A80-44C3-861E-662216532880}" type="pres">
      <dgm:prSet presAssocID="{A281F1D7-D240-4025-9AAD-A03C92624EBF}" presName="box" presStyleLbl="node1" presStyleIdx="0" presStyleCnt="4"/>
      <dgm:spPr/>
      <dgm:t>
        <a:bodyPr/>
        <a:lstStyle/>
        <a:p>
          <a:endParaRPr lang="en-US"/>
        </a:p>
      </dgm:t>
    </dgm:pt>
    <dgm:pt modelId="{8C9C18DA-8928-4FCD-B353-9B09DE21BA24}" type="pres">
      <dgm:prSet presAssocID="{A281F1D7-D240-4025-9AAD-A03C92624EBF}" presName="img" presStyleLbl="fgImgPlace1" presStyleIdx="0" presStyleCnt="4"/>
      <dgm:spPr>
        <a:blipFill>
          <a:blip xmlns:r="http://schemas.openxmlformats.org/officeDocument/2006/relationships" r:embed="rId1" cstate="print">
            <a:duotone>
              <a:prstClr val="black"/>
              <a:srgbClr val="D9C3A5">
                <a:tint val="50000"/>
                <a:satMod val="180000"/>
              </a:srgbClr>
            </a:duotone>
            <a:extLst>
              <a:ext uri="{28A0092B-C50C-407E-A947-70E740481C1C}">
                <a14:useLocalDpi xmlns:a14="http://schemas.microsoft.com/office/drawing/2010/main" xmlns="" val="0"/>
              </a:ext>
            </a:extLst>
          </a:blip>
          <a:srcRect/>
          <a:stretch>
            <a:fillRect t="-20000" b="-20000"/>
          </a:stretch>
        </a:blipFill>
      </dgm:spPr>
      <dgm:t>
        <a:bodyPr/>
        <a:lstStyle/>
        <a:p>
          <a:endParaRPr lang="en-US"/>
        </a:p>
      </dgm:t>
    </dgm:pt>
    <dgm:pt modelId="{66D8E33E-6AED-4BE8-AF98-9E08CAE80728}" type="pres">
      <dgm:prSet presAssocID="{A281F1D7-D240-4025-9AAD-A03C92624EBF}" presName="text" presStyleLbl="node1" presStyleIdx="0" presStyleCnt="4">
        <dgm:presLayoutVars>
          <dgm:bulletEnabled val="1"/>
        </dgm:presLayoutVars>
      </dgm:prSet>
      <dgm:spPr/>
      <dgm:t>
        <a:bodyPr/>
        <a:lstStyle/>
        <a:p>
          <a:endParaRPr lang="en-US"/>
        </a:p>
      </dgm:t>
    </dgm:pt>
    <dgm:pt modelId="{3A7A2843-2633-49C3-B054-9D59358D7393}" type="pres">
      <dgm:prSet presAssocID="{FACC2FEA-939D-4169-BD58-5E84D32BA106}" presName="spacer" presStyleCnt="0"/>
      <dgm:spPr/>
      <dgm:t>
        <a:bodyPr/>
        <a:lstStyle/>
        <a:p>
          <a:endParaRPr lang="en-US"/>
        </a:p>
      </dgm:t>
    </dgm:pt>
    <dgm:pt modelId="{45002F9A-AF3B-4698-B534-91FB7D70E2A5}" type="pres">
      <dgm:prSet presAssocID="{8F485F59-20C0-43D1-B275-6EC4F7FDED0B}" presName="comp" presStyleCnt="0"/>
      <dgm:spPr/>
      <dgm:t>
        <a:bodyPr/>
        <a:lstStyle/>
        <a:p>
          <a:endParaRPr lang="en-US"/>
        </a:p>
      </dgm:t>
    </dgm:pt>
    <dgm:pt modelId="{22219B78-BD44-4EEA-96E9-D49959AC76C5}" type="pres">
      <dgm:prSet presAssocID="{8F485F59-20C0-43D1-B275-6EC4F7FDED0B}" presName="box" presStyleLbl="node1" presStyleIdx="1" presStyleCnt="4"/>
      <dgm:spPr/>
      <dgm:t>
        <a:bodyPr/>
        <a:lstStyle/>
        <a:p>
          <a:endParaRPr lang="en-US"/>
        </a:p>
      </dgm:t>
    </dgm:pt>
    <dgm:pt modelId="{4D26C51A-40DE-4467-9479-2042A51E42C6}" type="pres">
      <dgm:prSet presAssocID="{8F485F59-20C0-43D1-B275-6EC4F7FDED0B}" presName="img" presStyleLbl="fgImgPlace1" presStyleIdx="1" presStyleCnt="4"/>
      <dgm:spPr>
        <a:blipFill>
          <a:blip xmlns:r="http://schemas.openxmlformats.org/officeDocument/2006/relationships" r:embed="rId2" cstate="print">
            <a:duotone>
              <a:prstClr val="black"/>
              <a:srgbClr val="D9C3A5">
                <a:tint val="50000"/>
                <a:satMod val="180000"/>
              </a:srgbClr>
            </a:duotone>
            <a:extLst>
              <a:ext uri="{28A0092B-C50C-407E-A947-70E740481C1C}">
                <a14:useLocalDpi xmlns:a14="http://schemas.microsoft.com/office/drawing/2010/main" xmlns="" val="0"/>
              </a:ext>
            </a:extLst>
          </a:blip>
          <a:srcRect/>
          <a:stretch>
            <a:fillRect t="-86000" b="-86000"/>
          </a:stretch>
        </a:blipFill>
      </dgm:spPr>
      <dgm:t>
        <a:bodyPr/>
        <a:lstStyle/>
        <a:p>
          <a:endParaRPr lang="en-US"/>
        </a:p>
      </dgm:t>
    </dgm:pt>
    <dgm:pt modelId="{5CC44EF6-9FE3-49A7-B04C-D2A51A5A4B43}" type="pres">
      <dgm:prSet presAssocID="{8F485F59-20C0-43D1-B275-6EC4F7FDED0B}" presName="text" presStyleLbl="node1" presStyleIdx="1" presStyleCnt="4">
        <dgm:presLayoutVars>
          <dgm:bulletEnabled val="1"/>
        </dgm:presLayoutVars>
      </dgm:prSet>
      <dgm:spPr/>
      <dgm:t>
        <a:bodyPr/>
        <a:lstStyle/>
        <a:p>
          <a:endParaRPr lang="en-US"/>
        </a:p>
      </dgm:t>
    </dgm:pt>
    <dgm:pt modelId="{F556DCBA-37D1-4AC7-AED2-F90E9D28854E}" type="pres">
      <dgm:prSet presAssocID="{D450E018-5E92-4620-AB97-A7ADEA1F95F8}" presName="spacer" presStyleCnt="0"/>
      <dgm:spPr/>
      <dgm:t>
        <a:bodyPr/>
        <a:lstStyle/>
        <a:p>
          <a:endParaRPr lang="en-US"/>
        </a:p>
      </dgm:t>
    </dgm:pt>
    <dgm:pt modelId="{9F81EB77-B991-4719-9958-EB81ADF9942F}" type="pres">
      <dgm:prSet presAssocID="{DFB27820-2D6F-4188-9E41-B7818EFA9AB1}" presName="comp" presStyleCnt="0"/>
      <dgm:spPr/>
      <dgm:t>
        <a:bodyPr/>
        <a:lstStyle/>
        <a:p>
          <a:endParaRPr lang="en-US"/>
        </a:p>
      </dgm:t>
    </dgm:pt>
    <dgm:pt modelId="{8471254E-9489-4B01-BD21-D38B1ABE1035}" type="pres">
      <dgm:prSet presAssocID="{DFB27820-2D6F-4188-9E41-B7818EFA9AB1}" presName="box" presStyleLbl="node1" presStyleIdx="2" presStyleCnt="4"/>
      <dgm:spPr/>
      <dgm:t>
        <a:bodyPr/>
        <a:lstStyle/>
        <a:p>
          <a:endParaRPr lang="en-US"/>
        </a:p>
      </dgm:t>
    </dgm:pt>
    <dgm:pt modelId="{C5468A11-F73B-4BB1-B904-269DEEF2CF21}" type="pres">
      <dgm:prSet presAssocID="{DFB27820-2D6F-4188-9E41-B7818EFA9AB1}" presName="img" presStyleLbl="fgImgPlace1" presStyleIdx="2" presStyleCnt="4"/>
      <dgm:spPr>
        <a:blipFill rotWithShape="1">
          <a:blip xmlns:r="http://schemas.openxmlformats.org/officeDocument/2006/relationships" r:embed="rId3">
            <a:duotone>
              <a:prstClr val="black"/>
              <a:srgbClr val="D9C3A5">
                <a:tint val="50000"/>
                <a:satMod val="180000"/>
              </a:srgbClr>
            </a:duotone>
          </a:blip>
          <a:stretch>
            <a:fillRect/>
          </a:stretch>
        </a:blipFill>
      </dgm:spPr>
      <dgm:t>
        <a:bodyPr/>
        <a:lstStyle/>
        <a:p>
          <a:endParaRPr lang="en-US"/>
        </a:p>
      </dgm:t>
    </dgm:pt>
    <dgm:pt modelId="{D17ACAAD-2D8D-4D2F-883E-86E489D8B47F}" type="pres">
      <dgm:prSet presAssocID="{DFB27820-2D6F-4188-9E41-B7818EFA9AB1}" presName="text" presStyleLbl="node1" presStyleIdx="2" presStyleCnt="4">
        <dgm:presLayoutVars>
          <dgm:bulletEnabled val="1"/>
        </dgm:presLayoutVars>
      </dgm:prSet>
      <dgm:spPr/>
      <dgm:t>
        <a:bodyPr/>
        <a:lstStyle/>
        <a:p>
          <a:endParaRPr lang="en-US"/>
        </a:p>
      </dgm:t>
    </dgm:pt>
    <dgm:pt modelId="{E4B5262E-D196-4E44-8D2A-ED6714107B2D}" type="pres">
      <dgm:prSet presAssocID="{4DE99240-A515-488B-A9CA-4E845DB47961}" presName="spacer" presStyleCnt="0"/>
      <dgm:spPr/>
      <dgm:t>
        <a:bodyPr/>
        <a:lstStyle/>
        <a:p>
          <a:endParaRPr lang="en-US"/>
        </a:p>
      </dgm:t>
    </dgm:pt>
    <dgm:pt modelId="{2B597FA2-3483-4543-B189-44A25025A799}" type="pres">
      <dgm:prSet presAssocID="{26922481-950B-494E-8F85-72B934985BCC}" presName="comp" presStyleCnt="0"/>
      <dgm:spPr/>
      <dgm:t>
        <a:bodyPr/>
        <a:lstStyle/>
        <a:p>
          <a:endParaRPr lang="en-US"/>
        </a:p>
      </dgm:t>
    </dgm:pt>
    <dgm:pt modelId="{B70F93B6-19A6-4B0C-A11F-2CA6D92B9655}" type="pres">
      <dgm:prSet presAssocID="{26922481-950B-494E-8F85-72B934985BCC}" presName="box" presStyleLbl="node1" presStyleIdx="3" presStyleCnt="4" custLinFactNeighborX="-3437" custLinFactNeighborY="81681"/>
      <dgm:spPr/>
      <dgm:t>
        <a:bodyPr/>
        <a:lstStyle/>
        <a:p>
          <a:endParaRPr lang="en-US"/>
        </a:p>
      </dgm:t>
    </dgm:pt>
    <dgm:pt modelId="{FD07E6CE-148C-4492-9912-F8C7F5B26197}" type="pres">
      <dgm:prSet presAssocID="{26922481-950B-494E-8F85-72B934985BCC}" presName="img" presStyleLbl="fgImgPlace1" presStyleIdx="3" presStyleCnt="4"/>
      <dgm:spPr>
        <a:blipFill rotWithShape="1">
          <a:blip xmlns:r="http://schemas.openxmlformats.org/officeDocument/2006/relationships" r:embed="rId4">
            <a:duotone>
              <a:prstClr val="black"/>
              <a:srgbClr val="D9C3A5">
                <a:tint val="50000"/>
                <a:satMod val="180000"/>
              </a:srgbClr>
            </a:duotone>
          </a:blip>
          <a:stretch>
            <a:fillRect/>
          </a:stretch>
        </a:blipFill>
      </dgm:spPr>
      <dgm:t>
        <a:bodyPr/>
        <a:lstStyle/>
        <a:p>
          <a:endParaRPr lang="en-US"/>
        </a:p>
      </dgm:t>
    </dgm:pt>
    <dgm:pt modelId="{A1BC99E9-D60F-4DB2-8FEA-AF094B992B58}" type="pres">
      <dgm:prSet presAssocID="{26922481-950B-494E-8F85-72B934985BCC}" presName="text" presStyleLbl="node1" presStyleIdx="3" presStyleCnt="4">
        <dgm:presLayoutVars>
          <dgm:bulletEnabled val="1"/>
        </dgm:presLayoutVars>
      </dgm:prSet>
      <dgm:spPr/>
      <dgm:t>
        <a:bodyPr/>
        <a:lstStyle/>
        <a:p>
          <a:endParaRPr lang="en-US"/>
        </a:p>
      </dgm:t>
    </dgm:pt>
  </dgm:ptLst>
  <dgm:cxnLst>
    <dgm:cxn modelId="{07DE52F3-D242-49BD-84E5-F80E88A0D3C4}" srcId="{5343F21F-0D01-4643-93AB-E2FA8294D7E2}" destId="{DFB27820-2D6F-4188-9E41-B7818EFA9AB1}" srcOrd="2" destOrd="0" parTransId="{7F3EC2F8-6282-4152-9599-E842BE12125A}" sibTransId="{4DE99240-A515-488B-A9CA-4E845DB47961}"/>
    <dgm:cxn modelId="{5EDCDCB2-EC02-4B7E-893D-FFF9BBE3C1F4}" type="presOf" srcId="{DFB27820-2D6F-4188-9E41-B7818EFA9AB1}" destId="{D17ACAAD-2D8D-4D2F-883E-86E489D8B47F}" srcOrd="1" destOrd="0" presId="urn:microsoft.com/office/officeart/2005/8/layout/vList4#1"/>
    <dgm:cxn modelId="{EFBB2005-2F1E-4D0A-AF01-3DE6526F2359}" srcId="{5343F21F-0D01-4643-93AB-E2FA8294D7E2}" destId="{26922481-950B-494E-8F85-72B934985BCC}" srcOrd="3" destOrd="0" parTransId="{CCC06F1E-885C-47CC-9626-4E2258703DAF}" sibTransId="{EE52ECF3-52E8-4D51-84E3-A40EA2293035}"/>
    <dgm:cxn modelId="{C60DBDD9-08B6-4105-8EF9-2C0AF659EF3E}" type="presOf" srcId="{A281F1D7-D240-4025-9AAD-A03C92624EBF}" destId="{A6A8AE71-1A80-44C3-861E-662216532880}" srcOrd="0" destOrd="0" presId="urn:microsoft.com/office/officeart/2005/8/layout/vList4#1"/>
    <dgm:cxn modelId="{5A164A97-D191-4ECC-B7A3-4814856BC6BC}" type="presOf" srcId="{26922481-950B-494E-8F85-72B934985BCC}" destId="{B70F93B6-19A6-4B0C-A11F-2CA6D92B9655}" srcOrd="0" destOrd="0" presId="urn:microsoft.com/office/officeart/2005/8/layout/vList4#1"/>
    <dgm:cxn modelId="{2F8102FE-88A1-4667-8614-E3872BD7B522}" srcId="{5343F21F-0D01-4643-93AB-E2FA8294D7E2}" destId="{8F485F59-20C0-43D1-B275-6EC4F7FDED0B}" srcOrd="1" destOrd="0" parTransId="{944CCB40-3243-429D-987F-6ACA0B9005C8}" sibTransId="{D450E018-5E92-4620-AB97-A7ADEA1F95F8}"/>
    <dgm:cxn modelId="{E00D4027-74F9-4F7F-BDAA-E492277768DE}" type="presOf" srcId="{8F485F59-20C0-43D1-B275-6EC4F7FDED0B}" destId="{5CC44EF6-9FE3-49A7-B04C-D2A51A5A4B43}" srcOrd="1" destOrd="0" presId="urn:microsoft.com/office/officeart/2005/8/layout/vList4#1"/>
    <dgm:cxn modelId="{5ECBDA70-C276-4AEE-B17B-4D87C89DF853}" type="presOf" srcId="{8F485F59-20C0-43D1-B275-6EC4F7FDED0B}" destId="{22219B78-BD44-4EEA-96E9-D49959AC76C5}" srcOrd="0" destOrd="0" presId="urn:microsoft.com/office/officeart/2005/8/layout/vList4#1"/>
    <dgm:cxn modelId="{0846488C-F8A6-474B-8E44-0C114A253CD6}" type="presOf" srcId="{DFB27820-2D6F-4188-9E41-B7818EFA9AB1}" destId="{8471254E-9489-4B01-BD21-D38B1ABE1035}" srcOrd="0" destOrd="0" presId="urn:microsoft.com/office/officeart/2005/8/layout/vList4#1"/>
    <dgm:cxn modelId="{8135B29D-3DE5-4E92-941F-1ED55BBB98FF}" srcId="{5343F21F-0D01-4643-93AB-E2FA8294D7E2}" destId="{A281F1D7-D240-4025-9AAD-A03C92624EBF}" srcOrd="0" destOrd="0" parTransId="{BEDEA2EF-FBDF-49CC-8A2B-E1F59C025638}" sibTransId="{FACC2FEA-939D-4169-BD58-5E84D32BA106}"/>
    <dgm:cxn modelId="{84018B7B-4E8C-45A8-A67B-2C44B87737EE}" type="presOf" srcId="{26922481-950B-494E-8F85-72B934985BCC}" destId="{A1BC99E9-D60F-4DB2-8FEA-AF094B992B58}" srcOrd="1" destOrd="0" presId="urn:microsoft.com/office/officeart/2005/8/layout/vList4#1"/>
    <dgm:cxn modelId="{CFB1A107-8739-4C97-9DE3-20F260854D8C}" type="presOf" srcId="{5343F21F-0D01-4643-93AB-E2FA8294D7E2}" destId="{BC3636A1-61DC-4E64-BDB8-E4A31047C2B8}" srcOrd="0" destOrd="0" presId="urn:microsoft.com/office/officeart/2005/8/layout/vList4#1"/>
    <dgm:cxn modelId="{6D778B0B-3744-4F85-83A1-0E637609584E}" type="presOf" srcId="{A281F1D7-D240-4025-9AAD-A03C92624EBF}" destId="{66D8E33E-6AED-4BE8-AF98-9E08CAE80728}" srcOrd="1" destOrd="0" presId="urn:microsoft.com/office/officeart/2005/8/layout/vList4#1"/>
    <dgm:cxn modelId="{D8B3CCEA-B47F-48C7-B53B-ECA37AA5673E}" type="presParOf" srcId="{BC3636A1-61DC-4E64-BDB8-E4A31047C2B8}" destId="{DD36B04F-8465-43F8-A82D-0738FB799788}" srcOrd="0" destOrd="0" presId="urn:microsoft.com/office/officeart/2005/8/layout/vList4#1"/>
    <dgm:cxn modelId="{C7636B9E-0FA0-47B4-B7E6-D9A5C997B440}" type="presParOf" srcId="{DD36B04F-8465-43F8-A82D-0738FB799788}" destId="{A6A8AE71-1A80-44C3-861E-662216532880}" srcOrd="0" destOrd="0" presId="urn:microsoft.com/office/officeart/2005/8/layout/vList4#1"/>
    <dgm:cxn modelId="{67AB5BF5-FE41-43E0-91B5-A18637FC53D1}" type="presParOf" srcId="{DD36B04F-8465-43F8-A82D-0738FB799788}" destId="{8C9C18DA-8928-4FCD-B353-9B09DE21BA24}" srcOrd="1" destOrd="0" presId="urn:microsoft.com/office/officeart/2005/8/layout/vList4#1"/>
    <dgm:cxn modelId="{6ADA5DEB-027F-47ED-8BD9-FB2916632C6E}" type="presParOf" srcId="{DD36B04F-8465-43F8-A82D-0738FB799788}" destId="{66D8E33E-6AED-4BE8-AF98-9E08CAE80728}" srcOrd="2" destOrd="0" presId="urn:microsoft.com/office/officeart/2005/8/layout/vList4#1"/>
    <dgm:cxn modelId="{A1226805-6AB3-4A20-8A5F-3FE5172CC4AB}" type="presParOf" srcId="{BC3636A1-61DC-4E64-BDB8-E4A31047C2B8}" destId="{3A7A2843-2633-49C3-B054-9D59358D7393}" srcOrd="1" destOrd="0" presId="urn:microsoft.com/office/officeart/2005/8/layout/vList4#1"/>
    <dgm:cxn modelId="{5A187E54-12F0-42D2-81FA-39B08B547A28}" type="presParOf" srcId="{BC3636A1-61DC-4E64-BDB8-E4A31047C2B8}" destId="{45002F9A-AF3B-4698-B534-91FB7D70E2A5}" srcOrd="2" destOrd="0" presId="urn:microsoft.com/office/officeart/2005/8/layout/vList4#1"/>
    <dgm:cxn modelId="{3AA1FD9B-ADC0-4F87-9B67-DEB1ECF0D651}" type="presParOf" srcId="{45002F9A-AF3B-4698-B534-91FB7D70E2A5}" destId="{22219B78-BD44-4EEA-96E9-D49959AC76C5}" srcOrd="0" destOrd="0" presId="urn:microsoft.com/office/officeart/2005/8/layout/vList4#1"/>
    <dgm:cxn modelId="{08E72110-F30D-4278-922C-607CD20BB780}" type="presParOf" srcId="{45002F9A-AF3B-4698-B534-91FB7D70E2A5}" destId="{4D26C51A-40DE-4467-9479-2042A51E42C6}" srcOrd="1" destOrd="0" presId="urn:microsoft.com/office/officeart/2005/8/layout/vList4#1"/>
    <dgm:cxn modelId="{A76E38E7-4E00-4496-9C37-1FFAC55AA0AF}" type="presParOf" srcId="{45002F9A-AF3B-4698-B534-91FB7D70E2A5}" destId="{5CC44EF6-9FE3-49A7-B04C-D2A51A5A4B43}" srcOrd="2" destOrd="0" presId="urn:microsoft.com/office/officeart/2005/8/layout/vList4#1"/>
    <dgm:cxn modelId="{C5F1086E-C660-40E7-B7DE-A4ECC4FD2516}" type="presParOf" srcId="{BC3636A1-61DC-4E64-BDB8-E4A31047C2B8}" destId="{F556DCBA-37D1-4AC7-AED2-F90E9D28854E}" srcOrd="3" destOrd="0" presId="urn:microsoft.com/office/officeart/2005/8/layout/vList4#1"/>
    <dgm:cxn modelId="{002FF864-9CFF-4B9F-AD2D-8D9C2C6B4368}" type="presParOf" srcId="{BC3636A1-61DC-4E64-BDB8-E4A31047C2B8}" destId="{9F81EB77-B991-4719-9958-EB81ADF9942F}" srcOrd="4" destOrd="0" presId="urn:microsoft.com/office/officeart/2005/8/layout/vList4#1"/>
    <dgm:cxn modelId="{51C800A2-9A27-4C72-9A96-5A2C16CCD765}" type="presParOf" srcId="{9F81EB77-B991-4719-9958-EB81ADF9942F}" destId="{8471254E-9489-4B01-BD21-D38B1ABE1035}" srcOrd="0" destOrd="0" presId="urn:microsoft.com/office/officeart/2005/8/layout/vList4#1"/>
    <dgm:cxn modelId="{0403670A-A255-4DA2-9528-14CCAF21CAE6}" type="presParOf" srcId="{9F81EB77-B991-4719-9958-EB81ADF9942F}" destId="{C5468A11-F73B-4BB1-B904-269DEEF2CF21}" srcOrd="1" destOrd="0" presId="urn:microsoft.com/office/officeart/2005/8/layout/vList4#1"/>
    <dgm:cxn modelId="{03DAF0CF-3662-4137-A803-AA6A2A94E775}" type="presParOf" srcId="{9F81EB77-B991-4719-9958-EB81ADF9942F}" destId="{D17ACAAD-2D8D-4D2F-883E-86E489D8B47F}" srcOrd="2" destOrd="0" presId="urn:microsoft.com/office/officeart/2005/8/layout/vList4#1"/>
    <dgm:cxn modelId="{249FB472-7122-421D-83C8-3D9462A0C66A}" type="presParOf" srcId="{BC3636A1-61DC-4E64-BDB8-E4A31047C2B8}" destId="{E4B5262E-D196-4E44-8D2A-ED6714107B2D}" srcOrd="5" destOrd="0" presId="urn:microsoft.com/office/officeart/2005/8/layout/vList4#1"/>
    <dgm:cxn modelId="{14B7BA75-4C60-4CE5-AAA3-6CD1FF21B7DA}" type="presParOf" srcId="{BC3636A1-61DC-4E64-BDB8-E4A31047C2B8}" destId="{2B597FA2-3483-4543-B189-44A25025A799}" srcOrd="6" destOrd="0" presId="urn:microsoft.com/office/officeart/2005/8/layout/vList4#1"/>
    <dgm:cxn modelId="{A9E1951D-87FB-49BC-AACC-29B5F37E7239}" type="presParOf" srcId="{2B597FA2-3483-4543-B189-44A25025A799}" destId="{B70F93B6-19A6-4B0C-A11F-2CA6D92B9655}" srcOrd="0" destOrd="0" presId="urn:microsoft.com/office/officeart/2005/8/layout/vList4#1"/>
    <dgm:cxn modelId="{571F5958-2C4B-436F-869A-238584B543F3}" type="presParOf" srcId="{2B597FA2-3483-4543-B189-44A25025A799}" destId="{FD07E6CE-148C-4492-9912-F8C7F5B26197}" srcOrd="1" destOrd="0" presId="urn:microsoft.com/office/officeart/2005/8/layout/vList4#1"/>
    <dgm:cxn modelId="{AE71C911-FB7E-48CF-ACE7-FE4E2ACFB031}" type="presParOf" srcId="{2B597FA2-3483-4543-B189-44A25025A799}" destId="{A1BC99E9-D60F-4DB2-8FEA-AF094B992B58}" srcOrd="2" destOrd="0" presId="urn:microsoft.com/office/officeart/2005/8/layout/vList4#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BFC493-31C4-42F9-B9EE-F4ADC8DAB453}" type="doc">
      <dgm:prSet loTypeId="urn:microsoft.com/office/officeart/2008/layout/CaptionedPictures" loCatId="picture" qsTypeId="urn:microsoft.com/office/officeart/2005/8/quickstyle/simple3" qsCatId="simple" csTypeId="urn:microsoft.com/office/officeart/2005/8/colors/accent1_2" csCatId="accent1" phldr="1"/>
      <dgm:spPr/>
      <dgm:t>
        <a:bodyPr/>
        <a:lstStyle/>
        <a:p>
          <a:endParaRPr lang="en-US"/>
        </a:p>
      </dgm:t>
    </dgm:pt>
    <dgm:pt modelId="{87EA4511-86DB-4E05-88CC-DF96470C2DE9}">
      <dgm:prSet phldrT="[Текст]"/>
      <dgm:spPr/>
      <dgm:t>
        <a:bodyPr/>
        <a:lstStyle/>
        <a:p>
          <a:r>
            <a:rPr lang="en-US" dirty="0" smtClean="0"/>
            <a:t>SME’s Business Processes</a:t>
          </a:r>
          <a:endParaRPr lang="en-US" dirty="0"/>
        </a:p>
      </dgm:t>
    </dgm:pt>
    <dgm:pt modelId="{0B9B0213-F79E-4582-9DA9-F75D7433C0F7}" type="parTrans" cxnId="{33CF3BAD-786B-422C-9206-678C3A1D6C50}">
      <dgm:prSet/>
      <dgm:spPr/>
      <dgm:t>
        <a:bodyPr/>
        <a:lstStyle/>
        <a:p>
          <a:endParaRPr lang="en-US"/>
        </a:p>
      </dgm:t>
    </dgm:pt>
    <dgm:pt modelId="{0F02E7F2-EF78-49D5-829C-093F7CFB273B}" type="sibTrans" cxnId="{33CF3BAD-786B-422C-9206-678C3A1D6C50}">
      <dgm:prSet/>
      <dgm:spPr/>
      <dgm:t>
        <a:bodyPr/>
        <a:lstStyle/>
        <a:p>
          <a:endParaRPr lang="en-US"/>
        </a:p>
      </dgm:t>
    </dgm:pt>
    <dgm:pt modelId="{9B054690-5B27-457E-8129-D617F1DA2B46}">
      <dgm:prSet phldrT="[Текст]"/>
      <dgm:spPr/>
      <dgm:t>
        <a:bodyPr/>
        <a:lstStyle/>
        <a:p>
          <a:r>
            <a:rPr lang="en-US" dirty="0" smtClean="0"/>
            <a:t>Cloud </a:t>
          </a:r>
          <a:r>
            <a:rPr lang="en-US" dirty="0" err="1" smtClean="0"/>
            <a:t>SaaS</a:t>
          </a:r>
          <a:r>
            <a:rPr lang="en-US" dirty="0" smtClean="0"/>
            <a:t> Software </a:t>
          </a:r>
          <a:endParaRPr lang="en-US" dirty="0"/>
        </a:p>
      </dgm:t>
    </dgm:pt>
    <dgm:pt modelId="{23DB9247-D37F-4596-9A66-B6C87FAE76D8}" type="parTrans" cxnId="{ABC542ED-39F8-41AB-ADE5-2934AE7A9983}">
      <dgm:prSet/>
      <dgm:spPr/>
      <dgm:t>
        <a:bodyPr/>
        <a:lstStyle/>
        <a:p>
          <a:endParaRPr lang="en-US"/>
        </a:p>
      </dgm:t>
    </dgm:pt>
    <dgm:pt modelId="{0B0296A3-9DAF-4CDE-B4BF-028C2B7B0323}" type="sibTrans" cxnId="{ABC542ED-39F8-41AB-ADE5-2934AE7A9983}">
      <dgm:prSet/>
      <dgm:spPr/>
      <dgm:t>
        <a:bodyPr/>
        <a:lstStyle/>
        <a:p>
          <a:endParaRPr lang="en-US"/>
        </a:p>
      </dgm:t>
    </dgm:pt>
    <dgm:pt modelId="{30BCF656-0452-4D81-B04D-F3C2BE1A4630}">
      <dgm:prSet phldrT="[Текст]"/>
      <dgm:spPr/>
      <dgm:t>
        <a:bodyPr/>
        <a:lstStyle/>
        <a:p>
          <a:r>
            <a:rPr lang="en-US" dirty="0" smtClean="0"/>
            <a:t>Ease of Processes </a:t>
          </a:r>
          <a:endParaRPr lang="en-US" dirty="0"/>
        </a:p>
      </dgm:t>
    </dgm:pt>
    <dgm:pt modelId="{EC4E075A-1CA0-49E9-9D98-508AFB7C2ACD}" type="parTrans" cxnId="{EEE5A981-1642-4339-8348-FECE378D0E89}">
      <dgm:prSet/>
      <dgm:spPr/>
      <dgm:t>
        <a:bodyPr/>
        <a:lstStyle/>
        <a:p>
          <a:endParaRPr lang="en-US"/>
        </a:p>
      </dgm:t>
    </dgm:pt>
    <dgm:pt modelId="{9E84D180-142B-4FCD-83E7-3D3B68B9E770}" type="sibTrans" cxnId="{EEE5A981-1642-4339-8348-FECE378D0E89}">
      <dgm:prSet/>
      <dgm:spPr/>
      <dgm:t>
        <a:bodyPr/>
        <a:lstStyle/>
        <a:p>
          <a:endParaRPr lang="en-US"/>
        </a:p>
      </dgm:t>
    </dgm:pt>
    <dgm:pt modelId="{B74D54E7-55F8-45F4-A8B7-0B047CF17016}">
      <dgm:prSet phldrT="[Текст]"/>
      <dgm:spPr/>
      <dgm:t>
        <a:bodyPr/>
        <a:lstStyle/>
        <a:p>
          <a:r>
            <a:rPr lang="en-US" dirty="0" smtClean="0"/>
            <a:t>Keep it simple </a:t>
          </a:r>
          <a:endParaRPr lang="en-US" dirty="0"/>
        </a:p>
      </dgm:t>
    </dgm:pt>
    <dgm:pt modelId="{752FC01C-FF97-4172-8686-6B7FAE09BA9A}" type="parTrans" cxnId="{B3578836-B0D0-4CB8-96D1-107D985EBFBD}">
      <dgm:prSet/>
      <dgm:spPr/>
      <dgm:t>
        <a:bodyPr/>
        <a:lstStyle/>
        <a:p>
          <a:endParaRPr lang="en-US"/>
        </a:p>
      </dgm:t>
    </dgm:pt>
    <dgm:pt modelId="{68835212-A2D0-4A73-B394-9F9AB38010E7}" type="sibTrans" cxnId="{B3578836-B0D0-4CB8-96D1-107D985EBFBD}">
      <dgm:prSet/>
      <dgm:spPr/>
      <dgm:t>
        <a:bodyPr/>
        <a:lstStyle/>
        <a:p>
          <a:endParaRPr lang="en-US"/>
        </a:p>
      </dgm:t>
    </dgm:pt>
    <dgm:pt modelId="{AD79CC2E-995C-4D77-BCC3-1046EA9397C6}">
      <dgm:prSet phldrT="[Текст]"/>
      <dgm:spPr/>
      <dgm:t>
        <a:bodyPr/>
        <a:lstStyle/>
        <a:p>
          <a:r>
            <a:rPr lang="en-US" dirty="0" smtClean="0"/>
            <a:t>5 Modules</a:t>
          </a:r>
          <a:endParaRPr lang="en-US" dirty="0"/>
        </a:p>
      </dgm:t>
    </dgm:pt>
    <dgm:pt modelId="{284B420C-DCD3-4130-95C9-325213CAA362}" type="parTrans" cxnId="{18E42372-42A3-4EC3-95FA-C7988B4555B2}">
      <dgm:prSet/>
      <dgm:spPr/>
      <dgm:t>
        <a:bodyPr/>
        <a:lstStyle/>
        <a:p>
          <a:endParaRPr lang="en-US"/>
        </a:p>
      </dgm:t>
    </dgm:pt>
    <dgm:pt modelId="{F4D45FE5-57B5-4F20-AB5F-AF26633DA894}" type="sibTrans" cxnId="{18E42372-42A3-4EC3-95FA-C7988B4555B2}">
      <dgm:prSet/>
      <dgm:spPr/>
      <dgm:t>
        <a:bodyPr/>
        <a:lstStyle/>
        <a:p>
          <a:endParaRPr lang="en-US"/>
        </a:p>
      </dgm:t>
    </dgm:pt>
    <dgm:pt modelId="{183D0EEE-B029-452D-BF52-B9115393EFD9}">
      <dgm:prSet phldrT="[Текст]"/>
      <dgm:spPr/>
      <dgm:t>
        <a:bodyPr/>
        <a:lstStyle/>
        <a:p>
          <a:r>
            <a:rPr lang="en-US" dirty="0" smtClean="0"/>
            <a:t>Single Platform</a:t>
          </a:r>
          <a:endParaRPr lang="en-US" dirty="0"/>
        </a:p>
      </dgm:t>
    </dgm:pt>
    <dgm:pt modelId="{3EEF8533-E024-4151-AA86-CCACD64E1053}" type="parTrans" cxnId="{FFEB8393-A64E-4A59-94B9-9DEAFE48CFA2}">
      <dgm:prSet/>
      <dgm:spPr/>
      <dgm:t>
        <a:bodyPr/>
        <a:lstStyle/>
        <a:p>
          <a:endParaRPr lang="en-US"/>
        </a:p>
      </dgm:t>
    </dgm:pt>
    <dgm:pt modelId="{A42039FE-7384-46DF-B867-E5B7156D3126}" type="sibTrans" cxnId="{FFEB8393-A64E-4A59-94B9-9DEAFE48CFA2}">
      <dgm:prSet/>
      <dgm:spPr/>
      <dgm:t>
        <a:bodyPr/>
        <a:lstStyle/>
        <a:p>
          <a:endParaRPr lang="en-US"/>
        </a:p>
      </dgm:t>
    </dgm:pt>
    <dgm:pt modelId="{09087C41-AF30-4185-81CA-FACD6C9000AC}">
      <dgm:prSet/>
      <dgm:spPr/>
      <dgm:t>
        <a:bodyPr/>
        <a:lstStyle/>
        <a:p>
          <a:r>
            <a:rPr lang="en-US" dirty="0" smtClean="0"/>
            <a:t>Built in Workflows </a:t>
          </a:r>
          <a:endParaRPr lang="en-US" dirty="0"/>
        </a:p>
      </dgm:t>
    </dgm:pt>
    <dgm:pt modelId="{E6D972E9-A9F2-4CA1-A039-EFCC766DE6A8}" type="parTrans" cxnId="{C3680911-9555-446B-A301-04FBA19B14A4}">
      <dgm:prSet/>
      <dgm:spPr/>
      <dgm:t>
        <a:bodyPr/>
        <a:lstStyle/>
        <a:p>
          <a:endParaRPr lang="en-US"/>
        </a:p>
      </dgm:t>
    </dgm:pt>
    <dgm:pt modelId="{AE5DF4C9-54AB-4208-9662-2710D90B01C6}" type="sibTrans" cxnId="{C3680911-9555-446B-A301-04FBA19B14A4}">
      <dgm:prSet/>
      <dgm:spPr/>
      <dgm:t>
        <a:bodyPr/>
        <a:lstStyle/>
        <a:p>
          <a:endParaRPr lang="en-US"/>
        </a:p>
      </dgm:t>
    </dgm:pt>
    <dgm:pt modelId="{1C6EB70E-EB58-44A2-B0DE-9E42481F1579}">
      <dgm:prSet/>
      <dgm:spPr/>
      <dgm:t>
        <a:bodyPr/>
        <a:lstStyle/>
        <a:p>
          <a:r>
            <a:rPr lang="en-US" dirty="0" smtClean="0"/>
            <a:t>Affordable </a:t>
          </a:r>
          <a:endParaRPr lang="en-US" dirty="0"/>
        </a:p>
      </dgm:t>
    </dgm:pt>
    <dgm:pt modelId="{45FA68F0-FB6B-4A33-BCF9-C29C43E7698F}" type="parTrans" cxnId="{16582BBC-B34A-4A93-916F-BE22DE72699D}">
      <dgm:prSet/>
      <dgm:spPr/>
      <dgm:t>
        <a:bodyPr/>
        <a:lstStyle/>
        <a:p>
          <a:endParaRPr lang="en-US"/>
        </a:p>
      </dgm:t>
    </dgm:pt>
    <dgm:pt modelId="{A145A618-11B0-4F75-84D2-DC775AC5B652}" type="sibTrans" cxnId="{16582BBC-B34A-4A93-916F-BE22DE72699D}">
      <dgm:prSet/>
      <dgm:spPr/>
      <dgm:t>
        <a:bodyPr/>
        <a:lstStyle/>
        <a:p>
          <a:endParaRPr lang="en-US"/>
        </a:p>
      </dgm:t>
    </dgm:pt>
    <dgm:pt modelId="{A0E64E35-7B47-428A-BCD3-1B54308564D6}" type="pres">
      <dgm:prSet presAssocID="{66BFC493-31C4-42F9-B9EE-F4ADC8DAB453}" presName="Name0" presStyleCnt="0">
        <dgm:presLayoutVars>
          <dgm:chMax/>
          <dgm:chPref/>
          <dgm:dir/>
        </dgm:presLayoutVars>
      </dgm:prSet>
      <dgm:spPr/>
      <dgm:t>
        <a:bodyPr/>
        <a:lstStyle/>
        <a:p>
          <a:endParaRPr lang="en-US"/>
        </a:p>
      </dgm:t>
    </dgm:pt>
    <dgm:pt modelId="{867DEE47-5764-480B-9914-528DE5FBFA2C}" type="pres">
      <dgm:prSet presAssocID="{87EA4511-86DB-4E05-88CC-DF96470C2DE9}" presName="composite" presStyleCnt="0">
        <dgm:presLayoutVars>
          <dgm:chMax val="1"/>
          <dgm:chPref val="1"/>
        </dgm:presLayoutVars>
      </dgm:prSet>
      <dgm:spPr/>
      <dgm:t>
        <a:bodyPr/>
        <a:lstStyle/>
        <a:p>
          <a:endParaRPr lang="en-US"/>
        </a:p>
      </dgm:t>
    </dgm:pt>
    <dgm:pt modelId="{61B04286-F256-4E7C-A871-6475FD0F95CF}" type="pres">
      <dgm:prSet presAssocID="{87EA4511-86DB-4E05-88CC-DF96470C2DE9}" presName="Accent" presStyleLbl="trAlignAcc1" presStyleIdx="0" presStyleCnt="4">
        <dgm:presLayoutVars>
          <dgm:chMax val="0"/>
          <dgm:chPref val="0"/>
        </dgm:presLayoutVars>
      </dgm:prSet>
      <dgm:spPr/>
      <dgm:t>
        <a:bodyPr/>
        <a:lstStyle/>
        <a:p>
          <a:endParaRPr lang="en-US"/>
        </a:p>
      </dgm:t>
    </dgm:pt>
    <dgm:pt modelId="{175D5BF3-A679-44A1-B057-6CFA24787536}" type="pres">
      <dgm:prSet presAssocID="{87EA4511-86DB-4E05-88CC-DF96470C2DE9}" presName="Image" presStyleLbl="alignImgPlace1" presStyleIdx="0" presStyleCnt="4">
        <dgm:presLayoutVars>
          <dgm:chMax val="0"/>
          <dgm:chPref val="0"/>
        </dgm:presLayoutVars>
      </dgm:prSet>
      <dgm:spPr>
        <a:blipFill rotWithShape="1">
          <a:blip xmlns:r="http://schemas.openxmlformats.org/officeDocument/2006/relationships" r:embed="rId1">
            <a:duotone>
              <a:prstClr val="black"/>
              <a:schemeClr val="accent3">
                <a:tint val="45000"/>
                <a:satMod val="400000"/>
              </a:schemeClr>
            </a:duotone>
          </a:blip>
          <a:stretch>
            <a:fillRect/>
          </a:stretch>
        </a:blipFill>
      </dgm:spPr>
      <dgm:t>
        <a:bodyPr/>
        <a:lstStyle/>
        <a:p>
          <a:endParaRPr lang="en-US"/>
        </a:p>
      </dgm:t>
    </dgm:pt>
    <dgm:pt modelId="{8D22D663-EFB2-4356-BBBE-8C4316719B2E}" type="pres">
      <dgm:prSet presAssocID="{87EA4511-86DB-4E05-88CC-DF96470C2DE9}" presName="ChildComposite" presStyleCnt="0"/>
      <dgm:spPr/>
      <dgm:t>
        <a:bodyPr/>
        <a:lstStyle/>
        <a:p>
          <a:endParaRPr lang="en-US"/>
        </a:p>
      </dgm:t>
    </dgm:pt>
    <dgm:pt modelId="{E222DE66-A21B-4A8F-A2B5-A2E0FEBD833D}" type="pres">
      <dgm:prSet presAssocID="{87EA4511-86DB-4E05-88CC-DF96470C2DE9}" presName="Child" presStyleLbl="node1" presStyleIdx="0" presStyleCnt="4">
        <dgm:presLayoutVars>
          <dgm:chMax val="0"/>
          <dgm:chPref val="0"/>
          <dgm:bulletEnabled val="1"/>
        </dgm:presLayoutVars>
      </dgm:prSet>
      <dgm:spPr/>
      <dgm:t>
        <a:bodyPr/>
        <a:lstStyle/>
        <a:p>
          <a:endParaRPr lang="en-US"/>
        </a:p>
      </dgm:t>
    </dgm:pt>
    <dgm:pt modelId="{B68CECAB-6F3E-4E92-A129-58C755585E78}" type="pres">
      <dgm:prSet presAssocID="{87EA4511-86DB-4E05-88CC-DF96470C2DE9}" presName="Parent" presStyleLbl="revTx" presStyleIdx="0" presStyleCnt="4">
        <dgm:presLayoutVars>
          <dgm:chMax val="1"/>
          <dgm:chPref val="0"/>
          <dgm:bulletEnabled val="1"/>
        </dgm:presLayoutVars>
      </dgm:prSet>
      <dgm:spPr/>
      <dgm:t>
        <a:bodyPr/>
        <a:lstStyle/>
        <a:p>
          <a:endParaRPr lang="en-US"/>
        </a:p>
      </dgm:t>
    </dgm:pt>
    <dgm:pt modelId="{54D1E640-40E8-4652-92C6-B6356AA546EF}" type="pres">
      <dgm:prSet presAssocID="{0F02E7F2-EF78-49D5-829C-093F7CFB273B}" presName="sibTrans" presStyleCnt="0"/>
      <dgm:spPr/>
      <dgm:t>
        <a:bodyPr/>
        <a:lstStyle/>
        <a:p>
          <a:endParaRPr lang="en-US"/>
        </a:p>
      </dgm:t>
    </dgm:pt>
    <dgm:pt modelId="{4C6BD651-22F1-4D53-9A10-E5A47D707D57}" type="pres">
      <dgm:prSet presAssocID="{09087C41-AF30-4185-81CA-FACD6C9000AC}" presName="composite" presStyleCnt="0">
        <dgm:presLayoutVars>
          <dgm:chMax val="1"/>
          <dgm:chPref val="1"/>
        </dgm:presLayoutVars>
      </dgm:prSet>
      <dgm:spPr/>
      <dgm:t>
        <a:bodyPr/>
        <a:lstStyle/>
        <a:p>
          <a:endParaRPr lang="en-US"/>
        </a:p>
      </dgm:t>
    </dgm:pt>
    <dgm:pt modelId="{E8A3AE32-57C0-4FC1-8750-8C784E23C806}" type="pres">
      <dgm:prSet presAssocID="{09087C41-AF30-4185-81CA-FACD6C9000AC}" presName="Accent" presStyleLbl="trAlignAcc1" presStyleIdx="1" presStyleCnt="4">
        <dgm:presLayoutVars>
          <dgm:chMax val="0"/>
          <dgm:chPref val="0"/>
        </dgm:presLayoutVars>
      </dgm:prSet>
      <dgm:spPr/>
      <dgm:t>
        <a:bodyPr/>
        <a:lstStyle/>
        <a:p>
          <a:endParaRPr lang="en-US"/>
        </a:p>
      </dgm:t>
    </dgm:pt>
    <dgm:pt modelId="{F380FE7E-AF14-41DE-A129-CD6C0574A71E}" type="pres">
      <dgm:prSet presAssocID="{09087C41-AF30-4185-81CA-FACD6C9000AC}" presName="Image" presStyleLbl="alignImgPlace1" presStyleIdx="1" presStyleCnt="4">
        <dgm:presLayoutVars>
          <dgm:chMax val="0"/>
          <dgm:chPref val="0"/>
        </dgm:presLayoutVars>
      </dgm:prSet>
      <dgm:spPr>
        <a:blipFill rotWithShape="1">
          <a:blip xmlns:r="http://schemas.openxmlformats.org/officeDocument/2006/relationships" r:embed="rId2">
            <a:duotone>
              <a:prstClr val="black"/>
              <a:schemeClr val="accent3">
                <a:tint val="45000"/>
                <a:satMod val="400000"/>
              </a:schemeClr>
            </a:duotone>
          </a:blip>
          <a:stretch>
            <a:fillRect/>
          </a:stretch>
        </a:blipFill>
      </dgm:spPr>
      <dgm:t>
        <a:bodyPr/>
        <a:lstStyle/>
        <a:p>
          <a:endParaRPr lang="en-US"/>
        </a:p>
      </dgm:t>
    </dgm:pt>
    <dgm:pt modelId="{F46F5B87-A7FB-40E0-9DA8-FF1A697870DC}" type="pres">
      <dgm:prSet presAssocID="{09087C41-AF30-4185-81CA-FACD6C9000AC}" presName="ChildComposite" presStyleCnt="0"/>
      <dgm:spPr/>
      <dgm:t>
        <a:bodyPr/>
        <a:lstStyle/>
        <a:p>
          <a:endParaRPr lang="en-US"/>
        </a:p>
      </dgm:t>
    </dgm:pt>
    <dgm:pt modelId="{DB511F54-0C6C-48B0-BB11-15B16AEBB7B2}" type="pres">
      <dgm:prSet presAssocID="{09087C41-AF30-4185-81CA-FACD6C9000AC}" presName="Child" presStyleLbl="node1" presStyleIdx="1" presStyleCnt="4">
        <dgm:presLayoutVars>
          <dgm:chMax val="0"/>
          <dgm:chPref val="0"/>
          <dgm:bulletEnabled val="1"/>
        </dgm:presLayoutVars>
      </dgm:prSet>
      <dgm:spPr/>
      <dgm:t>
        <a:bodyPr/>
        <a:lstStyle/>
        <a:p>
          <a:endParaRPr lang="en-US"/>
        </a:p>
      </dgm:t>
    </dgm:pt>
    <dgm:pt modelId="{11F146AF-297F-4A14-BD1A-31844BA355BE}" type="pres">
      <dgm:prSet presAssocID="{09087C41-AF30-4185-81CA-FACD6C9000AC}" presName="Parent" presStyleLbl="revTx" presStyleIdx="1" presStyleCnt="4">
        <dgm:presLayoutVars>
          <dgm:chMax val="1"/>
          <dgm:chPref val="0"/>
          <dgm:bulletEnabled val="1"/>
        </dgm:presLayoutVars>
      </dgm:prSet>
      <dgm:spPr/>
      <dgm:t>
        <a:bodyPr/>
        <a:lstStyle/>
        <a:p>
          <a:endParaRPr lang="en-US"/>
        </a:p>
      </dgm:t>
    </dgm:pt>
    <dgm:pt modelId="{C7514FA2-5014-4D5B-95C8-3C879291F426}" type="pres">
      <dgm:prSet presAssocID="{AE5DF4C9-54AB-4208-9662-2710D90B01C6}" presName="sibTrans" presStyleCnt="0"/>
      <dgm:spPr/>
      <dgm:t>
        <a:bodyPr/>
        <a:lstStyle/>
        <a:p>
          <a:endParaRPr lang="en-US"/>
        </a:p>
      </dgm:t>
    </dgm:pt>
    <dgm:pt modelId="{CFCD6D5E-FB6E-4469-946D-24BF3EE1184F}" type="pres">
      <dgm:prSet presAssocID="{30BCF656-0452-4D81-B04D-F3C2BE1A4630}" presName="composite" presStyleCnt="0">
        <dgm:presLayoutVars>
          <dgm:chMax val="1"/>
          <dgm:chPref val="1"/>
        </dgm:presLayoutVars>
      </dgm:prSet>
      <dgm:spPr/>
      <dgm:t>
        <a:bodyPr/>
        <a:lstStyle/>
        <a:p>
          <a:endParaRPr lang="en-US"/>
        </a:p>
      </dgm:t>
    </dgm:pt>
    <dgm:pt modelId="{3E0BBCD1-9B67-4BC8-BEEB-AFFECA78C756}" type="pres">
      <dgm:prSet presAssocID="{30BCF656-0452-4D81-B04D-F3C2BE1A4630}" presName="Accent" presStyleLbl="trAlignAcc1" presStyleIdx="2" presStyleCnt="4">
        <dgm:presLayoutVars>
          <dgm:chMax val="0"/>
          <dgm:chPref val="0"/>
        </dgm:presLayoutVars>
      </dgm:prSet>
      <dgm:spPr/>
      <dgm:t>
        <a:bodyPr/>
        <a:lstStyle/>
        <a:p>
          <a:endParaRPr lang="en-US"/>
        </a:p>
      </dgm:t>
    </dgm:pt>
    <dgm:pt modelId="{F4A65C02-576A-4C89-9401-98EAF4575922}" type="pres">
      <dgm:prSet presAssocID="{30BCF656-0452-4D81-B04D-F3C2BE1A4630}" presName="Image" presStyleLbl="alignImgPlace1" presStyleIdx="2" presStyleCnt="4">
        <dgm:presLayoutVars>
          <dgm:chMax val="0"/>
          <dgm:chPref val="0"/>
        </dgm:presLayoutVars>
      </dgm:prSet>
      <dgm:spPr>
        <a:blipFill rotWithShape="1">
          <a:blip xmlns:r="http://schemas.openxmlformats.org/officeDocument/2006/relationships" r:embed="rId3">
            <a:duotone>
              <a:prstClr val="black"/>
              <a:schemeClr val="accent3">
                <a:tint val="45000"/>
                <a:satMod val="400000"/>
              </a:schemeClr>
            </a:duotone>
          </a:blip>
          <a:stretch>
            <a:fillRect/>
          </a:stretch>
        </a:blipFill>
      </dgm:spPr>
      <dgm:t>
        <a:bodyPr/>
        <a:lstStyle/>
        <a:p>
          <a:endParaRPr lang="en-US"/>
        </a:p>
      </dgm:t>
    </dgm:pt>
    <dgm:pt modelId="{10ACC7BD-9630-49B7-86FB-71519AF889AB}" type="pres">
      <dgm:prSet presAssocID="{30BCF656-0452-4D81-B04D-F3C2BE1A4630}" presName="ChildComposite" presStyleCnt="0"/>
      <dgm:spPr/>
      <dgm:t>
        <a:bodyPr/>
        <a:lstStyle/>
        <a:p>
          <a:endParaRPr lang="en-US"/>
        </a:p>
      </dgm:t>
    </dgm:pt>
    <dgm:pt modelId="{BFBA36DF-1463-42D0-8657-E803B852FBCF}" type="pres">
      <dgm:prSet presAssocID="{30BCF656-0452-4D81-B04D-F3C2BE1A4630}" presName="Child" presStyleLbl="node1" presStyleIdx="2" presStyleCnt="4">
        <dgm:presLayoutVars>
          <dgm:chMax val="0"/>
          <dgm:chPref val="0"/>
          <dgm:bulletEnabled val="1"/>
        </dgm:presLayoutVars>
      </dgm:prSet>
      <dgm:spPr/>
      <dgm:t>
        <a:bodyPr/>
        <a:lstStyle/>
        <a:p>
          <a:endParaRPr lang="en-US"/>
        </a:p>
      </dgm:t>
    </dgm:pt>
    <dgm:pt modelId="{F02265EC-AAEA-45EF-AFC2-11CD50F8EF45}" type="pres">
      <dgm:prSet presAssocID="{30BCF656-0452-4D81-B04D-F3C2BE1A4630}" presName="Parent" presStyleLbl="revTx" presStyleIdx="2" presStyleCnt="4">
        <dgm:presLayoutVars>
          <dgm:chMax val="1"/>
          <dgm:chPref val="0"/>
          <dgm:bulletEnabled val="1"/>
        </dgm:presLayoutVars>
      </dgm:prSet>
      <dgm:spPr/>
      <dgm:t>
        <a:bodyPr/>
        <a:lstStyle/>
        <a:p>
          <a:endParaRPr lang="en-US"/>
        </a:p>
      </dgm:t>
    </dgm:pt>
    <dgm:pt modelId="{05FE67A1-7C95-476B-90DC-360FDD0495C5}" type="pres">
      <dgm:prSet presAssocID="{9E84D180-142B-4FCD-83E7-3D3B68B9E770}" presName="sibTrans" presStyleCnt="0"/>
      <dgm:spPr/>
      <dgm:t>
        <a:bodyPr/>
        <a:lstStyle/>
        <a:p>
          <a:endParaRPr lang="en-US"/>
        </a:p>
      </dgm:t>
    </dgm:pt>
    <dgm:pt modelId="{4B68B6FD-95B2-4C9B-8221-34021949CE94}" type="pres">
      <dgm:prSet presAssocID="{AD79CC2E-995C-4D77-BCC3-1046EA9397C6}" presName="composite" presStyleCnt="0">
        <dgm:presLayoutVars>
          <dgm:chMax val="1"/>
          <dgm:chPref val="1"/>
        </dgm:presLayoutVars>
      </dgm:prSet>
      <dgm:spPr/>
      <dgm:t>
        <a:bodyPr/>
        <a:lstStyle/>
        <a:p>
          <a:endParaRPr lang="en-US"/>
        </a:p>
      </dgm:t>
    </dgm:pt>
    <dgm:pt modelId="{B3455281-ADD7-4874-81D6-C6C682E0F3C4}" type="pres">
      <dgm:prSet presAssocID="{AD79CC2E-995C-4D77-BCC3-1046EA9397C6}" presName="Accent" presStyleLbl="trAlignAcc1" presStyleIdx="3" presStyleCnt="4">
        <dgm:presLayoutVars>
          <dgm:chMax val="0"/>
          <dgm:chPref val="0"/>
        </dgm:presLayoutVars>
      </dgm:prSet>
      <dgm:spPr/>
      <dgm:t>
        <a:bodyPr/>
        <a:lstStyle/>
        <a:p>
          <a:endParaRPr lang="en-US"/>
        </a:p>
      </dgm:t>
    </dgm:pt>
    <dgm:pt modelId="{59DC84C2-CBC6-4DA7-BD21-D7E5FCF5A9B8}" type="pres">
      <dgm:prSet presAssocID="{AD79CC2E-995C-4D77-BCC3-1046EA9397C6}" presName="Image" presStyleLbl="alignImgPlace1" presStyleIdx="3" presStyleCnt="4">
        <dgm:presLayoutVars>
          <dgm:chMax val="0"/>
          <dgm:chPref val="0"/>
        </dgm:presLayoutVars>
      </dgm:prSet>
      <dgm:spPr>
        <a:blipFill>
          <a:blip xmlns:r="http://schemas.openxmlformats.org/officeDocument/2006/relationships" r:embed="rId4">
            <a:duotone>
              <a:prstClr val="black"/>
              <a:schemeClr val="accent3">
                <a:tint val="45000"/>
                <a:satMod val="400000"/>
              </a:schemeClr>
            </a:duotone>
            <a:extLst>
              <a:ext uri="{28A0092B-C50C-407E-A947-70E740481C1C}">
                <a14:useLocalDpi xmlns:a14="http://schemas.microsoft.com/office/drawing/2010/main" xmlns="" val="0"/>
              </a:ext>
            </a:extLst>
          </a:blip>
          <a:srcRect/>
          <a:stretch>
            <a:fillRect l="-7000" r="-7000"/>
          </a:stretch>
        </a:blipFill>
      </dgm:spPr>
      <dgm:t>
        <a:bodyPr/>
        <a:lstStyle/>
        <a:p>
          <a:endParaRPr lang="en-US"/>
        </a:p>
      </dgm:t>
    </dgm:pt>
    <dgm:pt modelId="{C96C9DE0-392F-452A-8413-7748C02280DE}" type="pres">
      <dgm:prSet presAssocID="{AD79CC2E-995C-4D77-BCC3-1046EA9397C6}" presName="ChildComposite" presStyleCnt="0"/>
      <dgm:spPr/>
      <dgm:t>
        <a:bodyPr/>
        <a:lstStyle/>
        <a:p>
          <a:endParaRPr lang="en-US"/>
        </a:p>
      </dgm:t>
    </dgm:pt>
    <dgm:pt modelId="{DCB7D8A5-81E9-4AF2-B12B-F8F8E9A9C24C}" type="pres">
      <dgm:prSet presAssocID="{AD79CC2E-995C-4D77-BCC3-1046EA9397C6}" presName="Child" presStyleLbl="node1" presStyleIdx="3" presStyleCnt="4">
        <dgm:presLayoutVars>
          <dgm:chMax val="0"/>
          <dgm:chPref val="0"/>
          <dgm:bulletEnabled val="1"/>
        </dgm:presLayoutVars>
      </dgm:prSet>
      <dgm:spPr/>
      <dgm:t>
        <a:bodyPr/>
        <a:lstStyle/>
        <a:p>
          <a:endParaRPr lang="en-US"/>
        </a:p>
      </dgm:t>
    </dgm:pt>
    <dgm:pt modelId="{095E6600-D961-4CEB-AB47-643105F409E8}" type="pres">
      <dgm:prSet presAssocID="{AD79CC2E-995C-4D77-BCC3-1046EA9397C6}" presName="Parent" presStyleLbl="revTx" presStyleIdx="3" presStyleCnt="4">
        <dgm:presLayoutVars>
          <dgm:chMax val="1"/>
          <dgm:chPref val="0"/>
          <dgm:bulletEnabled val="1"/>
        </dgm:presLayoutVars>
      </dgm:prSet>
      <dgm:spPr/>
      <dgm:t>
        <a:bodyPr/>
        <a:lstStyle/>
        <a:p>
          <a:endParaRPr lang="en-US"/>
        </a:p>
      </dgm:t>
    </dgm:pt>
  </dgm:ptLst>
  <dgm:cxnLst>
    <dgm:cxn modelId="{B3578836-B0D0-4CB8-96D1-107D985EBFBD}" srcId="{30BCF656-0452-4D81-B04D-F3C2BE1A4630}" destId="{B74D54E7-55F8-45F4-A8B7-0B047CF17016}" srcOrd="0" destOrd="0" parTransId="{752FC01C-FF97-4172-8686-6B7FAE09BA9A}" sibTransId="{68835212-A2D0-4A73-B394-9F9AB38010E7}"/>
    <dgm:cxn modelId="{F0935124-4746-4E4B-AB31-2ADFDC48B2A9}" type="presOf" srcId="{9B054690-5B27-457E-8129-D617F1DA2B46}" destId="{E222DE66-A21B-4A8F-A2B5-A2E0FEBD833D}" srcOrd="0" destOrd="0" presId="urn:microsoft.com/office/officeart/2008/layout/CaptionedPictures"/>
    <dgm:cxn modelId="{2FF40B47-BE2B-4426-A145-664F75E83B1C}" type="presOf" srcId="{09087C41-AF30-4185-81CA-FACD6C9000AC}" destId="{11F146AF-297F-4A14-BD1A-31844BA355BE}" srcOrd="0" destOrd="0" presId="urn:microsoft.com/office/officeart/2008/layout/CaptionedPictures"/>
    <dgm:cxn modelId="{C3680911-9555-446B-A301-04FBA19B14A4}" srcId="{66BFC493-31C4-42F9-B9EE-F4ADC8DAB453}" destId="{09087C41-AF30-4185-81CA-FACD6C9000AC}" srcOrd="1" destOrd="0" parTransId="{E6D972E9-A9F2-4CA1-A039-EFCC766DE6A8}" sibTransId="{AE5DF4C9-54AB-4208-9662-2710D90B01C6}"/>
    <dgm:cxn modelId="{63B3D316-2876-4B80-834D-6444D9457BD7}" type="presOf" srcId="{AD79CC2E-995C-4D77-BCC3-1046EA9397C6}" destId="{095E6600-D961-4CEB-AB47-643105F409E8}" srcOrd="0" destOrd="0" presId="urn:microsoft.com/office/officeart/2008/layout/CaptionedPictures"/>
    <dgm:cxn modelId="{EEE5A981-1642-4339-8348-FECE378D0E89}" srcId="{66BFC493-31C4-42F9-B9EE-F4ADC8DAB453}" destId="{30BCF656-0452-4D81-B04D-F3C2BE1A4630}" srcOrd="2" destOrd="0" parTransId="{EC4E075A-1CA0-49E9-9D98-508AFB7C2ACD}" sibTransId="{9E84D180-142B-4FCD-83E7-3D3B68B9E770}"/>
    <dgm:cxn modelId="{FFEB8393-A64E-4A59-94B9-9DEAFE48CFA2}" srcId="{AD79CC2E-995C-4D77-BCC3-1046EA9397C6}" destId="{183D0EEE-B029-452D-BF52-B9115393EFD9}" srcOrd="0" destOrd="0" parTransId="{3EEF8533-E024-4151-AA86-CCACD64E1053}" sibTransId="{A42039FE-7384-46DF-B867-E5B7156D3126}"/>
    <dgm:cxn modelId="{D7FC4276-058C-4782-ACA7-E91F9DA87D48}" type="presOf" srcId="{87EA4511-86DB-4E05-88CC-DF96470C2DE9}" destId="{B68CECAB-6F3E-4E92-A129-58C755585E78}" srcOrd="0" destOrd="0" presId="urn:microsoft.com/office/officeart/2008/layout/CaptionedPictures"/>
    <dgm:cxn modelId="{ABC542ED-39F8-41AB-ADE5-2934AE7A9983}" srcId="{87EA4511-86DB-4E05-88CC-DF96470C2DE9}" destId="{9B054690-5B27-457E-8129-D617F1DA2B46}" srcOrd="0" destOrd="0" parTransId="{23DB9247-D37F-4596-9A66-B6C87FAE76D8}" sibTransId="{0B0296A3-9DAF-4CDE-B4BF-028C2B7B0323}"/>
    <dgm:cxn modelId="{16582BBC-B34A-4A93-916F-BE22DE72699D}" srcId="{09087C41-AF30-4185-81CA-FACD6C9000AC}" destId="{1C6EB70E-EB58-44A2-B0DE-9E42481F1579}" srcOrd="0" destOrd="0" parTransId="{45FA68F0-FB6B-4A33-BCF9-C29C43E7698F}" sibTransId="{A145A618-11B0-4F75-84D2-DC775AC5B652}"/>
    <dgm:cxn modelId="{7EFC136C-5337-40E2-B549-CD87C941CA72}" type="presOf" srcId="{B74D54E7-55F8-45F4-A8B7-0B047CF17016}" destId="{BFBA36DF-1463-42D0-8657-E803B852FBCF}" srcOrd="0" destOrd="0" presId="urn:microsoft.com/office/officeart/2008/layout/CaptionedPictures"/>
    <dgm:cxn modelId="{453AD791-117A-4CCF-A80C-1A3E4D620CE3}" type="presOf" srcId="{30BCF656-0452-4D81-B04D-F3C2BE1A4630}" destId="{F02265EC-AAEA-45EF-AFC2-11CD50F8EF45}" srcOrd="0" destOrd="0" presId="urn:microsoft.com/office/officeart/2008/layout/CaptionedPictures"/>
    <dgm:cxn modelId="{33CF3BAD-786B-422C-9206-678C3A1D6C50}" srcId="{66BFC493-31C4-42F9-B9EE-F4ADC8DAB453}" destId="{87EA4511-86DB-4E05-88CC-DF96470C2DE9}" srcOrd="0" destOrd="0" parTransId="{0B9B0213-F79E-4582-9DA9-F75D7433C0F7}" sibTransId="{0F02E7F2-EF78-49D5-829C-093F7CFB273B}"/>
    <dgm:cxn modelId="{5D9A27BA-8B41-4386-A873-38205F41E105}" type="presOf" srcId="{1C6EB70E-EB58-44A2-B0DE-9E42481F1579}" destId="{DB511F54-0C6C-48B0-BB11-15B16AEBB7B2}" srcOrd="0" destOrd="0" presId="urn:microsoft.com/office/officeart/2008/layout/CaptionedPictures"/>
    <dgm:cxn modelId="{18E42372-42A3-4EC3-95FA-C7988B4555B2}" srcId="{66BFC493-31C4-42F9-B9EE-F4ADC8DAB453}" destId="{AD79CC2E-995C-4D77-BCC3-1046EA9397C6}" srcOrd="3" destOrd="0" parTransId="{284B420C-DCD3-4130-95C9-325213CAA362}" sibTransId="{F4D45FE5-57B5-4F20-AB5F-AF26633DA894}"/>
    <dgm:cxn modelId="{3F146C10-2D08-4AF1-A585-5F546DD297FD}" type="presOf" srcId="{66BFC493-31C4-42F9-B9EE-F4ADC8DAB453}" destId="{A0E64E35-7B47-428A-BCD3-1B54308564D6}" srcOrd="0" destOrd="0" presId="urn:microsoft.com/office/officeart/2008/layout/CaptionedPictures"/>
    <dgm:cxn modelId="{44F2C457-A51D-46F2-BED8-D06A347A480A}" type="presOf" srcId="{183D0EEE-B029-452D-BF52-B9115393EFD9}" destId="{DCB7D8A5-81E9-4AF2-B12B-F8F8E9A9C24C}" srcOrd="0" destOrd="0" presId="urn:microsoft.com/office/officeart/2008/layout/CaptionedPictures"/>
    <dgm:cxn modelId="{3D97DF7F-53C9-4407-9E63-C2E6DF24BA65}" type="presParOf" srcId="{A0E64E35-7B47-428A-BCD3-1B54308564D6}" destId="{867DEE47-5764-480B-9914-528DE5FBFA2C}" srcOrd="0" destOrd="0" presId="urn:microsoft.com/office/officeart/2008/layout/CaptionedPictures"/>
    <dgm:cxn modelId="{7B113031-55B9-4A31-B3A7-1CAE71BF5E5E}" type="presParOf" srcId="{867DEE47-5764-480B-9914-528DE5FBFA2C}" destId="{61B04286-F256-4E7C-A871-6475FD0F95CF}" srcOrd="0" destOrd="0" presId="urn:microsoft.com/office/officeart/2008/layout/CaptionedPictures"/>
    <dgm:cxn modelId="{5D5363E3-C51E-4B67-A521-4210450FF6AA}" type="presParOf" srcId="{867DEE47-5764-480B-9914-528DE5FBFA2C}" destId="{175D5BF3-A679-44A1-B057-6CFA24787536}" srcOrd="1" destOrd="0" presId="urn:microsoft.com/office/officeart/2008/layout/CaptionedPictures"/>
    <dgm:cxn modelId="{2985C564-6861-4888-9A4F-68BA98616277}" type="presParOf" srcId="{867DEE47-5764-480B-9914-528DE5FBFA2C}" destId="{8D22D663-EFB2-4356-BBBE-8C4316719B2E}" srcOrd="2" destOrd="0" presId="urn:microsoft.com/office/officeart/2008/layout/CaptionedPictures"/>
    <dgm:cxn modelId="{BF01B8A6-2EA6-4683-AB46-A6FE825E1D00}" type="presParOf" srcId="{8D22D663-EFB2-4356-BBBE-8C4316719B2E}" destId="{E222DE66-A21B-4A8F-A2B5-A2E0FEBD833D}" srcOrd="0" destOrd="0" presId="urn:microsoft.com/office/officeart/2008/layout/CaptionedPictures"/>
    <dgm:cxn modelId="{0B027F69-0355-41E8-A8FB-96185DA3A13B}" type="presParOf" srcId="{8D22D663-EFB2-4356-BBBE-8C4316719B2E}" destId="{B68CECAB-6F3E-4E92-A129-58C755585E78}" srcOrd="1" destOrd="0" presId="urn:microsoft.com/office/officeart/2008/layout/CaptionedPictures"/>
    <dgm:cxn modelId="{F2C43110-C33A-49F1-815F-FF2CB6B93D48}" type="presParOf" srcId="{A0E64E35-7B47-428A-BCD3-1B54308564D6}" destId="{54D1E640-40E8-4652-92C6-B6356AA546EF}" srcOrd="1" destOrd="0" presId="urn:microsoft.com/office/officeart/2008/layout/CaptionedPictures"/>
    <dgm:cxn modelId="{A7F060A2-4035-4C31-9C0C-C1E5A2D2986D}" type="presParOf" srcId="{A0E64E35-7B47-428A-BCD3-1B54308564D6}" destId="{4C6BD651-22F1-4D53-9A10-E5A47D707D57}" srcOrd="2" destOrd="0" presId="urn:microsoft.com/office/officeart/2008/layout/CaptionedPictures"/>
    <dgm:cxn modelId="{915D9E21-F818-4341-AB59-B93D9CE28D12}" type="presParOf" srcId="{4C6BD651-22F1-4D53-9A10-E5A47D707D57}" destId="{E8A3AE32-57C0-4FC1-8750-8C784E23C806}" srcOrd="0" destOrd="0" presId="urn:microsoft.com/office/officeart/2008/layout/CaptionedPictures"/>
    <dgm:cxn modelId="{4E9BF111-2135-43D8-BC65-8FBBC7382983}" type="presParOf" srcId="{4C6BD651-22F1-4D53-9A10-E5A47D707D57}" destId="{F380FE7E-AF14-41DE-A129-CD6C0574A71E}" srcOrd="1" destOrd="0" presId="urn:microsoft.com/office/officeart/2008/layout/CaptionedPictures"/>
    <dgm:cxn modelId="{FD736A46-953C-4C5A-B7B3-D89D70BDB425}" type="presParOf" srcId="{4C6BD651-22F1-4D53-9A10-E5A47D707D57}" destId="{F46F5B87-A7FB-40E0-9DA8-FF1A697870DC}" srcOrd="2" destOrd="0" presId="urn:microsoft.com/office/officeart/2008/layout/CaptionedPictures"/>
    <dgm:cxn modelId="{8C6F118F-5C3F-4D77-AA21-16EC5C0C00C0}" type="presParOf" srcId="{F46F5B87-A7FB-40E0-9DA8-FF1A697870DC}" destId="{DB511F54-0C6C-48B0-BB11-15B16AEBB7B2}" srcOrd="0" destOrd="0" presId="urn:microsoft.com/office/officeart/2008/layout/CaptionedPictures"/>
    <dgm:cxn modelId="{B8B1FEA4-5C89-4BC8-A063-FEBC9126D50F}" type="presParOf" srcId="{F46F5B87-A7FB-40E0-9DA8-FF1A697870DC}" destId="{11F146AF-297F-4A14-BD1A-31844BA355BE}" srcOrd="1" destOrd="0" presId="urn:microsoft.com/office/officeart/2008/layout/CaptionedPictures"/>
    <dgm:cxn modelId="{CCC9E018-F237-4219-9073-63EAC2995C9E}" type="presParOf" srcId="{A0E64E35-7B47-428A-BCD3-1B54308564D6}" destId="{C7514FA2-5014-4D5B-95C8-3C879291F426}" srcOrd="3" destOrd="0" presId="urn:microsoft.com/office/officeart/2008/layout/CaptionedPictures"/>
    <dgm:cxn modelId="{876E2C58-6BD3-4CD1-A72E-41812360D005}" type="presParOf" srcId="{A0E64E35-7B47-428A-BCD3-1B54308564D6}" destId="{CFCD6D5E-FB6E-4469-946D-24BF3EE1184F}" srcOrd="4" destOrd="0" presId="urn:microsoft.com/office/officeart/2008/layout/CaptionedPictures"/>
    <dgm:cxn modelId="{EC642BEE-2B7F-40CA-9365-2C6DF27C2E7A}" type="presParOf" srcId="{CFCD6D5E-FB6E-4469-946D-24BF3EE1184F}" destId="{3E0BBCD1-9B67-4BC8-BEEB-AFFECA78C756}" srcOrd="0" destOrd="0" presId="urn:microsoft.com/office/officeart/2008/layout/CaptionedPictures"/>
    <dgm:cxn modelId="{BDF0C4F4-B274-4188-A3B1-270D2E92B060}" type="presParOf" srcId="{CFCD6D5E-FB6E-4469-946D-24BF3EE1184F}" destId="{F4A65C02-576A-4C89-9401-98EAF4575922}" srcOrd="1" destOrd="0" presId="urn:microsoft.com/office/officeart/2008/layout/CaptionedPictures"/>
    <dgm:cxn modelId="{167D5697-9294-42C0-B105-0A6A72A66CE4}" type="presParOf" srcId="{CFCD6D5E-FB6E-4469-946D-24BF3EE1184F}" destId="{10ACC7BD-9630-49B7-86FB-71519AF889AB}" srcOrd="2" destOrd="0" presId="urn:microsoft.com/office/officeart/2008/layout/CaptionedPictures"/>
    <dgm:cxn modelId="{68ED9489-297C-4991-BEF5-2026A98AE874}" type="presParOf" srcId="{10ACC7BD-9630-49B7-86FB-71519AF889AB}" destId="{BFBA36DF-1463-42D0-8657-E803B852FBCF}" srcOrd="0" destOrd="0" presId="urn:microsoft.com/office/officeart/2008/layout/CaptionedPictures"/>
    <dgm:cxn modelId="{516F0F05-BCE9-4C3E-BE82-5054AB36885A}" type="presParOf" srcId="{10ACC7BD-9630-49B7-86FB-71519AF889AB}" destId="{F02265EC-AAEA-45EF-AFC2-11CD50F8EF45}" srcOrd="1" destOrd="0" presId="urn:microsoft.com/office/officeart/2008/layout/CaptionedPictures"/>
    <dgm:cxn modelId="{2489D3FA-FD94-4BDF-BA85-D0496F5F0ED4}" type="presParOf" srcId="{A0E64E35-7B47-428A-BCD3-1B54308564D6}" destId="{05FE67A1-7C95-476B-90DC-360FDD0495C5}" srcOrd="5" destOrd="0" presId="urn:microsoft.com/office/officeart/2008/layout/CaptionedPictures"/>
    <dgm:cxn modelId="{C5DB122F-0A4D-4F5B-A830-C40D2890C3FF}" type="presParOf" srcId="{A0E64E35-7B47-428A-BCD3-1B54308564D6}" destId="{4B68B6FD-95B2-4C9B-8221-34021949CE94}" srcOrd="6" destOrd="0" presId="urn:microsoft.com/office/officeart/2008/layout/CaptionedPictures"/>
    <dgm:cxn modelId="{7D550078-75B2-4DE7-B151-7666683F624C}" type="presParOf" srcId="{4B68B6FD-95B2-4C9B-8221-34021949CE94}" destId="{B3455281-ADD7-4874-81D6-C6C682E0F3C4}" srcOrd="0" destOrd="0" presId="urn:microsoft.com/office/officeart/2008/layout/CaptionedPictures"/>
    <dgm:cxn modelId="{28778F87-A9C8-4089-869C-FEE18B6323B2}" type="presParOf" srcId="{4B68B6FD-95B2-4C9B-8221-34021949CE94}" destId="{59DC84C2-CBC6-4DA7-BD21-D7E5FCF5A9B8}" srcOrd="1" destOrd="0" presId="urn:microsoft.com/office/officeart/2008/layout/CaptionedPictures"/>
    <dgm:cxn modelId="{06C2F825-829C-4B51-AC8B-C96FB007A980}" type="presParOf" srcId="{4B68B6FD-95B2-4C9B-8221-34021949CE94}" destId="{C96C9DE0-392F-452A-8413-7748C02280DE}" srcOrd="2" destOrd="0" presId="urn:microsoft.com/office/officeart/2008/layout/CaptionedPictures"/>
    <dgm:cxn modelId="{54A98F40-A0E6-441B-BADF-64A0B3DF242E}" type="presParOf" srcId="{C96C9DE0-392F-452A-8413-7748C02280DE}" destId="{DCB7D8A5-81E9-4AF2-B12B-F8F8E9A9C24C}" srcOrd="0" destOrd="0" presId="urn:microsoft.com/office/officeart/2008/layout/CaptionedPictures"/>
    <dgm:cxn modelId="{FDA255E4-7845-462D-B035-7E527DF742A0}" type="presParOf" srcId="{C96C9DE0-392F-452A-8413-7748C02280DE}" destId="{095E6600-D961-4CEB-AB47-643105F409E8}" srcOrd="1" destOrd="0" presId="urn:microsoft.com/office/officeart/2008/layout/CaptionedPictures"/>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75ED7-CF1A-495A-B98B-2A52602E2813}" type="doc">
      <dgm:prSet loTypeId="urn:microsoft.com/office/officeart/2005/8/layout/hChevron3" loCatId="process" qsTypeId="urn:microsoft.com/office/officeart/2005/8/quickstyle/simple1" qsCatId="simple" csTypeId="urn:microsoft.com/office/officeart/2005/8/colors/accent1_2" csCatId="accent1" phldr="1"/>
      <dgm:spPr/>
    </dgm:pt>
    <dgm:pt modelId="{119EEA60-A154-4DD3-B5C0-EC069F49E861}">
      <dgm:prSet phldrT="[Текст]"/>
      <dgm:spPr/>
      <dgm:t>
        <a:bodyPr/>
        <a:lstStyle/>
        <a:p>
          <a:r>
            <a:rPr lang="en-US" dirty="0" smtClean="0"/>
            <a:t>Ease of adoptability</a:t>
          </a:r>
        </a:p>
        <a:p>
          <a:r>
            <a:rPr lang="en-US" dirty="0" smtClean="0"/>
            <a:t>Five core modules in one application </a:t>
          </a:r>
          <a:endParaRPr lang="en-US" dirty="0"/>
        </a:p>
      </dgm:t>
    </dgm:pt>
    <dgm:pt modelId="{407257BE-4D47-4C71-8F54-DB27E49EBDE7}" type="parTrans" cxnId="{73E53F08-9FB9-4DED-BB16-F57B6E4BBB15}">
      <dgm:prSet/>
      <dgm:spPr/>
      <dgm:t>
        <a:bodyPr/>
        <a:lstStyle/>
        <a:p>
          <a:endParaRPr lang="en-US"/>
        </a:p>
      </dgm:t>
    </dgm:pt>
    <dgm:pt modelId="{6C6C0ABB-634D-4888-9DBB-148941A3405B}" type="sibTrans" cxnId="{73E53F08-9FB9-4DED-BB16-F57B6E4BBB15}">
      <dgm:prSet/>
      <dgm:spPr/>
      <dgm:t>
        <a:bodyPr/>
        <a:lstStyle/>
        <a:p>
          <a:endParaRPr lang="en-US"/>
        </a:p>
      </dgm:t>
    </dgm:pt>
    <dgm:pt modelId="{79632A4B-A80F-45C6-A745-65D4CD0E5E4A}">
      <dgm:prSet phldrT="[Текст]"/>
      <dgm:spPr/>
      <dgm:t>
        <a:bodyPr/>
        <a:lstStyle/>
        <a:p>
          <a:r>
            <a:rPr lang="en-US" dirty="0" smtClean="0"/>
            <a:t>Cloud and Central System</a:t>
          </a:r>
        </a:p>
        <a:p>
          <a:r>
            <a:rPr lang="en-US" dirty="0" smtClean="0"/>
            <a:t>Focus  on quality and working method</a:t>
          </a:r>
          <a:endParaRPr lang="en-US" dirty="0"/>
        </a:p>
      </dgm:t>
    </dgm:pt>
    <dgm:pt modelId="{A22340DF-6FB1-4C77-8266-3FE552FA6AD3}" type="parTrans" cxnId="{6C910B4F-A882-4243-B58E-91A4273C9643}">
      <dgm:prSet/>
      <dgm:spPr/>
      <dgm:t>
        <a:bodyPr/>
        <a:lstStyle/>
        <a:p>
          <a:endParaRPr lang="en-US"/>
        </a:p>
      </dgm:t>
    </dgm:pt>
    <dgm:pt modelId="{59A4383F-D78A-44D0-88EE-E984382FD790}" type="sibTrans" cxnId="{6C910B4F-A882-4243-B58E-91A4273C9643}">
      <dgm:prSet/>
      <dgm:spPr/>
      <dgm:t>
        <a:bodyPr/>
        <a:lstStyle/>
        <a:p>
          <a:endParaRPr lang="en-US"/>
        </a:p>
      </dgm:t>
    </dgm:pt>
    <dgm:pt modelId="{DE947D1F-7B0F-495B-B135-A9E95155B24B}">
      <dgm:prSet phldrT="[Текст]"/>
      <dgm:spPr/>
      <dgm:t>
        <a:bodyPr/>
        <a:lstStyle/>
        <a:p>
          <a:r>
            <a:rPr lang="en-US" dirty="0" smtClean="0"/>
            <a:t>Multiple layers of support, including trainings and migration </a:t>
          </a:r>
          <a:endParaRPr lang="en-US" dirty="0"/>
        </a:p>
      </dgm:t>
    </dgm:pt>
    <dgm:pt modelId="{04C41CD8-7FD2-4C4E-B681-8F15A5BDBECA}" type="parTrans" cxnId="{D7C6D2AF-49A7-4CC8-B197-13A352C89B8D}">
      <dgm:prSet/>
      <dgm:spPr/>
      <dgm:t>
        <a:bodyPr/>
        <a:lstStyle/>
        <a:p>
          <a:endParaRPr lang="en-US"/>
        </a:p>
      </dgm:t>
    </dgm:pt>
    <dgm:pt modelId="{C250FA8E-734A-4DFA-AD85-D958192E76E4}" type="sibTrans" cxnId="{D7C6D2AF-49A7-4CC8-B197-13A352C89B8D}">
      <dgm:prSet/>
      <dgm:spPr/>
      <dgm:t>
        <a:bodyPr/>
        <a:lstStyle/>
        <a:p>
          <a:endParaRPr lang="en-US"/>
        </a:p>
      </dgm:t>
    </dgm:pt>
    <dgm:pt modelId="{EB008B47-7321-4F1F-8397-5B982BA3BD4E}" type="pres">
      <dgm:prSet presAssocID="{1AA75ED7-CF1A-495A-B98B-2A52602E2813}" presName="Name0" presStyleCnt="0">
        <dgm:presLayoutVars>
          <dgm:dir/>
          <dgm:resizeHandles val="exact"/>
        </dgm:presLayoutVars>
      </dgm:prSet>
      <dgm:spPr/>
    </dgm:pt>
    <dgm:pt modelId="{9267AADD-4D1D-429D-93A8-6BF0CEBE85F5}" type="pres">
      <dgm:prSet presAssocID="{119EEA60-A154-4DD3-B5C0-EC069F49E861}" presName="parTxOnly" presStyleLbl="node1" presStyleIdx="0" presStyleCnt="3">
        <dgm:presLayoutVars>
          <dgm:bulletEnabled val="1"/>
        </dgm:presLayoutVars>
      </dgm:prSet>
      <dgm:spPr/>
      <dgm:t>
        <a:bodyPr/>
        <a:lstStyle/>
        <a:p>
          <a:endParaRPr lang="en-US"/>
        </a:p>
      </dgm:t>
    </dgm:pt>
    <dgm:pt modelId="{3F63CE4A-27AA-41C8-A8E1-0F423EBE275A}" type="pres">
      <dgm:prSet presAssocID="{6C6C0ABB-634D-4888-9DBB-148941A3405B}" presName="parSpace" presStyleCnt="0"/>
      <dgm:spPr/>
    </dgm:pt>
    <dgm:pt modelId="{84C75E05-94DA-4E70-9A66-CD511CAF667E}" type="pres">
      <dgm:prSet presAssocID="{79632A4B-A80F-45C6-A745-65D4CD0E5E4A}" presName="parTxOnly" presStyleLbl="node1" presStyleIdx="1" presStyleCnt="3">
        <dgm:presLayoutVars>
          <dgm:bulletEnabled val="1"/>
        </dgm:presLayoutVars>
      </dgm:prSet>
      <dgm:spPr/>
      <dgm:t>
        <a:bodyPr/>
        <a:lstStyle/>
        <a:p>
          <a:endParaRPr lang="en-US"/>
        </a:p>
      </dgm:t>
    </dgm:pt>
    <dgm:pt modelId="{B79F3C12-9ACD-4E4B-9C00-FECD75419AB2}" type="pres">
      <dgm:prSet presAssocID="{59A4383F-D78A-44D0-88EE-E984382FD790}" presName="parSpace" presStyleCnt="0"/>
      <dgm:spPr/>
    </dgm:pt>
    <dgm:pt modelId="{7A601AA2-9F02-4FEB-9C40-12F98D34E1B7}" type="pres">
      <dgm:prSet presAssocID="{DE947D1F-7B0F-495B-B135-A9E95155B24B}" presName="parTxOnly" presStyleLbl="node1" presStyleIdx="2" presStyleCnt="3">
        <dgm:presLayoutVars>
          <dgm:bulletEnabled val="1"/>
        </dgm:presLayoutVars>
      </dgm:prSet>
      <dgm:spPr/>
      <dgm:t>
        <a:bodyPr/>
        <a:lstStyle/>
        <a:p>
          <a:endParaRPr lang="en-US"/>
        </a:p>
      </dgm:t>
    </dgm:pt>
  </dgm:ptLst>
  <dgm:cxnLst>
    <dgm:cxn modelId="{9AD01E44-B0D8-4122-959C-E7572328CECB}" type="presOf" srcId="{79632A4B-A80F-45C6-A745-65D4CD0E5E4A}" destId="{84C75E05-94DA-4E70-9A66-CD511CAF667E}" srcOrd="0" destOrd="0" presId="urn:microsoft.com/office/officeart/2005/8/layout/hChevron3"/>
    <dgm:cxn modelId="{73E53F08-9FB9-4DED-BB16-F57B6E4BBB15}" srcId="{1AA75ED7-CF1A-495A-B98B-2A52602E2813}" destId="{119EEA60-A154-4DD3-B5C0-EC069F49E861}" srcOrd="0" destOrd="0" parTransId="{407257BE-4D47-4C71-8F54-DB27E49EBDE7}" sibTransId="{6C6C0ABB-634D-4888-9DBB-148941A3405B}"/>
    <dgm:cxn modelId="{4CC93731-A9F2-4CA6-BBFC-99EAE592C2BB}" type="presOf" srcId="{1AA75ED7-CF1A-495A-B98B-2A52602E2813}" destId="{EB008B47-7321-4F1F-8397-5B982BA3BD4E}" srcOrd="0" destOrd="0" presId="urn:microsoft.com/office/officeart/2005/8/layout/hChevron3"/>
    <dgm:cxn modelId="{6C910B4F-A882-4243-B58E-91A4273C9643}" srcId="{1AA75ED7-CF1A-495A-B98B-2A52602E2813}" destId="{79632A4B-A80F-45C6-A745-65D4CD0E5E4A}" srcOrd="1" destOrd="0" parTransId="{A22340DF-6FB1-4C77-8266-3FE552FA6AD3}" sibTransId="{59A4383F-D78A-44D0-88EE-E984382FD790}"/>
    <dgm:cxn modelId="{8ABDF932-FBCC-4A96-8D3E-19EC17BD3ACA}" type="presOf" srcId="{119EEA60-A154-4DD3-B5C0-EC069F49E861}" destId="{9267AADD-4D1D-429D-93A8-6BF0CEBE85F5}" srcOrd="0" destOrd="0" presId="urn:microsoft.com/office/officeart/2005/8/layout/hChevron3"/>
    <dgm:cxn modelId="{DC78FE62-4671-4AE3-ABA0-02BB6D32E5EF}" type="presOf" srcId="{DE947D1F-7B0F-495B-B135-A9E95155B24B}" destId="{7A601AA2-9F02-4FEB-9C40-12F98D34E1B7}" srcOrd="0" destOrd="0" presId="urn:microsoft.com/office/officeart/2005/8/layout/hChevron3"/>
    <dgm:cxn modelId="{D7C6D2AF-49A7-4CC8-B197-13A352C89B8D}" srcId="{1AA75ED7-CF1A-495A-B98B-2A52602E2813}" destId="{DE947D1F-7B0F-495B-B135-A9E95155B24B}" srcOrd="2" destOrd="0" parTransId="{04C41CD8-7FD2-4C4E-B681-8F15A5BDBECA}" sibTransId="{C250FA8E-734A-4DFA-AD85-D958192E76E4}"/>
    <dgm:cxn modelId="{2A1E297E-F040-4E23-9454-B95942C6C279}" type="presParOf" srcId="{EB008B47-7321-4F1F-8397-5B982BA3BD4E}" destId="{9267AADD-4D1D-429D-93A8-6BF0CEBE85F5}" srcOrd="0" destOrd="0" presId="urn:microsoft.com/office/officeart/2005/8/layout/hChevron3"/>
    <dgm:cxn modelId="{A74B5381-36B2-403E-A47B-BB7E96BC9AF5}" type="presParOf" srcId="{EB008B47-7321-4F1F-8397-5B982BA3BD4E}" destId="{3F63CE4A-27AA-41C8-A8E1-0F423EBE275A}" srcOrd="1" destOrd="0" presId="urn:microsoft.com/office/officeart/2005/8/layout/hChevron3"/>
    <dgm:cxn modelId="{5BD510CD-664D-4773-A9B1-2107F83E72D4}" type="presParOf" srcId="{EB008B47-7321-4F1F-8397-5B982BA3BD4E}" destId="{84C75E05-94DA-4E70-9A66-CD511CAF667E}" srcOrd="2" destOrd="0" presId="urn:microsoft.com/office/officeart/2005/8/layout/hChevron3"/>
    <dgm:cxn modelId="{6EABB519-B9F2-4248-A525-2DC72BEA95A8}" type="presParOf" srcId="{EB008B47-7321-4F1F-8397-5B982BA3BD4E}" destId="{B79F3C12-9ACD-4E4B-9C00-FECD75419AB2}" srcOrd="3" destOrd="0" presId="urn:microsoft.com/office/officeart/2005/8/layout/hChevron3"/>
    <dgm:cxn modelId="{AFDEDBFE-D85B-4E00-AF4D-C064136AFB87}" type="presParOf" srcId="{EB008B47-7321-4F1F-8397-5B982BA3BD4E}" destId="{7A601AA2-9F02-4FEB-9C40-12F98D34E1B7}" srcOrd="4" destOrd="0" presId="urn:microsoft.com/office/officeart/2005/8/layout/hChevron3"/>
  </dgm:cxnLst>
  <dgm:bg/>
  <dgm:whole/>
  <dgm:extLst>
    <a:ext uri="http://schemas.microsoft.com/office/drawing/2008/diagram">
      <dsp:dataModelExt xmlns:dsp="http://schemas.microsoft.com/office/drawing/2008/diagram" xmlns=""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A9E060-A6B0-4081-A775-C05D96A6B340}" type="doc">
      <dgm:prSet loTypeId="urn:microsoft.com/office/officeart/2005/8/layout/hList7#1" loCatId="list" qsTypeId="urn:microsoft.com/office/officeart/2005/8/quickstyle/simple1" qsCatId="simple" csTypeId="urn:microsoft.com/office/officeart/2005/8/colors/accent2_2" csCatId="accent2" phldr="1"/>
      <dgm:spPr/>
    </dgm:pt>
    <dgm:pt modelId="{59ACD93A-56C6-48CF-B6E7-AFE6589F3BDE}">
      <dgm:prSet phldrT="[Текст]"/>
      <dgm:spPr/>
      <dgm:t>
        <a:bodyPr/>
        <a:lstStyle/>
        <a:p>
          <a:r>
            <a:rPr lang="en-US" dirty="0" smtClean="0"/>
            <a:t>Physical security</a:t>
          </a:r>
        </a:p>
        <a:p>
          <a:r>
            <a:rPr lang="en-US" dirty="0" smtClean="0"/>
            <a:t>It is hosted on Amazon cloud </a:t>
          </a:r>
          <a:endParaRPr lang="en-US" dirty="0"/>
        </a:p>
      </dgm:t>
    </dgm:pt>
    <dgm:pt modelId="{BE33FBF8-8491-4288-AB78-A8D074D70A9D}" type="parTrans" cxnId="{C262D059-F1A0-4A61-AC1C-CD930CD21150}">
      <dgm:prSet/>
      <dgm:spPr/>
      <dgm:t>
        <a:bodyPr/>
        <a:lstStyle/>
        <a:p>
          <a:endParaRPr lang="en-US"/>
        </a:p>
      </dgm:t>
    </dgm:pt>
    <dgm:pt modelId="{620D7B77-59AD-41D0-BF59-D261A8D5071F}" type="sibTrans" cxnId="{C262D059-F1A0-4A61-AC1C-CD930CD21150}">
      <dgm:prSet/>
      <dgm:spPr/>
      <dgm:t>
        <a:bodyPr/>
        <a:lstStyle/>
        <a:p>
          <a:endParaRPr lang="en-US"/>
        </a:p>
      </dgm:t>
    </dgm:pt>
    <dgm:pt modelId="{83B973F7-0C58-4234-860D-E1D6BFD38F7F}">
      <dgm:prSet phldrT="[Текст]"/>
      <dgm:spPr/>
      <dgm:t>
        <a:bodyPr/>
        <a:lstStyle/>
        <a:p>
          <a:r>
            <a:rPr lang="en-US" dirty="0" smtClean="0"/>
            <a:t>Network security</a:t>
          </a:r>
        </a:p>
        <a:p>
          <a:r>
            <a:rPr lang="en-US" dirty="0" smtClean="0"/>
            <a:t>HTTPS protocol is used to encrypt data </a:t>
          </a:r>
          <a:endParaRPr lang="en-US" dirty="0"/>
        </a:p>
      </dgm:t>
    </dgm:pt>
    <dgm:pt modelId="{B6F89100-FD9D-4FC7-B612-B311D1FACB4F}" type="parTrans" cxnId="{D7161347-F3CD-455E-8021-8AB0695300BE}">
      <dgm:prSet/>
      <dgm:spPr/>
      <dgm:t>
        <a:bodyPr/>
        <a:lstStyle/>
        <a:p>
          <a:endParaRPr lang="en-US"/>
        </a:p>
      </dgm:t>
    </dgm:pt>
    <dgm:pt modelId="{5BAC3F20-8974-4C32-93EC-CE5F1ABB28D5}" type="sibTrans" cxnId="{D7161347-F3CD-455E-8021-8AB0695300BE}">
      <dgm:prSet/>
      <dgm:spPr/>
      <dgm:t>
        <a:bodyPr/>
        <a:lstStyle/>
        <a:p>
          <a:endParaRPr lang="en-US"/>
        </a:p>
      </dgm:t>
    </dgm:pt>
    <dgm:pt modelId="{77402596-EAA1-4A9F-9F88-62E634D7E0E8}">
      <dgm:prSet phldrT="[Текст]"/>
      <dgm:spPr/>
      <dgm:t>
        <a:bodyPr/>
        <a:lstStyle/>
        <a:p>
          <a:r>
            <a:rPr lang="en-US" dirty="0" smtClean="0"/>
            <a:t>People and processes Employees have no  access to customer data</a:t>
          </a:r>
          <a:endParaRPr lang="en-US" dirty="0"/>
        </a:p>
      </dgm:t>
    </dgm:pt>
    <dgm:pt modelId="{19AF664D-16A5-42D3-AE55-C4C482EBAE96}" type="parTrans" cxnId="{A41374C6-073A-4B29-B449-DFBF45650E97}">
      <dgm:prSet/>
      <dgm:spPr/>
      <dgm:t>
        <a:bodyPr/>
        <a:lstStyle/>
        <a:p>
          <a:endParaRPr lang="en-US"/>
        </a:p>
      </dgm:t>
    </dgm:pt>
    <dgm:pt modelId="{25B79E09-3E21-4FB3-A2BB-AF223CE3936E}" type="sibTrans" cxnId="{A41374C6-073A-4B29-B449-DFBF45650E97}">
      <dgm:prSet/>
      <dgm:spPr/>
      <dgm:t>
        <a:bodyPr/>
        <a:lstStyle/>
        <a:p>
          <a:endParaRPr lang="en-US"/>
        </a:p>
      </dgm:t>
    </dgm:pt>
    <dgm:pt modelId="{E17D46DE-A097-4C54-9135-61AABE0EA1E7}" type="pres">
      <dgm:prSet presAssocID="{68A9E060-A6B0-4081-A775-C05D96A6B340}" presName="Name0" presStyleCnt="0">
        <dgm:presLayoutVars>
          <dgm:dir/>
          <dgm:resizeHandles val="exact"/>
        </dgm:presLayoutVars>
      </dgm:prSet>
      <dgm:spPr/>
    </dgm:pt>
    <dgm:pt modelId="{F3AB7C48-0153-4ACA-8BC7-3DF6121272A3}" type="pres">
      <dgm:prSet presAssocID="{68A9E060-A6B0-4081-A775-C05D96A6B340}" presName="fgShape" presStyleLbl="fgShp" presStyleIdx="0" presStyleCnt="1"/>
      <dgm:spPr/>
    </dgm:pt>
    <dgm:pt modelId="{942A64D1-AFD6-44A7-814A-CDEEAB16FDA1}" type="pres">
      <dgm:prSet presAssocID="{68A9E060-A6B0-4081-A775-C05D96A6B340}" presName="linComp" presStyleCnt="0"/>
      <dgm:spPr/>
    </dgm:pt>
    <dgm:pt modelId="{F8F53F3D-0AF6-4B60-89FF-15B493DC43EE}" type="pres">
      <dgm:prSet presAssocID="{59ACD93A-56C6-48CF-B6E7-AFE6589F3BDE}" presName="compNode" presStyleCnt="0"/>
      <dgm:spPr/>
    </dgm:pt>
    <dgm:pt modelId="{38DC2F1A-C404-422A-AD78-7F6FD80E0B0C}" type="pres">
      <dgm:prSet presAssocID="{59ACD93A-56C6-48CF-B6E7-AFE6589F3BDE}" presName="bkgdShape" presStyleLbl="node1" presStyleIdx="0" presStyleCnt="3"/>
      <dgm:spPr/>
      <dgm:t>
        <a:bodyPr/>
        <a:lstStyle/>
        <a:p>
          <a:endParaRPr lang="en-US"/>
        </a:p>
      </dgm:t>
    </dgm:pt>
    <dgm:pt modelId="{C90E8A21-0F1A-4C0B-9CE9-F16775507ED2}" type="pres">
      <dgm:prSet presAssocID="{59ACD93A-56C6-48CF-B6E7-AFE6589F3BDE}" presName="nodeTx" presStyleLbl="node1" presStyleIdx="0" presStyleCnt="3">
        <dgm:presLayoutVars>
          <dgm:bulletEnabled val="1"/>
        </dgm:presLayoutVars>
      </dgm:prSet>
      <dgm:spPr/>
      <dgm:t>
        <a:bodyPr/>
        <a:lstStyle/>
        <a:p>
          <a:endParaRPr lang="en-US"/>
        </a:p>
      </dgm:t>
    </dgm:pt>
    <dgm:pt modelId="{749567B5-1673-49F7-B1A1-EBC9C859F2D5}" type="pres">
      <dgm:prSet presAssocID="{59ACD93A-56C6-48CF-B6E7-AFE6589F3BDE}" presName="invisiNode" presStyleLbl="node1" presStyleIdx="0" presStyleCnt="3"/>
      <dgm:spPr/>
    </dgm:pt>
    <dgm:pt modelId="{4EA88B2A-BF6F-4193-9EAD-3BEEE354A808}" type="pres">
      <dgm:prSet presAssocID="{59ACD93A-56C6-48CF-B6E7-AFE6589F3BDE}" presName="imagNode" presStyleLbl="fgImgPlace1" presStyleIdx="0" presStyleCnt="3"/>
      <dgm:spPr>
        <a:blipFill>
          <a:blip xmlns:r="http://schemas.openxmlformats.org/officeDocument/2006/relationships" r:embed="rId1" cstate="print">
            <a:duotone>
              <a:schemeClr val="accent6">
                <a:shade val="45000"/>
                <a:satMod val="135000"/>
              </a:schemeClr>
              <a:prstClr val="white"/>
            </a:duotone>
            <a:extLst>
              <a:ext uri="{28A0092B-C50C-407E-A947-70E740481C1C}">
                <a14:useLocalDpi xmlns:a14="http://schemas.microsoft.com/office/drawing/2010/main" xmlns="" val="0"/>
              </a:ext>
            </a:extLst>
          </a:blip>
          <a:srcRect/>
          <a:stretch>
            <a:fillRect l="-49000" r="-49000"/>
          </a:stretch>
        </a:blipFill>
      </dgm:spPr>
    </dgm:pt>
    <dgm:pt modelId="{FFC9382D-2D15-417C-9E3A-3B7A1CA38024}" type="pres">
      <dgm:prSet presAssocID="{620D7B77-59AD-41D0-BF59-D261A8D5071F}" presName="sibTrans" presStyleLbl="sibTrans2D1" presStyleIdx="0" presStyleCnt="0"/>
      <dgm:spPr/>
      <dgm:t>
        <a:bodyPr/>
        <a:lstStyle/>
        <a:p>
          <a:endParaRPr lang="en-US"/>
        </a:p>
      </dgm:t>
    </dgm:pt>
    <dgm:pt modelId="{0CC3152E-0EE5-4CEA-9319-58F690A6BEBD}" type="pres">
      <dgm:prSet presAssocID="{83B973F7-0C58-4234-860D-E1D6BFD38F7F}" presName="compNode" presStyleCnt="0"/>
      <dgm:spPr/>
    </dgm:pt>
    <dgm:pt modelId="{D4064743-6ADF-4311-BA1E-255C726FB887}" type="pres">
      <dgm:prSet presAssocID="{83B973F7-0C58-4234-860D-E1D6BFD38F7F}" presName="bkgdShape" presStyleLbl="node1" presStyleIdx="1" presStyleCnt="3"/>
      <dgm:spPr/>
      <dgm:t>
        <a:bodyPr/>
        <a:lstStyle/>
        <a:p>
          <a:endParaRPr lang="en-US"/>
        </a:p>
      </dgm:t>
    </dgm:pt>
    <dgm:pt modelId="{1C74EC4D-C38B-45D1-965C-00F62FB3B8AB}" type="pres">
      <dgm:prSet presAssocID="{83B973F7-0C58-4234-860D-E1D6BFD38F7F}" presName="nodeTx" presStyleLbl="node1" presStyleIdx="1" presStyleCnt="3">
        <dgm:presLayoutVars>
          <dgm:bulletEnabled val="1"/>
        </dgm:presLayoutVars>
      </dgm:prSet>
      <dgm:spPr/>
      <dgm:t>
        <a:bodyPr/>
        <a:lstStyle/>
        <a:p>
          <a:endParaRPr lang="en-US"/>
        </a:p>
      </dgm:t>
    </dgm:pt>
    <dgm:pt modelId="{9C0EDBC8-C2CA-4C84-BC91-C4629E8B236F}" type="pres">
      <dgm:prSet presAssocID="{83B973F7-0C58-4234-860D-E1D6BFD38F7F}" presName="invisiNode" presStyleLbl="node1" presStyleIdx="1" presStyleCnt="3"/>
      <dgm:spPr/>
    </dgm:pt>
    <dgm:pt modelId="{29531387-7363-4534-8868-E796162AC984}" type="pres">
      <dgm:prSet presAssocID="{83B973F7-0C58-4234-860D-E1D6BFD38F7F}" presName="imagNode" presStyleLbl="fgImgPlace1" presStyleIdx="1" presStyleCnt="3"/>
      <dgm:spPr>
        <a:blipFill>
          <a:blip xmlns:r="http://schemas.openxmlformats.org/officeDocument/2006/relationships" r:embed="rId2">
            <a:duotone>
              <a:schemeClr val="accent6">
                <a:shade val="45000"/>
                <a:satMod val="135000"/>
              </a:schemeClr>
              <a:prstClr val="white"/>
            </a:duotone>
            <a:extLst>
              <a:ext uri="{28A0092B-C50C-407E-A947-70E740481C1C}">
                <a14:useLocalDpi xmlns:a14="http://schemas.microsoft.com/office/drawing/2010/main" xmlns="" val="0"/>
              </a:ext>
            </a:extLst>
          </a:blip>
          <a:srcRect/>
          <a:stretch>
            <a:fillRect l="-17000" r="-17000"/>
          </a:stretch>
        </a:blipFill>
      </dgm:spPr>
    </dgm:pt>
    <dgm:pt modelId="{69AE29AB-0B86-4A07-9909-0F499AE2BF01}" type="pres">
      <dgm:prSet presAssocID="{5BAC3F20-8974-4C32-93EC-CE5F1ABB28D5}" presName="sibTrans" presStyleLbl="sibTrans2D1" presStyleIdx="0" presStyleCnt="0"/>
      <dgm:spPr/>
      <dgm:t>
        <a:bodyPr/>
        <a:lstStyle/>
        <a:p>
          <a:endParaRPr lang="en-US"/>
        </a:p>
      </dgm:t>
    </dgm:pt>
    <dgm:pt modelId="{EAA3853A-32DE-4298-91F2-6820A3BB8FCB}" type="pres">
      <dgm:prSet presAssocID="{77402596-EAA1-4A9F-9F88-62E634D7E0E8}" presName="compNode" presStyleCnt="0"/>
      <dgm:spPr/>
    </dgm:pt>
    <dgm:pt modelId="{57B57B06-C9A0-47C0-A674-D8B0C720B1AE}" type="pres">
      <dgm:prSet presAssocID="{77402596-EAA1-4A9F-9F88-62E634D7E0E8}" presName="bkgdShape" presStyleLbl="node1" presStyleIdx="2" presStyleCnt="3"/>
      <dgm:spPr/>
      <dgm:t>
        <a:bodyPr/>
        <a:lstStyle/>
        <a:p>
          <a:endParaRPr lang="en-US"/>
        </a:p>
      </dgm:t>
    </dgm:pt>
    <dgm:pt modelId="{5E5B5109-6AA0-40FD-964D-52A2B748CE1E}" type="pres">
      <dgm:prSet presAssocID="{77402596-EAA1-4A9F-9F88-62E634D7E0E8}" presName="nodeTx" presStyleLbl="node1" presStyleIdx="2" presStyleCnt="3">
        <dgm:presLayoutVars>
          <dgm:bulletEnabled val="1"/>
        </dgm:presLayoutVars>
      </dgm:prSet>
      <dgm:spPr/>
      <dgm:t>
        <a:bodyPr/>
        <a:lstStyle/>
        <a:p>
          <a:endParaRPr lang="en-US"/>
        </a:p>
      </dgm:t>
    </dgm:pt>
    <dgm:pt modelId="{2090362B-CAF4-45AB-8B0B-D5A938A06C1A}" type="pres">
      <dgm:prSet presAssocID="{77402596-EAA1-4A9F-9F88-62E634D7E0E8}" presName="invisiNode" presStyleLbl="node1" presStyleIdx="2" presStyleCnt="3"/>
      <dgm:spPr/>
    </dgm:pt>
    <dgm:pt modelId="{AB22C674-FDDC-4416-A475-45C2A8CC6CB1}" type="pres">
      <dgm:prSet presAssocID="{77402596-EAA1-4A9F-9F88-62E634D7E0E8}" presName="imagNode" presStyleLbl="fgImgPlace1" presStyleIdx="2" presStyleCnt="3"/>
      <dgm:spPr>
        <a:blipFill>
          <a:blip xmlns:r="http://schemas.openxmlformats.org/officeDocument/2006/relationships" r:embed="rId3" cstate="print">
            <a:duotone>
              <a:schemeClr val="accent6">
                <a:shade val="45000"/>
                <a:satMod val="135000"/>
              </a:schemeClr>
              <a:prstClr val="white"/>
            </a:duotone>
            <a:extLst>
              <a:ext uri="{28A0092B-C50C-407E-A947-70E740481C1C}">
                <a14:useLocalDpi xmlns:a14="http://schemas.microsoft.com/office/drawing/2010/main" xmlns="" val="0"/>
              </a:ext>
            </a:extLst>
          </a:blip>
          <a:srcRect/>
          <a:stretch>
            <a:fillRect l="-25000" r="-25000"/>
          </a:stretch>
        </a:blipFill>
      </dgm:spPr>
    </dgm:pt>
  </dgm:ptLst>
  <dgm:cxnLst>
    <dgm:cxn modelId="{FE0399D7-492D-4F31-A378-03B2F000E003}" type="presOf" srcId="{5BAC3F20-8974-4C32-93EC-CE5F1ABB28D5}" destId="{69AE29AB-0B86-4A07-9909-0F499AE2BF01}" srcOrd="0" destOrd="0" presId="urn:microsoft.com/office/officeart/2005/8/layout/hList7#1"/>
    <dgm:cxn modelId="{5C2609AF-7F96-4955-B1EF-CA8B66E0B9BD}" type="presOf" srcId="{59ACD93A-56C6-48CF-B6E7-AFE6589F3BDE}" destId="{C90E8A21-0F1A-4C0B-9CE9-F16775507ED2}" srcOrd="1" destOrd="0" presId="urn:microsoft.com/office/officeart/2005/8/layout/hList7#1"/>
    <dgm:cxn modelId="{8E68D345-1816-4711-9E11-970F18F48653}" type="presOf" srcId="{68A9E060-A6B0-4081-A775-C05D96A6B340}" destId="{E17D46DE-A097-4C54-9135-61AABE0EA1E7}" srcOrd="0" destOrd="0" presId="urn:microsoft.com/office/officeart/2005/8/layout/hList7#1"/>
    <dgm:cxn modelId="{1017E959-3B90-4094-8C67-F512398510CB}" type="presOf" srcId="{83B973F7-0C58-4234-860D-E1D6BFD38F7F}" destId="{D4064743-6ADF-4311-BA1E-255C726FB887}" srcOrd="0" destOrd="0" presId="urn:microsoft.com/office/officeart/2005/8/layout/hList7#1"/>
    <dgm:cxn modelId="{FE3A2001-938A-46F2-8660-9BACD32FBC73}" type="presOf" srcId="{77402596-EAA1-4A9F-9F88-62E634D7E0E8}" destId="{57B57B06-C9A0-47C0-A674-D8B0C720B1AE}" srcOrd="0" destOrd="0" presId="urn:microsoft.com/office/officeart/2005/8/layout/hList7#1"/>
    <dgm:cxn modelId="{08717225-2C68-4A1A-975E-CE28CE9C0AF2}" type="presOf" srcId="{77402596-EAA1-4A9F-9F88-62E634D7E0E8}" destId="{5E5B5109-6AA0-40FD-964D-52A2B748CE1E}" srcOrd="1" destOrd="0" presId="urn:microsoft.com/office/officeart/2005/8/layout/hList7#1"/>
    <dgm:cxn modelId="{78BF850E-7965-4EB6-8E67-98A98DA16BA0}" type="presOf" srcId="{59ACD93A-56C6-48CF-B6E7-AFE6589F3BDE}" destId="{38DC2F1A-C404-422A-AD78-7F6FD80E0B0C}" srcOrd="0" destOrd="0" presId="urn:microsoft.com/office/officeart/2005/8/layout/hList7#1"/>
    <dgm:cxn modelId="{A41374C6-073A-4B29-B449-DFBF45650E97}" srcId="{68A9E060-A6B0-4081-A775-C05D96A6B340}" destId="{77402596-EAA1-4A9F-9F88-62E634D7E0E8}" srcOrd="2" destOrd="0" parTransId="{19AF664D-16A5-42D3-AE55-C4C482EBAE96}" sibTransId="{25B79E09-3E21-4FB3-A2BB-AF223CE3936E}"/>
    <dgm:cxn modelId="{C262D059-F1A0-4A61-AC1C-CD930CD21150}" srcId="{68A9E060-A6B0-4081-A775-C05D96A6B340}" destId="{59ACD93A-56C6-48CF-B6E7-AFE6589F3BDE}" srcOrd="0" destOrd="0" parTransId="{BE33FBF8-8491-4288-AB78-A8D074D70A9D}" sibTransId="{620D7B77-59AD-41D0-BF59-D261A8D5071F}"/>
    <dgm:cxn modelId="{5841CBD7-FCEF-4FF9-A8FB-70B2DA1941EB}" type="presOf" srcId="{620D7B77-59AD-41D0-BF59-D261A8D5071F}" destId="{FFC9382D-2D15-417C-9E3A-3B7A1CA38024}" srcOrd="0" destOrd="0" presId="urn:microsoft.com/office/officeart/2005/8/layout/hList7#1"/>
    <dgm:cxn modelId="{D65B0FEB-70A7-4A8B-9FE5-F79EA19A7F09}" type="presOf" srcId="{83B973F7-0C58-4234-860D-E1D6BFD38F7F}" destId="{1C74EC4D-C38B-45D1-965C-00F62FB3B8AB}" srcOrd="1" destOrd="0" presId="urn:microsoft.com/office/officeart/2005/8/layout/hList7#1"/>
    <dgm:cxn modelId="{D7161347-F3CD-455E-8021-8AB0695300BE}" srcId="{68A9E060-A6B0-4081-A775-C05D96A6B340}" destId="{83B973F7-0C58-4234-860D-E1D6BFD38F7F}" srcOrd="1" destOrd="0" parTransId="{B6F89100-FD9D-4FC7-B612-B311D1FACB4F}" sibTransId="{5BAC3F20-8974-4C32-93EC-CE5F1ABB28D5}"/>
    <dgm:cxn modelId="{E3E9B6E1-6593-4886-8C5C-0C83CEEC9737}" type="presParOf" srcId="{E17D46DE-A097-4C54-9135-61AABE0EA1E7}" destId="{F3AB7C48-0153-4ACA-8BC7-3DF6121272A3}" srcOrd="0" destOrd="0" presId="urn:microsoft.com/office/officeart/2005/8/layout/hList7#1"/>
    <dgm:cxn modelId="{7219AC43-42F0-406B-9029-BBCF8C872181}" type="presParOf" srcId="{E17D46DE-A097-4C54-9135-61AABE0EA1E7}" destId="{942A64D1-AFD6-44A7-814A-CDEEAB16FDA1}" srcOrd="1" destOrd="0" presId="urn:microsoft.com/office/officeart/2005/8/layout/hList7#1"/>
    <dgm:cxn modelId="{B5FD5DA6-2DC3-4582-8753-BCC0431E6EAA}" type="presParOf" srcId="{942A64D1-AFD6-44A7-814A-CDEEAB16FDA1}" destId="{F8F53F3D-0AF6-4B60-89FF-15B493DC43EE}" srcOrd="0" destOrd="0" presId="urn:microsoft.com/office/officeart/2005/8/layout/hList7#1"/>
    <dgm:cxn modelId="{36B771C3-099F-419F-AB74-FBBED1158D8D}" type="presParOf" srcId="{F8F53F3D-0AF6-4B60-89FF-15B493DC43EE}" destId="{38DC2F1A-C404-422A-AD78-7F6FD80E0B0C}" srcOrd="0" destOrd="0" presId="urn:microsoft.com/office/officeart/2005/8/layout/hList7#1"/>
    <dgm:cxn modelId="{EA9B3A7F-A001-43DF-8DF3-5679736FFB46}" type="presParOf" srcId="{F8F53F3D-0AF6-4B60-89FF-15B493DC43EE}" destId="{C90E8A21-0F1A-4C0B-9CE9-F16775507ED2}" srcOrd="1" destOrd="0" presId="urn:microsoft.com/office/officeart/2005/8/layout/hList7#1"/>
    <dgm:cxn modelId="{81E8C2C8-10CD-4461-B217-9482C8890D63}" type="presParOf" srcId="{F8F53F3D-0AF6-4B60-89FF-15B493DC43EE}" destId="{749567B5-1673-49F7-B1A1-EBC9C859F2D5}" srcOrd="2" destOrd="0" presId="urn:microsoft.com/office/officeart/2005/8/layout/hList7#1"/>
    <dgm:cxn modelId="{F692D528-FADA-4707-BC5B-CEF6D4F80E11}" type="presParOf" srcId="{F8F53F3D-0AF6-4B60-89FF-15B493DC43EE}" destId="{4EA88B2A-BF6F-4193-9EAD-3BEEE354A808}" srcOrd="3" destOrd="0" presId="urn:microsoft.com/office/officeart/2005/8/layout/hList7#1"/>
    <dgm:cxn modelId="{CF8A25DA-FC77-489C-9CC7-A47085018354}" type="presParOf" srcId="{942A64D1-AFD6-44A7-814A-CDEEAB16FDA1}" destId="{FFC9382D-2D15-417C-9E3A-3B7A1CA38024}" srcOrd="1" destOrd="0" presId="urn:microsoft.com/office/officeart/2005/8/layout/hList7#1"/>
    <dgm:cxn modelId="{D5B71941-B5B7-4E00-B294-D266B5CFAA96}" type="presParOf" srcId="{942A64D1-AFD6-44A7-814A-CDEEAB16FDA1}" destId="{0CC3152E-0EE5-4CEA-9319-58F690A6BEBD}" srcOrd="2" destOrd="0" presId="urn:microsoft.com/office/officeart/2005/8/layout/hList7#1"/>
    <dgm:cxn modelId="{4F5A95F7-7736-420C-8CE5-AA50DFEDDBA6}" type="presParOf" srcId="{0CC3152E-0EE5-4CEA-9319-58F690A6BEBD}" destId="{D4064743-6ADF-4311-BA1E-255C726FB887}" srcOrd="0" destOrd="0" presId="urn:microsoft.com/office/officeart/2005/8/layout/hList7#1"/>
    <dgm:cxn modelId="{86D3A25E-8471-41A1-A99B-60E9D2E75CEA}" type="presParOf" srcId="{0CC3152E-0EE5-4CEA-9319-58F690A6BEBD}" destId="{1C74EC4D-C38B-45D1-965C-00F62FB3B8AB}" srcOrd="1" destOrd="0" presId="urn:microsoft.com/office/officeart/2005/8/layout/hList7#1"/>
    <dgm:cxn modelId="{3E5B0012-39B5-4ABF-83AF-DC209D1A5837}" type="presParOf" srcId="{0CC3152E-0EE5-4CEA-9319-58F690A6BEBD}" destId="{9C0EDBC8-C2CA-4C84-BC91-C4629E8B236F}" srcOrd="2" destOrd="0" presId="urn:microsoft.com/office/officeart/2005/8/layout/hList7#1"/>
    <dgm:cxn modelId="{0C044919-CB25-488E-AE09-DA8ACB2ABB5B}" type="presParOf" srcId="{0CC3152E-0EE5-4CEA-9319-58F690A6BEBD}" destId="{29531387-7363-4534-8868-E796162AC984}" srcOrd="3" destOrd="0" presId="urn:microsoft.com/office/officeart/2005/8/layout/hList7#1"/>
    <dgm:cxn modelId="{540E9DD6-33EE-4BA5-8CEC-CEFB3EB40125}" type="presParOf" srcId="{942A64D1-AFD6-44A7-814A-CDEEAB16FDA1}" destId="{69AE29AB-0B86-4A07-9909-0F499AE2BF01}" srcOrd="3" destOrd="0" presId="urn:microsoft.com/office/officeart/2005/8/layout/hList7#1"/>
    <dgm:cxn modelId="{D157D0A4-70E1-417F-9279-77582B813E35}" type="presParOf" srcId="{942A64D1-AFD6-44A7-814A-CDEEAB16FDA1}" destId="{EAA3853A-32DE-4298-91F2-6820A3BB8FCB}" srcOrd="4" destOrd="0" presId="urn:microsoft.com/office/officeart/2005/8/layout/hList7#1"/>
    <dgm:cxn modelId="{4E605F59-8808-47FC-A68C-81C18DE3392E}" type="presParOf" srcId="{EAA3853A-32DE-4298-91F2-6820A3BB8FCB}" destId="{57B57B06-C9A0-47C0-A674-D8B0C720B1AE}" srcOrd="0" destOrd="0" presId="urn:microsoft.com/office/officeart/2005/8/layout/hList7#1"/>
    <dgm:cxn modelId="{39BE8722-A2C3-4651-91AD-08826651C22B}" type="presParOf" srcId="{EAA3853A-32DE-4298-91F2-6820A3BB8FCB}" destId="{5E5B5109-6AA0-40FD-964D-52A2B748CE1E}" srcOrd="1" destOrd="0" presId="urn:microsoft.com/office/officeart/2005/8/layout/hList7#1"/>
    <dgm:cxn modelId="{F0748CA5-F453-45AB-807E-AC814069AB73}" type="presParOf" srcId="{EAA3853A-32DE-4298-91F2-6820A3BB8FCB}" destId="{2090362B-CAF4-45AB-8B0B-D5A938A06C1A}" srcOrd="2" destOrd="0" presId="urn:microsoft.com/office/officeart/2005/8/layout/hList7#1"/>
    <dgm:cxn modelId="{508098C1-8FBC-4BA2-A105-6FFC3209290A}" type="presParOf" srcId="{EAA3853A-32DE-4298-91F2-6820A3BB8FCB}" destId="{AB22C674-FDDC-4416-A475-45C2A8CC6CB1}" srcOrd="3" destOrd="0" presId="urn:microsoft.com/office/officeart/2005/8/layout/hList7#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A8AE71-1A80-44C3-861E-662216532880}">
      <dsp:nvSpPr>
        <dsp:cNvPr id="0" name=""/>
        <dsp:cNvSpPr/>
      </dsp:nvSpPr>
      <dsp:spPr>
        <a:xfrm>
          <a:off x="0" y="0"/>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kpi.com </a:t>
          </a:r>
          <a:r>
            <a:rPr lang="en-US" sz="2400" kern="1200" dirty="0" smtClean="0"/>
            <a:t>– part of </a:t>
          </a:r>
          <a:r>
            <a:rPr lang="en-US" sz="2400" b="1" kern="1200" dirty="0" err="1" smtClean="0"/>
            <a:t>Finnet</a:t>
          </a:r>
          <a:r>
            <a:rPr lang="en-US" sz="2400" b="1" kern="1200" dirty="0" smtClean="0"/>
            <a:t> Limited</a:t>
          </a:r>
          <a:r>
            <a:rPr lang="en-US" sz="2400" kern="1200" dirty="0" smtClean="0"/>
            <a:t>, Software Company  Started/Founded in 2005 by </a:t>
          </a:r>
          <a:r>
            <a:rPr lang="en-US" sz="2400" b="1" kern="1200" dirty="0" smtClean="0"/>
            <a:t>Muzaffar Karabaev </a:t>
          </a:r>
          <a:r>
            <a:rPr lang="en-US" sz="2400" kern="1200" dirty="0" smtClean="0"/>
            <a:t>in London, United Kingdom.</a:t>
          </a:r>
          <a:endParaRPr lang="en-US" sz="2400" kern="1200" dirty="0"/>
        </a:p>
      </dsp:txBody>
      <dsp:txXfrm>
        <a:off x="2381078" y="0"/>
        <a:ext cx="8855246" cy="1338130"/>
      </dsp:txXfrm>
    </dsp:sp>
    <dsp:sp modelId="{8C9C18DA-8928-4FCD-B353-9B09DE21BA24}">
      <dsp:nvSpPr>
        <dsp:cNvPr id="0" name=""/>
        <dsp:cNvSpPr/>
      </dsp:nvSpPr>
      <dsp:spPr>
        <a:xfrm>
          <a:off x="133813" y="133813"/>
          <a:ext cx="2247265" cy="1070504"/>
        </a:xfrm>
        <a:prstGeom prst="roundRect">
          <a:avLst>
            <a:gd name="adj" fmla="val 10000"/>
          </a:avLst>
        </a:prstGeom>
        <a:blipFill>
          <a:blip xmlns:r="http://schemas.openxmlformats.org/officeDocument/2006/relationships" r:embed="rId1" cstate="print">
            <a:duotone>
              <a:prstClr val="black"/>
              <a:srgbClr val="D9C3A5">
                <a:tint val="50000"/>
                <a:satMod val="180000"/>
              </a:srgbClr>
            </a:duotone>
            <a:extLst>
              <a:ext uri="{28A0092B-C50C-407E-A947-70E740481C1C}">
                <a14:useLocalDpi xmlns:a14="http://schemas.microsoft.com/office/drawing/2010/main" val="0"/>
              </a:ext>
            </a:extLst>
          </a:blip>
          <a:srcRect/>
          <a:stretch>
            <a:fillRect t="-20000" b="-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219B78-BD44-4EEA-96E9-D49959AC76C5}">
      <dsp:nvSpPr>
        <dsp:cNvPr id="0" name=""/>
        <dsp:cNvSpPr/>
      </dsp:nvSpPr>
      <dsp:spPr>
        <a:xfrm>
          <a:off x="0" y="1471943"/>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smtClean="0"/>
            <a:t>MobileCloud DMCC </a:t>
          </a:r>
          <a:r>
            <a:rPr lang="en-US" sz="2400" kern="1200" smtClean="0"/>
            <a:t>is a sister company in </a:t>
          </a:r>
          <a:r>
            <a:rPr lang="en-US" sz="2400" b="1" kern="1200" smtClean="0"/>
            <a:t>Dubai,</a:t>
          </a:r>
          <a:r>
            <a:rPr lang="en-US" sz="2400" kern="1200" smtClean="0"/>
            <a:t> and became GCC Sales and Support Headquarters for kpi.com-Finnet Limited from 2014.  </a:t>
          </a:r>
          <a:endParaRPr lang="en-US" sz="2400" kern="1200" dirty="0"/>
        </a:p>
      </dsp:txBody>
      <dsp:txXfrm>
        <a:off x="2381078" y="1471943"/>
        <a:ext cx="8855246" cy="1338130"/>
      </dsp:txXfrm>
    </dsp:sp>
    <dsp:sp modelId="{4D26C51A-40DE-4467-9479-2042A51E42C6}">
      <dsp:nvSpPr>
        <dsp:cNvPr id="0" name=""/>
        <dsp:cNvSpPr/>
      </dsp:nvSpPr>
      <dsp:spPr>
        <a:xfrm>
          <a:off x="133813" y="1605756"/>
          <a:ext cx="2247265" cy="1070504"/>
        </a:xfrm>
        <a:prstGeom prst="roundRect">
          <a:avLst>
            <a:gd name="adj" fmla="val 10000"/>
          </a:avLst>
        </a:prstGeom>
        <a:blipFill>
          <a:blip xmlns:r="http://schemas.openxmlformats.org/officeDocument/2006/relationships" r:embed="rId2" cstate="print">
            <a:duotone>
              <a:prstClr val="black"/>
              <a:srgbClr val="D9C3A5">
                <a:tint val="50000"/>
                <a:satMod val="180000"/>
              </a:srgbClr>
            </a:duotone>
            <a:extLst>
              <a:ext uri="{28A0092B-C50C-407E-A947-70E740481C1C}">
                <a14:useLocalDpi xmlns:a14="http://schemas.microsoft.com/office/drawing/2010/main" val="0"/>
              </a:ext>
            </a:extLst>
          </a:blip>
          <a:srcRect/>
          <a:stretch>
            <a:fillRect t="-86000" b="-8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71254E-9489-4B01-BD21-D38B1ABE1035}">
      <dsp:nvSpPr>
        <dsp:cNvPr id="0" name=""/>
        <dsp:cNvSpPr/>
      </dsp:nvSpPr>
      <dsp:spPr>
        <a:xfrm>
          <a:off x="0" y="2943886"/>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120+ employees </a:t>
          </a:r>
          <a:r>
            <a:rPr lang="en-US" sz="2400" kern="1200" dirty="0" smtClean="0"/>
            <a:t>spread over</a:t>
          </a:r>
          <a:r>
            <a:rPr lang="en-US" sz="2400" b="1" kern="1200" dirty="0" smtClean="0"/>
            <a:t> three Regions: </a:t>
          </a:r>
        </a:p>
        <a:p>
          <a:pPr lvl="0" algn="l" defTabSz="1066800">
            <a:lnSpc>
              <a:spcPct val="90000"/>
            </a:lnSpc>
            <a:spcBef>
              <a:spcPct val="0"/>
            </a:spcBef>
            <a:spcAft>
              <a:spcPct val="35000"/>
            </a:spcAft>
          </a:pPr>
          <a:r>
            <a:rPr lang="en-US" sz="2400" b="1" kern="1200" dirty="0" smtClean="0"/>
            <a:t>Central Asia, GCC (UAE) &amp; UK, Plus our Partner Network (KSA and Oman).</a:t>
          </a:r>
          <a:endParaRPr lang="en-US" sz="2400" kern="1200" dirty="0"/>
        </a:p>
      </dsp:txBody>
      <dsp:txXfrm>
        <a:off x="2381078" y="2943886"/>
        <a:ext cx="8855246" cy="1338130"/>
      </dsp:txXfrm>
    </dsp:sp>
    <dsp:sp modelId="{C5468A11-F73B-4BB1-B904-269DEEF2CF21}">
      <dsp:nvSpPr>
        <dsp:cNvPr id="0" name=""/>
        <dsp:cNvSpPr/>
      </dsp:nvSpPr>
      <dsp:spPr>
        <a:xfrm>
          <a:off x="133813" y="3077699"/>
          <a:ext cx="2247265" cy="1070504"/>
        </a:xfrm>
        <a:prstGeom prst="roundRect">
          <a:avLst>
            <a:gd name="adj" fmla="val 10000"/>
          </a:avLst>
        </a:prstGeom>
        <a:blipFill rotWithShape="1">
          <a:blip xmlns:r="http://schemas.openxmlformats.org/officeDocument/2006/relationships" r:embed="rId3">
            <a:duotone>
              <a:prstClr val="black"/>
              <a:srgbClr val="D9C3A5">
                <a:tint val="50000"/>
                <a:satMod val="180000"/>
              </a:srgbClr>
            </a:duotone>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0F93B6-19A6-4B0C-A11F-2CA6D92B9655}">
      <dsp:nvSpPr>
        <dsp:cNvPr id="0" name=""/>
        <dsp:cNvSpPr/>
      </dsp:nvSpPr>
      <dsp:spPr>
        <a:xfrm>
          <a:off x="0" y="4419203"/>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smtClean="0"/>
            <a:t>30+ partners/resellers </a:t>
          </a:r>
          <a:r>
            <a:rPr lang="en-US" sz="2400" kern="1200" smtClean="0"/>
            <a:t>working and providing support for </a:t>
          </a:r>
          <a:r>
            <a:rPr lang="en-US" sz="2400" b="1" kern="1200" smtClean="0"/>
            <a:t>kpi.com</a:t>
          </a:r>
          <a:r>
            <a:rPr lang="en-US" sz="2400" kern="1200" smtClean="0"/>
            <a:t> in more than </a:t>
          </a:r>
          <a:r>
            <a:rPr lang="en-US" sz="2400" b="1" kern="1200" smtClean="0"/>
            <a:t>10 Countries.  GCC is a major focus NOW</a:t>
          </a:r>
          <a:endParaRPr lang="en-US" sz="2400" kern="1200" dirty="0"/>
        </a:p>
      </dsp:txBody>
      <dsp:txXfrm>
        <a:off x="2381078" y="4419203"/>
        <a:ext cx="8855246" cy="1338130"/>
      </dsp:txXfrm>
    </dsp:sp>
    <dsp:sp modelId="{FD07E6CE-148C-4492-9912-F8C7F5B26197}">
      <dsp:nvSpPr>
        <dsp:cNvPr id="0" name=""/>
        <dsp:cNvSpPr/>
      </dsp:nvSpPr>
      <dsp:spPr>
        <a:xfrm>
          <a:off x="133813" y="4549643"/>
          <a:ext cx="2247265" cy="1070504"/>
        </a:xfrm>
        <a:prstGeom prst="roundRect">
          <a:avLst>
            <a:gd name="adj" fmla="val 10000"/>
          </a:avLst>
        </a:prstGeom>
        <a:blipFill rotWithShape="1">
          <a:blip xmlns:r="http://schemas.openxmlformats.org/officeDocument/2006/relationships" r:embed="rId4">
            <a:duotone>
              <a:prstClr val="black"/>
              <a:srgbClr val="D9C3A5">
                <a:tint val="50000"/>
                <a:satMod val="180000"/>
              </a:srgbClr>
            </a:duotone>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04286-F256-4E7C-A871-6475FD0F95CF}">
      <dsp:nvSpPr>
        <dsp:cNvPr id="0" name=""/>
        <dsp:cNvSpPr/>
      </dsp:nvSpPr>
      <dsp:spPr>
        <a:xfrm>
          <a:off x="3654"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75D5BF3-A679-44A1-B057-6CFA24787536}">
      <dsp:nvSpPr>
        <dsp:cNvPr id="0" name=""/>
        <dsp:cNvSpPr/>
      </dsp:nvSpPr>
      <dsp:spPr>
        <a:xfrm>
          <a:off x="111892" y="277316"/>
          <a:ext cx="1948290" cy="1655410"/>
        </a:xfrm>
        <a:prstGeom prst="rect">
          <a:avLst/>
        </a:prstGeom>
        <a:blipFill rotWithShape="1">
          <a:blip xmlns:r="http://schemas.openxmlformats.org/officeDocument/2006/relationships" r:embed="rId1">
            <a:duotone>
              <a:prstClr val="black"/>
              <a:schemeClr val="accent3">
                <a:tint val="45000"/>
                <a:satMod val="400000"/>
              </a:schemeClr>
            </a:duotone>
          </a:blip>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E222DE66-A21B-4A8F-A2B5-A2E0FEBD833D}">
      <dsp:nvSpPr>
        <dsp:cNvPr id="0" name=""/>
        <dsp:cNvSpPr/>
      </dsp:nvSpPr>
      <dsp:spPr>
        <a:xfrm>
          <a:off x="111892"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Cloud </a:t>
          </a:r>
          <a:r>
            <a:rPr lang="en-US" sz="1100" kern="1200" dirty="0" err="1" smtClean="0"/>
            <a:t>SaaS</a:t>
          </a:r>
          <a:r>
            <a:rPr lang="en-US" sz="1100" kern="1200" dirty="0" smtClean="0"/>
            <a:t> Software </a:t>
          </a:r>
          <a:endParaRPr lang="en-US" sz="1100" kern="1200" dirty="0"/>
        </a:p>
      </dsp:txBody>
      <dsp:txXfrm>
        <a:off x="111892" y="2187426"/>
        <a:ext cx="1948290" cy="432933"/>
      </dsp:txXfrm>
    </dsp:sp>
    <dsp:sp modelId="{B68CECAB-6F3E-4E92-A129-58C755585E78}">
      <dsp:nvSpPr>
        <dsp:cNvPr id="0" name=""/>
        <dsp:cNvSpPr/>
      </dsp:nvSpPr>
      <dsp:spPr>
        <a:xfrm>
          <a:off x="111892"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SME’s Business Processes</a:t>
          </a:r>
          <a:endParaRPr lang="en-US" sz="1100" kern="1200" dirty="0"/>
        </a:p>
      </dsp:txBody>
      <dsp:txXfrm>
        <a:off x="111892" y="1932727"/>
        <a:ext cx="1948290" cy="254698"/>
      </dsp:txXfrm>
    </dsp:sp>
    <dsp:sp modelId="{E8A3AE32-57C0-4FC1-8750-8C784E23C806}">
      <dsp:nvSpPr>
        <dsp:cNvPr id="0" name=""/>
        <dsp:cNvSpPr/>
      </dsp:nvSpPr>
      <dsp:spPr>
        <a:xfrm>
          <a:off x="3202870"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380FE7E-AF14-41DE-A129-CD6C0574A71E}">
      <dsp:nvSpPr>
        <dsp:cNvPr id="0" name=""/>
        <dsp:cNvSpPr/>
      </dsp:nvSpPr>
      <dsp:spPr>
        <a:xfrm>
          <a:off x="3311108" y="277316"/>
          <a:ext cx="1948290" cy="1655410"/>
        </a:xfrm>
        <a:prstGeom prst="rect">
          <a:avLst/>
        </a:prstGeom>
        <a:blipFill rotWithShape="1">
          <a:blip xmlns:r="http://schemas.openxmlformats.org/officeDocument/2006/relationships" r:embed="rId2">
            <a:duotone>
              <a:prstClr val="black"/>
              <a:schemeClr val="accent3">
                <a:tint val="45000"/>
                <a:satMod val="400000"/>
              </a:schemeClr>
            </a:duotone>
          </a:blip>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B511F54-0C6C-48B0-BB11-15B16AEBB7B2}">
      <dsp:nvSpPr>
        <dsp:cNvPr id="0" name=""/>
        <dsp:cNvSpPr/>
      </dsp:nvSpPr>
      <dsp:spPr>
        <a:xfrm>
          <a:off x="3311108"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Affordable </a:t>
          </a:r>
          <a:endParaRPr lang="en-US" sz="1100" kern="1200" dirty="0"/>
        </a:p>
      </dsp:txBody>
      <dsp:txXfrm>
        <a:off x="3311108" y="2187426"/>
        <a:ext cx="1948290" cy="432933"/>
      </dsp:txXfrm>
    </dsp:sp>
    <dsp:sp modelId="{11F146AF-297F-4A14-BD1A-31844BA355BE}">
      <dsp:nvSpPr>
        <dsp:cNvPr id="0" name=""/>
        <dsp:cNvSpPr/>
      </dsp:nvSpPr>
      <dsp:spPr>
        <a:xfrm>
          <a:off x="3311108"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Built in Workflows </a:t>
          </a:r>
          <a:endParaRPr lang="en-US" sz="1100" kern="1200" dirty="0"/>
        </a:p>
      </dsp:txBody>
      <dsp:txXfrm>
        <a:off x="3311108" y="1932727"/>
        <a:ext cx="1948290" cy="254698"/>
      </dsp:txXfrm>
    </dsp:sp>
    <dsp:sp modelId="{3E0BBCD1-9B67-4BC8-BEEB-AFFECA78C756}">
      <dsp:nvSpPr>
        <dsp:cNvPr id="0" name=""/>
        <dsp:cNvSpPr/>
      </dsp:nvSpPr>
      <dsp:spPr>
        <a:xfrm>
          <a:off x="6402086"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4A65C02-576A-4C89-9401-98EAF4575922}">
      <dsp:nvSpPr>
        <dsp:cNvPr id="0" name=""/>
        <dsp:cNvSpPr/>
      </dsp:nvSpPr>
      <dsp:spPr>
        <a:xfrm>
          <a:off x="6510325" y="277316"/>
          <a:ext cx="1948290" cy="1655410"/>
        </a:xfrm>
        <a:prstGeom prst="rect">
          <a:avLst/>
        </a:prstGeom>
        <a:blipFill rotWithShape="1">
          <a:blip xmlns:r="http://schemas.openxmlformats.org/officeDocument/2006/relationships" r:embed="rId3">
            <a:duotone>
              <a:prstClr val="black"/>
              <a:schemeClr val="accent3">
                <a:tint val="45000"/>
                <a:satMod val="400000"/>
              </a:schemeClr>
            </a:duotone>
          </a:blip>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BFBA36DF-1463-42D0-8657-E803B852FBCF}">
      <dsp:nvSpPr>
        <dsp:cNvPr id="0" name=""/>
        <dsp:cNvSpPr/>
      </dsp:nvSpPr>
      <dsp:spPr>
        <a:xfrm>
          <a:off x="6510325"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Keep it simple </a:t>
          </a:r>
          <a:endParaRPr lang="en-US" sz="1100" kern="1200" dirty="0"/>
        </a:p>
      </dsp:txBody>
      <dsp:txXfrm>
        <a:off x="6510325" y="2187426"/>
        <a:ext cx="1948290" cy="432933"/>
      </dsp:txXfrm>
    </dsp:sp>
    <dsp:sp modelId="{F02265EC-AAEA-45EF-AFC2-11CD50F8EF45}">
      <dsp:nvSpPr>
        <dsp:cNvPr id="0" name=""/>
        <dsp:cNvSpPr/>
      </dsp:nvSpPr>
      <dsp:spPr>
        <a:xfrm>
          <a:off x="6510325"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Ease of Processes </a:t>
          </a:r>
          <a:endParaRPr lang="en-US" sz="1100" kern="1200" dirty="0"/>
        </a:p>
      </dsp:txBody>
      <dsp:txXfrm>
        <a:off x="6510325" y="1932727"/>
        <a:ext cx="1948290" cy="254698"/>
      </dsp:txXfrm>
    </dsp:sp>
    <dsp:sp modelId="{B3455281-ADD7-4874-81D6-C6C682E0F3C4}">
      <dsp:nvSpPr>
        <dsp:cNvPr id="0" name=""/>
        <dsp:cNvSpPr/>
      </dsp:nvSpPr>
      <dsp:spPr>
        <a:xfrm>
          <a:off x="9601302"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9DC84C2-CBC6-4DA7-BD21-D7E5FCF5A9B8}">
      <dsp:nvSpPr>
        <dsp:cNvPr id="0" name=""/>
        <dsp:cNvSpPr/>
      </dsp:nvSpPr>
      <dsp:spPr>
        <a:xfrm>
          <a:off x="9709541" y="277316"/>
          <a:ext cx="1948290" cy="1655410"/>
        </a:xfrm>
        <a:prstGeom prst="rect">
          <a:avLst/>
        </a:prstGeom>
        <a:blipFill>
          <a:blip xmlns:r="http://schemas.openxmlformats.org/officeDocument/2006/relationships" r:embed="rId4">
            <a:duotone>
              <a:prstClr val="black"/>
              <a:schemeClr val="accent3">
                <a:tint val="45000"/>
                <a:satMod val="400000"/>
              </a:schemeClr>
            </a:duotone>
            <a:extLst>
              <a:ext uri="{28A0092B-C50C-407E-A947-70E740481C1C}">
                <a14:useLocalDpi xmlns:a14="http://schemas.microsoft.com/office/drawing/2010/main" val="0"/>
              </a:ext>
            </a:extLst>
          </a:blip>
          <a:srcRect/>
          <a:stretch>
            <a:fillRect l="-7000" r="-7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CB7D8A5-81E9-4AF2-B12B-F8F8E9A9C24C}">
      <dsp:nvSpPr>
        <dsp:cNvPr id="0" name=""/>
        <dsp:cNvSpPr/>
      </dsp:nvSpPr>
      <dsp:spPr>
        <a:xfrm>
          <a:off x="9709541"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Single Platform</a:t>
          </a:r>
          <a:endParaRPr lang="en-US" sz="1100" kern="1200" dirty="0"/>
        </a:p>
      </dsp:txBody>
      <dsp:txXfrm>
        <a:off x="9709541" y="2187426"/>
        <a:ext cx="1948290" cy="432933"/>
      </dsp:txXfrm>
    </dsp:sp>
    <dsp:sp modelId="{095E6600-D961-4CEB-AB47-643105F409E8}">
      <dsp:nvSpPr>
        <dsp:cNvPr id="0" name=""/>
        <dsp:cNvSpPr/>
      </dsp:nvSpPr>
      <dsp:spPr>
        <a:xfrm>
          <a:off x="9709541"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5 Modules</a:t>
          </a:r>
          <a:endParaRPr lang="en-US" sz="1100" kern="1200" dirty="0"/>
        </a:p>
      </dsp:txBody>
      <dsp:txXfrm>
        <a:off x="9709541" y="1932727"/>
        <a:ext cx="1948290" cy="2546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7AADD-4D1D-429D-93A8-6BF0CEBE85F5}">
      <dsp:nvSpPr>
        <dsp:cNvPr id="0" name=""/>
        <dsp:cNvSpPr/>
      </dsp:nvSpPr>
      <dsp:spPr>
        <a:xfrm>
          <a:off x="4542" y="642438"/>
          <a:ext cx="3972581" cy="158903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t>Ease of adoptability</a:t>
          </a:r>
        </a:p>
        <a:p>
          <a:pPr lvl="0" algn="ctr" defTabSz="933450">
            <a:lnSpc>
              <a:spcPct val="90000"/>
            </a:lnSpc>
            <a:spcBef>
              <a:spcPct val="0"/>
            </a:spcBef>
            <a:spcAft>
              <a:spcPct val="35000"/>
            </a:spcAft>
          </a:pPr>
          <a:r>
            <a:rPr lang="en-US" sz="2100" kern="1200" dirty="0" smtClean="0"/>
            <a:t>Five core modules in one application </a:t>
          </a:r>
          <a:endParaRPr lang="en-US" sz="2100" kern="1200" dirty="0"/>
        </a:p>
      </dsp:txBody>
      <dsp:txXfrm>
        <a:off x="4542" y="642438"/>
        <a:ext cx="3575323" cy="1589032"/>
      </dsp:txXfrm>
    </dsp:sp>
    <dsp:sp modelId="{84C75E05-94DA-4E70-9A66-CD511CAF667E}">
      <dsp:nvSpPr>
        <dsp:cNvPr id="0" name=""/>
        <dsp:cNvSpPr/>
      </dsp:nvSpPr>
      <dsp:spPr>
        <a:xfrm>
          <a:off x="3182608" y="642438"/>
          <a:ext cx="3972581" cy="158903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t>Cloud and Central System</a:t>
          </a:r>
        </a:p>
        <a:p>
          <a:pPr lvl="0" algn="ctr" defTabSz="933450">
            <a:lnSpc>
              <a:spcPct val="90000"/>
            </a:lnSpc>
            <a:spcBef>
              <a:spcPct val="0"/>
            </a:spcBef>
            <a:spcAft>
              <a:spcPct val="35000"/>
            </a:spcAft>
          </a:pPr>
          <a:r>
            <a:rPr lang="en-US" sz="2100" kern="1200" dirty="0" smtClean="0"/>
            <a:t>Focus  on quality and working method</a:t>
          </a:r>
          <a:endParaRPr lang="en-US" sz="2100" kern="1200" dirty="0"/>
        </a:p>
      </dsp:txBody>
      <dsp:txXfrm>
        <a:off x="3977124" y="642438"/>
        <a:ext cx="2383549" cy="1589032"/>
      </dsp:txXfrm>
    </dsp:sp>
    <dsp:sp modelId="{7A601AA2-9F02-4FEB-9C40-12F98D34E1B7}">
      <dsp:nvSpPr>
        <dsp:cNvPr id="0" name=""/>
        <dsp:cNvSpPr/>
      </dsp:nvSpPr>
      <dsp:spPr>
        <a:xfrm>
          <a:off x="6360674" y="642438"/>
          <a:ext cx="3972581" cy="158903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t>Multiple layers of support, including trainings and migration </a:t>
          </a:r>
          <a:endParaRPr lang="en-US" sz="2100" kern="1200" dirty="0"/>
        </a:p>
      </dsp:txBody>
      <dsp:txXfrm>
        <a:off x="7155190" y="642438"/>
        <a:ext cx="2383549" cy="158903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39C954-4C77-4179-9D3A-F0672C0A8D5F}" type="datetimeFigureOut">
              <a:rPr lang="en-US" smtClean="0"/>
              <a:pPr/>
              <a:t>2/25/2016</a:t>
            </a:fld>
            <a:endParaRPr lang="en-US"/>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2098C1F-B761-4184-9C96-B5E2C5E1E77D}"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107F2A-BCB9-40CD-ADD7-417C3C7CF083}" type="datetimeFigureOut">
              <a:rPr lang="en-US" smtClean="0"/>
              <a:pPr/>
              <a:t>2/25/2016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1BFE41-44C6-4457-9F68-3730730C2686}" type="slidenum">
              <a:rPr lang="en-US" smtClean="0"/>
              <a:pPr/>
              <a:t>‹#›</a:t>
            </a:fld>
            <a:endParaRPr lang="en-US"/>
          </a:p>
        </p:txBody>
      </p:sp>
    </p:spTree>
    <p:extLst>
      <p:ext uri="{BB962C8B-B14F-4D97-AF65-F5344CB8AC3E}">
        <p14:creationId xmlns:p14="http://schemas.microsoft.com/office/powerpoint/2010/main" xmlns="" val="394101740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8</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9</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11</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12</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15</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16</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17</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18</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19</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20</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21</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22</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24</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26</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27</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28</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29</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31</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35</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36</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50</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51</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52</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54</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55</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56</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57</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58</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59</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61</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62</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64</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65</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66</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67</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68</a:t>
            </a:fld>
            <a:endParaRPr lang="en-US"/>
          </a:p>
        </p:txBody>
      </p:sp>
    </p:spTree>
    <p:extLst>
      <p:ext uri="{BB962C8B-B14F-4D97-AF65-F5344CB8AC3E}">
        <p14:creationId xmlns:p14="http://schemas.microsoft.com/office/powerpoint/2010/main" xmlns="" val="2994606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1"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1" y="3602038"/>
            <a:ext cx="91440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D19ECF-BE21-482C-94B6-E645850C2356}"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1134069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17E4EA-F760-4481-A7BD-3167B74CE5D7}"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171170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2DED5A-030E-4FD7-8E06-BB4C0F3F2399}"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2865523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1"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04BC6C-9494-47B4-9F53-38D8199ACE5E}"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731218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E79E9D-9D91-4A0E-995A-395EDD1369BD}" type="datetime1">
              <a:rPr lang="en-US" smtClean="0"/>
              <a:pPr/>
              <a:t>2/25/2016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1740805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B7107D-46BB-4A58-993C-0464BDAE595E}" type="datetime1">
              <a:rPr lang="en-US" smtClean="0"/>
              <a:pPr/>
              <a:t>2/25/2016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3430146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E881BD-F851-4BBC-AAA3-6D640CB459B1}" type="datetime1">
              <a:rPr lang="en-US" smtClean="0"/>
              <a:pPr/>
              <a:t>2/25/2016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3949933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FCC4C-8970-41A0-B8EB-7F9F2EF39968}"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619294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02B33C-FA00-4CD6-BDF9-107133536C8F}"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1835012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6B30E0-8470-4F6B-8094-E08A7EC1CFDD}"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214116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1"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1112A-C48B-4CC8-94E6-966EEB3B4BDC}"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4269172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1"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4EFE06-7F27-4A48-A2CE-3AAE40C805CB}" type="datetime1">
              <a:rPr lang="en-US" smtClean="0"/>
              <a:pPr/>
              <a:t>2/25/2016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4213011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uz@kpi.com"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13"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QuickStyle" Target="../diagrams/quickStyle2.xml"/><Relationship Id="rId12"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Layout" Target="../diagrams/layout2.xml"/><Relationship Id="rId11" Type="http://schemas.openxmlformats.org/officeDocument/2006/relationships/diagramQuickStyle" Target="../diagrams/quickStyle3.xml"/><Relationship Id="rId5" Type="http://schemas.openxmlformats.org/officeDocument/2006/relationships/diagramData" Target="../diagrams/data2.xml"/><Relationship Id="rId10" Type="http://schemas.openxmlformats.org/officeDocument/2006/relationships/diagramLayout" Target="../diagrams/layout3.xml"/><Relationship Id="rId4" Type="http://schemas.openxmlformats.org/officeDocument/2006/relationships/image" Target="../media/image4.png"/><Relationship Id="rId9" Type="http://schemas.openxmlformats.org/officeDocument/2006/relationships/diagramData" Target="../diagrams/data3.xml"/><Relationship Id="rId14" Type="http://schemas.microsoft.com/office/2007/relationships/diagramDrawing" Target="../diagrams/drawing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 Target="slide10.xml"/><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3.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18" Type="http://schemas.openxmlformats.org/officeDocument/2006/relationships/image" Target="../media/image42.png"/><Relationship Id="rId3" Type="http://schemas.openxmlformats.org/officeDocument/2006/relationships/slide" Target="slide10.xml"/><Relationship Id="rId7" Type="http://schemas.openxmlformats.org/officeDocument/2006/relationships/image" Target="../media/image33.png"/><Relationship Id="rId12" Type="http://schemas.microsoft.com/office/2007/relationships/hdphoto" Target="../media/hdphoto20.wdp"/><Relationship Id="rId17" Type="http://schemas.openxmlformats.org/officeDocument/2006/relationships/image" Target="../media/image41.png"/><Relationship Id="rId2" Type="http://schemas.openxmlformats.org/officeDocument/2006/relationships/notesSlide" Target="../notesSlides/notesSlide8.xml"/><Relationship Id="rId16"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24.png"/><Relationship Id="rId15" Type="http://schemas.openxmlformats.org/officeDocument/2006/relationships/image" Target="../media/image39.png"/><Relationship Id="rId10" Type="http://schemas.openxmlformats.org/officeDocument/2006/relationships/image" Target="../media/image36.png"/><Relationship Id="rId4" Type="http://schemas.openxmlformats.org/officeDocument/2006/relationships/image" Target="../media/image3.png"/><Relationship Id="rId9" Type="http://schemas.openxmlformats.org/officeDocument/2006/relationships/image" Target="../media/image35.png"/><Relationship Id="rId1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22.jpeg"/><Relationship Id="rId3" Type="http://schemas.openxmlformats.org/officeDocument/2006/relationships/slide" Target="slide10.xml"/><Relationship Id="rId7" Type="http://schemas.openxmlformats.org/officeDocument/2006/relationships/image" Target="../media/image26.png"/><Relationship Id="rId12"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image" Target="../media/image28.png"/><Relationship Id="rId5" Type="http://schemas.openxmlformats.org/officeDocument/2006/relationships/image" Target="../media/image24.png"/><Relationship Id="rId10" Type="http://schemas.openxmlformats.org/officeDocument/2006/relationships/image" Target="../media/image36.png"/><Relationship Id="rId4" Type="http://schemas.openxmlformats.org/officeDocument/2006/relationships/image" Target="../media/image3.pn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10.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10.xml"/></Relationships>
</file>

<file path=ppt/slides/_rels/slide2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10.xml"/><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3.png"/><Relationship Id="rId7" Type="http://schemas.openxmlformats.org/officeDocument/2006/relationships/image" Target="../media/image60.png"/><Relationship Id="rId2" Type="http://schemas.openxmlformats.org/officeDocument/2006/relationships/slide" Target="slide10.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10.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10.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10.xml"/></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10.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png"/><Relationship Id="rId7" Type="http://schemas.openxmlformats.org/officeDocument/2006/relationships/image" Target="../media/image73.png"/><Relationship Id="rId2" Type="http://schemas.openxmlformats.org/officeDocument/2006/relationships/slide" Target="slide10.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84.gif"/></Relationships>
</file>

<file path=ppt/slides/_rels/slide4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85.gi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slide" Target="slide10.xml"/><Relationship Id="rId7" Type="http://schemas.openxmlformats.org/officeDocument/2006/relationships/image" Target="../media/image87.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2.jpeg"/></Relationships>
</file>

<file path=ppt/slides/_rels/slide5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4.pn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90.png"/><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2.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10.xml"/></Relationships>
</file>

<file path=ppt/slides/_rels/slide5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93.png"/><Relationship Id="rId5" Type="http://schemas.openxmlformats.org/officeDocument/2006/relationships/image" Target="../media/image4.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4.pn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97.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96.png"/><Relationship Id="rId5" Type="http://schemas.openxmlformats.org/officeDocument/2006/relationships/image" Target="../media/image4.pn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hyperlink" Target="mailto:support@kpi.com"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4.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slide" Target="slide10.xml"/><Relationship Id="rId7" Type="http://schemas.openxmlformats.org/officeDocument/2006/relationships/image" Target="../media/image99.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microsoft.com/office/2007/relationships/hdphoto" Target="../media/hdphoto6.wdp"/><Relationship Id="rId11" Type="http://schemas.openxmlformats.org/officeDocument/2006/relationships/image" Target="../media/image103.png"/><Relationship Id="rId5" Type="http://schemas.openxmlformats.org/officeDocument/2006/relationships/image" Target="../media/image98.png"/><Relationship Id="rId10" Type="http://schemas.openxmlformats.org/officeDocument/2006/relationships/image" Target="../media/image102.png"/><Relationship Id="rId4" Type="http://schemas.openxmlformats.org/officeDocument/2006/relationships/image" Target="../media/image3.png"/><Relationship Id="rId9" Type="http://schemas.openxmlformats.org/officeDocument/2006/relationships/image" Target="../media/image101.png"/></Relationships>
</file>

<file path=ppt/slides/_rels/slide6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openxmlformats.org/officeDocument/2006/relationships/slide" Target="slide10.xml"/><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microsoft.com/office/2007/relationships/diagramDrawing" Target="../diagrams/drawing10.xml"/></Relationships>
</file>

<file path=ppt/slides/_rels/slide6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8" Type="http://schemas.openxmlformats.org/officeDocument/2006/relationships/hyperlink" Target="http://www.youtube.com/watch?v=swYk62gTCwA" TargetMode="External"/><Relationship Id="rId3" Type="http://schemas.openxmlformats.org/officeDocument/2006/relationships/image" Target="../media/image106.png"/><Relationship Id="rId7" Type="http://schemas.openxmlformats.org/officeDocument/2006/relationships/hyperlink" Target="http://www.youtube.com/watch?v=2qFEjSawfCU" TargetMode="External"/><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hyperlink" Target="http://www.youtube.com/watch?v=_hLNlEVsqho" TargetMode="External"/><Relationship Id="rId5" Type="http://schemas.openxmlformats.org/officeDocument/2006/relationships/image" Target="../media/image3.png"/><Relationship Id="rId10" Type="http://schemas.openxmlformats.org/officeDocument/2006/relationships/image" Target="../media/image107.png"/><Relationship Id="rId4" Type="http://schemas.openxmlformats.org/officeDocument/2006/relationships/slide" Target="slide10.xml"/><Relationship Id="rId9" Type="http://schemas.openxmlformats.org/officeDocument/2006/relationships/hyperlink" Target="http://www.youtube.com/playlist?list=PLa7P0Qa2jO2X9tYQ9aVPV4NJ3F4C9sScW"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10.xml"/><Relationship Id="rId4" Type="http://schemas.openxmlformats.org/officeDocument/2006/relationships/image" Target="../media/image109.jpeg"/></Relationships>
</file>

<file path=ppt/slides/_rels/slide67.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16.png"/><Relationship Id="rId18" Type="http://schemas.openxmlformats.org/officeDocument/2006/relationships/image" Target="../media/image121.png"/><Relationship Id="rId3" Type="http://schemas.openxmlformats.org/officeDocument/2006/relationships/image" Target="../media/image110.png"/><Relationship Id="rId21" Type="http://schemas.openxmlformats.org/officeDocument/2006/relationships/image" Target="../media/image124.jpeg"/><Relationship Id="rId7" Type="http://schemas.openxmlformats.org/officeDocument/2006/relationships/slide" Target="slide10.xml"/><Relationship Id="rId12" Type="http://schemas.openxmlformats.org/officeDocument/2006/relationships/image" Target="../media/image115.png"/><Relationship Id="rId17" Type="http://schemas.openxmlformats.org/officeDocument/2006/relationships/image" Target="../media/image120.png"/><Relationship Id="rId2" Type="http://schemas.openxmlformats.org/officeDocument/2006/relationships/notesSlide" Target="../notesSlides/notesSlide44.xml"/><Relationship Id="rId16" Type="http://schemas.openxmlformats.org/officeDocument/2006/relationships/image" Target="../media/image119.png"/><Relationship Id="rId20" Type="http://schemas.openxmlformats.org/officeDocument/2006/relationships/image" Target="../media/image123.jpeg"/><Relationship Id="rId1" Type="http://schemas.openxmlformats.org/officeDocument/2006/relationships/slideLayout" Target="../slideLayouts/slideLayout1.xml"/><Relationship Id="rId6" Type="http://schemas.openxmlformats.org/officeDocument/2006/relationships/image" Target="../media/image39.png"/><Relationship Id="rId11" Type="http://schemas.openxmlformats.org/officeDocument/2006/relationships/image" Target="../media/image114.png"/><Relationship Id="rId5" Type="http://schemas.openxmlformats.org/officeDocument/2006/relationships/image" Target="../media/image111.png"/><Relationship Id="rId15" Type="http://schemas.openxmlformats.org/officeDocument/2006/relationships/image" Target="../media/image118.png"/><Relationship Id="rId10" Type="http://schemas.openxmlformats.org/officeDocument/2006/relationships/image" Target="../media/image113.png"/><Relationship Id="rId19" Type="http://schemas.openxmlformats.org/officeDocument/2006/relationships/image" Target="../media/image122.png"/><Relationship Id="rId4" Type="http://schemas.openxmlformats.org/officeDocument/2006/relationships/image" Target="../media/image24.png"/><Relationship Id="rId9" Type="http://schemas.openxmlformats.org/officeDocument/2006/relationships/image" Target="../media/image112.jpeg"/><Relationship Id="rId14" Type="http://schemas.openxmlformats.org/officeDocument/2006/relationships/image" Target="../media/image117.jpeg"/></Relationships>
</file>

<file path=ppt/slides/_rels/slide68.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5.jpeg"/><Relationship Id="rId7" Type="http://schemas.openxmlformats.org/officeDocument/2006/relationships/image" Target="../media/image127.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microsoft.com/office/2007/relationships/hdphoto" Target="../media/hdphoto22.wdp"/><Relationship Id="rId11" Type="http://schemas.openxmlformats.org/officeDocument/2006/relationships/image" Target="../media/image3.png"/><Relationship Id="rId5" Type="http://schemas.openxmlformats.org/officeDocument/2006/relationships/image" Target="../media/image126.png"/><Relationship Id="rId10" Type="http://schemas.openxmlformats.org/officeDocument/2006/relationships/slide" Target="slide10.xml"/><Relationship Id="rId4" Type="http://schemas.microsoft.com/office/2007/relationships/hdphoto" Target="../media/hdphoto21.wdp"/><Relationship Id="rId9" Type="http://schemas.openxmlformats.org/officeDocument/2006/relationships/image" Target="../media/image129.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700" y="20145"/>
            <a:ext cx="3036163" cy="1377587"/>
          </a:xfrm>
          <a:prstGeom prst="rect">
            <a:avLst/>
          </a:prstGeom>
        </p:spPr>
      </p:pic>
      <p:sp>
        <p:nvSpPr>
          <p:cNvPr id="2" name="Title 1"/>
          <p:cNvSpPr>
            <a:spLocks noGrp="1"/>
          </p:cNvSpPr>
          <p:nvPr>
            <p:ph type="ctrTitle"/>
          </p:nvPr>
        </p:nvSpPr>
        <p:spPr>
          <a:xfrm>
            <a:off x="355600" y="5038550"/>
            <a:ext cx="11696700" cy="622731"/>
          </a:xfrm>
        </p:spPr>
        <p:txBody>
          <a:bodyPr>
            <a:noAutofit/>
          </a:bodyPr>
          <a:lstStyle/>
          <a:p>
            <a:r>
              <a:rPr lang="en-US" sz="5000" dirty="0" smtClean="0">
                <a:solidFill>
                  <a:srgbClr val="002060"/>
                </a:solidFill>
                <a:latin typeface="Open Sans" pitchFamily="34" charset="0"/>
                <a:ea typeface="Open Sans" pitchFamily="34" charset="0"/>
                <a:cs typeface="Open Sans" pitchFamily="34" charset="0"/>
              </a:rPr>
              <a:t>Online </a:t>
            </a:r>
            <a:r>
              <a:rPr lang="en-US" sz="5000" dirty="0" smtClean="0">
                <a:solidFill>
                  <a:srgbClr val="002060"/>
                </a:solidFill>
                <a:latin typeface="Open Sans" pitchFamily="34" charset="0"/>
                <a:ea typeface="Open Sans" pitchFamily="34" charset="0"/>
                <a:cs typeface="Open Sans" pitchFamily="34" charset="0"/>
              </a:rPr>
              <a:t>Project and Resource Management Software</a:t>
            </a:r>
            <a:endParaRPr lang="en-US" sz="5000" dirty="0">
              <a:solidFill>
                <a:srgbClr val="002060"/>
              </a:solidFill>
              <a:latin typeface="Open Sans" pitchFamily="34" charset="0"/>
              <a:ea typeface="Open Sans" pitchFamily="34" charset="0"/>
              <a:cs typeface="Open Sans" pitchFamily="34" charset="0"/>
            </a:endParaRPr>
          </a:p>
        </p:txBody>
      </p:sp>
      <p:sp>
        <p:nvSpPr>
          <p:cNvPr id="8" name="Subtitle 2"/>
          <p:cNvSpPr txBox="1">
            <a:spLocks/>
          </p:cNvSpPr>
          <p:nvPr/>
        </p:nvSpPr>
        <p:spPr>
          <a:xfrm>
            <a:off x="1857676" y="5908987"/>
            <a:ext cx="9559624" cy="4199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smtClean="0">
                <a:solidFill>
                  <a:schemeClr val="bg2">
                    <a:lumMod val="25000"/>
                  </a:schemeClr>
                </a:solidFill>
                <a:latin typeface="Open Sans" pitchFamily="34" charset="0"/>
                <a:ea typeface="Open Sans" pitchFamily="34" charset="0"/>
                <a:cs typeface="Open Sans" pitchFamily="34" charset="0"/>
              </a:rPr>
              <a:t>By: </a:t>
            </a:r>
            <a:r>
              <a:rPr lang="en-US" sz="2000" dirty="0" err="1" smtClean="0">
                <a:solidFill>
                  <a:schemeClr val="bg2">
                    <a:lumMod val="25000"/>
                  </a:schemeClr>
                </a:solidFill>
                <a:latin typeface="Open Sans" pitchFamily="34" charset="0"/>
                <a:ea typeface="Open Sans" pitchFamily="34" charset="0"/>
                <a:cs typeface="Open Sans" pitchFamily="34" charset="0"/>
              </a:rPr>
              <a:t>Muz</a:t>
            </a:r>
            <a:r>
              <a:rPr lang="en-US" sz="2000" dirty="0" smtClean="0">
                <a:solidFill>
                  <a:schemeClr val="bg2">
                    <a:lumMod val="25000"/>
                  </a:schemeClr>
                </a:solidFill>
                <a:latin typeface="Open Sans" pitchFamily="34" charset="0"/>
                <a:ea typeface="Open Sans" pitchFamily="34" charset="0"/>
                <a:cs typeface="Open Sans" pitchFamily="34" charset="0"/>
              </a:rPr>
              <a:t> Karabaev, Founder of kpi.com | </a:t>
            </a:r>
            <a:r>
              <a:rPr lang="en-US" sz="2000" dirty="0" smtClean="0">
                <a:solidFill>
                  <a:schemeClr val="bg2">
                    <a:lumMod val="25000"/>
                  </a:schemeClr>
                </a:solidFill>
                <a:latin typeface="Open Sans" pitchFamily="34" charset="0"/>
                <a:ea typeface="Open Sans" pitchFamily="34" charset="0"/>
                <a:cs typeface="Open Sans" pitchFamily="34" charset="0"/>
                <a:hlinkClick r:id="rId3"/>
              </a:rPr>
              <a:t>muz@kpi.com</a:t>
            </a:r>
            <a:r>
              <a:rPr lang="en-US" sz="2000" dirty="0" smtClean="0">
                <a:solidFill>
                  <a:schemeClr val="bg2">
                    <a:lumMod val="25000"/>
                  </a:schemeClr>
                </a:solidFill>
                <a:latin typeface="Open Sans" pitchFamily="34" charset="0"/>
                <a:ea typeface="Open Sans" pitchFamily="34" charset="0"/>
                <a:cs typeface="Open Sans" pitchFamily="34" charset="0"/>
              </a:rPr>
              <a:t>  </a:t>
            </a:r>
          </a:p>
        </p:txBody>
      </p:sp>
      <p:pic>
        <p:nvPicPr>
          <p:cNvPr id="4098" name="Picture 2" descr="http://www.kpi.com/wp-content/themes/kpi-new/img/imac.png"/>
          <p:cNvPicPr>
            <a:picLocks noChangeAspect="1" noChangeArrowheads="1"/>
          </p:cNvPicPr>
          <p:nvPr/>
        </p:nvPicPr>
        <p:blipFill>
          <a:blip r:embed="rId4">
            <a:extLst>
              <a:ext uri="{BEBA8EAE-BF5A-486C-A8C5-ECC9F3942E4B}">
                <a14:imgProps xmlns:a14="http://schemas.microsoft.com/office/drawing/2010/main" xmlns="">
                  <a14:imgLayer r:embed="rId5">
                    <a14:imgEffect>
                      <a14:sharpenSoften amount="25000"/>
                    </a14:imgEffect>
                    <a14:imgEffect>
                      <a14:brightnessContrast bright="-20000"/>
                    </a14:imgEffect>
                  </a14:imgLayer>
                </a14:imgProps>
              </a:ext>
              <a:ext uri="{28A0092B-C50C-407E-A947-70E740481C1C}">
                <a14:useLocalDpi xmlns:a14="http://schemas.microsoft.com/office/drawing/2010/main" xmlns="" val="0"/>
              </a:ext>
            </a:extLst>
          </a:blip>
          <a:srcRect/>
          <a:stretch>
            <a:fillRect/>
          </a:stretch>
        </p:blipFill>
        <p:spPr bwMode="auto">
          <a:xfrm>
            <a:off x="3929289" y="462643"/>
            <a:ext cx="4219575" cy="4219575"/>
          </a:xfrm>
          <a:prstGeom prst="rect">
            <a:avLst/>
          </a:prstGeom>
          <a:noFill/>
          <a:effectLst>
            <a:outerShdw blurRad="76200" dist="12700" dir="2700000" sy="-23000" kx="-800400" algn="bl" rotWithShape="0">
              <a:prstClr val="black">
                <a:alpha val="20000"/>
              </a:prstClr>
            </a:outerShdw>
          </a:effectLst>
          <a:scene3d>
            <a:camera prst="orthographicFront"/>
            <a:lightRig rig="threePt" dir="t"/>
          </a:scene3d>
          <a:sp3d>
            <a:bevelT/>
          </a:sp3d>
          <a:extLst>
            <a:ext uri="{909E8E84-426E-40DD-AFC4-6F175D3DCCD1}">
              <a14:hiddenFill xmlns:a14="http://schemas.microsoft.com/office/drawing/2010/main" xmlns="">
                <a:solidFill>
                  <a:srgbClr val="FFFFFF"/>
                </a:solidFill>
              </a14:hiddenFill>
            </a:ext>
          </a:extLst>
        </p:spPr>
      </p:pic>
      <p:sp>
        <p:nvSpPr>
          <p:cNvPr id="6" name="Номер слайда 5"/>
          <p:cNvSpPr>
            <a:spLocks noGrp="1"/>
          </p:cNvSpPr>
          <p:nvPr>
            <p:ph type="sldNum" sz="quarter" idx="12"/>
          </p:nvPr>
        </p:nvSpPr>
        <p:spPr/>
        <p:txBody>
          <a:bodyPr/>
          <a:lstStyle/>
          <a:p>
            <a:fld id="{7C7E242F-E3F6-4680-9075-23A00169657E}" type="slidenum">
              <a:rPr lang="en-US" smtClean="0"/>
              <a:pPr/>
              <a:t>1</a:t>
            </a:fld>
            <a:endParaRPr lang="en-US"/>
          </a:p>
        </p:txBody>
      </p:sp>
    </p:spTree>
    <p:extLst>
      <p:ext uri="{BB962C8B-B14F-4D97-AF65-F5344CB8AC3E}">
        <p14:creationId xmlns:p14="http://schemas.microsoft.com/office/powerpoint/2010/main" xmlns="" val="147853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Introduction</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2</a:t>
            </a:fld>
            <a:endParaRPr lang="en-US"/>
          </a:p>
        </p:txBody>
      </p:sp>
    </p:spTree>
    <p:extLst>
      <p:ext uri="{BB962C8B-B14F-4D97-AF65-F5344CB8AC3E}">
        <p14:creationId xmlns:p14="http://schemas.microsoft.com/office/powerpoint/2010/main" xmlns="" val="936720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Introduction – who we are</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2624990" y="595212"/>
            <a:ext cx="77089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graphicFrame>
        <p:nvGraphicFramePr>
          <p:cNvPr id="11" name="Схема 10"/>
          <p:cNvGraphicFramePr/>
          <p:nvPr>
            <p:extLst>
              <p:ext uri="{D42A27DB-BD31-4B8C-83A1-F6EECF244321}">
                <p14:modId xmlns:p14="http://schemas.microsoft.com/office/powerpoint/2010/main" xmlns="" val="3240269103"/>
              </p:ext>
            </p:extLst>
          </p:nvPr>
        </p:nvGraphicFramePr>
        <p:xfrm>
          <a:off x="307975" y="747750"/>
          <a:ext cx="11236325" cy="57573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sp>
        <p:nvSpPr>
          <p:cNvPr id="12" name="Номер слайда 11"/>
          <p:cNvSpPr>
            <a:spLocks noGrp="1"/>
          </p:cNvSpPr>
          <p:nvPr>
            <p:ph type="sldNum" sz="quarter" idx="12"/>
          </p:nvPr>
        </p:nvSpPr>
        <p:spPr/>
        <p:txBody>
          <a:bodyPr/>
          <a:lstStyle/>
          <a:p>
            <a:fld id="{7C7E242F-E3F6-4680-9075-23A00169657E}" type="slidenum">
              <a:rPr lang="en-US" smtClean="0"/>
              <a:pPr/>
              <a:t>3</a:t>
            </a:fld>
            <a:endParaRPr lang="en-US"/>
          </a:p>
        </p:txBody>
      </p:sp>
    </p:spTree>
    <p:extLst>
      <p:ext uri="{BB962C8B-B14F-4D97-AF65-F5344CB8AC3E}">
        <p14:creationId xmlns:p14="http://schemas.microsoft.com/office/powerpoint/2010/main" xmlns="" val="2575578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699523" y="-30163"/>
            <a:ext cx="10337800" cy="622731"/>
          </a:xfrm>
        </p:spPr>
        <p:txBody>
          <a:bodyPr>
            <a:noAutofit/>
          </a:bodyPr>
          <a:lstStyle/>
          <a:p>
            <a:r>
              <a:rPr lang="en-US" sz="3500" dirty="0">
                <a:solidFill>
                  <a:srgbClr val="003366"/>
                </a:solidFill>
                <a:latin typeface="Open Sans" pitchFamily="34" charset="0"/>
                <a:ea typeface="Open Sans" pitchFamily="34" charset="0"/>
                <a:cs typeface="Open Sans" pitchFamily="34" charset="0"/>
              </a:rPr>
              <a:t>What is </a:t>
            </a:r>
            <a:r>
              <a:rPr lang="en-US" sz="3500" dirty="0" smtClean="0">
                <a:solidFill>
                  <a:srgbClr val="003366"/>
                </a:solidFill>
                <a:latin typeface="Open Sans" pitchFamily="34" charset="0"/>
                <a:ea typeface="Open Sans" pitchFamily="34" charset="0"/>
                <a:cs typeface="Open Sans" pitchFamily="34" charset="0"/>
              </a:rPr>
              <a:t>kpi.com/Business Management Software?</a:t>
            </a:r>
            <a:endParaRPr lang="en-US" sz="35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988457" y="595212"/>
            <a:ext cx="9840686"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graphicFrame>
        <p:nvGraphicFramePr>
          <p:cNvPr id="5" name="Схема 4"/>
          <p:cNvGraphicFramePr/>
          <p:nvPr>
            <p:extLst>
              <p:ext uri="{D42A27DB-BD31-4B8C-83A1-F6EECF244321}">
                <p14:modId xmlns:p14="http://schemas.microsoft.com/office/powerpoint/2010/main" xmlns="" val="1307303798"/>
              </p:ext>
            </p:extLst>
          </p:nvPr>
        </p:nvGraphicFramePr>
        <p:xfrm>
          <a:off x="196115" y="772625"/>
          <a:ext cx="11769725" cy="28976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Title 1"/>
          <p:cNvSpPr txBox="1">
            <a:spLocks/>
          </p:cNvSpPr>
          <p:nvPr/>
        </p:nvSpPr>
        <p:spPr>
          <a:xfrm>
            <a:off x="155575" y="3628808"/>
            <a:ext cx="10337800" cy="6227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smtClean="0">
                <a:solidFill>
                  <a:srgbClr val="003366"/>
                </a:solidFill>
                <a:latin typeface="Open Sans" pitchFamily="34" charset="0"/>
                <a:ea typeface="Open Sans" pitchFamily="34" charset="0"/>
                <a:cs typeface="Open Sans" pitchFamily="34" charset="0"/>
              </a:rPr>
              <a:t>With kpi.com you get: </a:t>
            </a:r>
            <a:endParaRPr lang="en-US" sz="2400" dirty="0">
              <a:solidFill>
                <a:srgbClr val="003366"/>
              </a:solidFill>
              <a:latin typeface="Open Sans" pitchFamily="34" charset="0"/>
              <a:ea typeface="Open Sans" pitchFamily="34" charset="0"/>
              <a:cs typeface="Open Sans" pitchFamily="34" charset="0"/>
            </a:endParaRPr>
          </a:p>
        </p:txBody>
      </p:sp>
      <p:graphicFrame>
        <p:nvGraphicFramePr>
          <p:cNvPr id="6" name="Схема 5"/>
          <p:cNvGraphicFramePr/>
          <p:nvPr>
            <p:extLst>
              <p:ext uri="{D42A27DB-BD31-4B8C-83A1-F6EECF244321}">
                <p14:modId xmlns:p14="http://schemas.microsoft.com/office/powerpoint/2010/main" xmlns="" val="1218647885"/>
              </p:ext>
            </p:extLst>
          </p:nvPr>
        </p:nvGraphicFramePr>
        <p:xfrm>
          <a:off x="1511300" y="3940173"/>
          <a:ext cx="10337799" cy="287390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2" name="Номер слайда 11"/>
          <p:cNvSpPr>
            <a:spLocks noGrp="1"/>
          </p:cNvSpPr>
          <p:nvPr>
            <p:ph type="sldNum" sz="quarter" idx="12"/>
          </p:nvPr>
        </p:nvSpPr>
        <p:spPr/>
        <p:txBody>
          <a:bodyPr/>
          <a:lstStyle/>
          <a:p>
            <a:fld id="{7C7E242F-E3F6-4680-9075-23A00169657E}" type="slidenum">
              <a:rPr lang="en-US" smtClean="0"/>
              <a:pPr/>
              <a:t>4</a:t>
            </a:fld>
            <a:endParaRPr lang="en-US"/>
          </a:p>
        </p:txBody>
      </p:sp>
    </p:spTree>
    <p:extLst>
      <p:ext uri="{BB962C8B-B14F-4D97-AF65-F5344CB8AC3E}">
        <p14:creationId xmlns:p14="http://schemas.microsoft.com/office/powerpoint/2010/main" xmlns="" val="14904040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177799" y="947149"/>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8" name="Прямая соединительная линия 17"/>
          <p:cNvCxnSpPr/>
          <p:nvPr/>
        </p:nvCxnSpPr>
        <p:spPr>
          <a:xfrm>
            <a:off x="1895475" y="595212"/>
            <a:ext cx="9744075"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sp>
        <p:nvSpPr>
          <p:cNvPr id="9" name="Title 1"/>
          <p:cNvSpPr txBox="1">
            <a:spLocks/>
          </p:cNvSpPr>
          <p:nvPr/>
        </p:nvSpPr>
        <p:spPr>
          <a:xfrm>
            <a:off x="1397000" y="9327"/>
            <a:ext cx="10795000" cy="6227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3366"/>
                </a:solidFill>
                <a:latin typeface="Open Sans" pitchFamily="34" charset="0"/>
                <a:ea typeface="Open Sans" pitchFamily="34" charset="0"/>
                <a:cs typeface="Open Sans" pitchFamily="34" charset="0"/>
              </a:rPr>
              <a:t>Principles of </a:t>
            </a:r>
            <a:r>
              <a:rPr lang="en-US" sz="4000" smtClean="0">
                <a:solidFill>
                  <a:srgbClr val="003366"/>
                </a:solidFill>
                <a:latin typeface="Open Sans" pitchFamily="34" charset="0"/>
                <a:ea typeface="Open Sans" pitchFamily="34" charset="0"/>
                <a:cs typeface="Open Sans" pitchFamily="34" charset="0"/>
              </a:rPr>
              <a:t>kpi.com </a:t>
            </a:r>
            <a:endParaRPr lang="en-US" sz="4000" dirty="0">
              <a:solidFill>
                <a:srgbClr val="003366"/>
              </a:solidFill>
              <a:latin typeface="Open Sans" pitchFamily="34" charset="0"/>
              <a:ea typeface="Open Sans" pitchFamily="34" charset="0"/>
              <a:cs typeface="Open Sans" pitchFamily="34" charset="0"/>
            </a:endParaRPr>
          </a:p>
        </p:txBody>
      </p:sp>
      <p:sp>
        <p:nvSpPr>
          <p:cNvPr id="19" name="Title 1"/>
          <p:cNvSpPr txBox="1">
            <a:spLocks/>
          </p:cNvSpPr>
          <p:nvPr/>
        </p:nvSpPr>
        <p:spPr>
          <a:xfrm>
            <a:off x="307975" y="697360"/>
            <a:ext cx="12331700" cy="6227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solidFill>
                  <a:srgbClr val="003366"/>
                </a:solidFill>
                <a:latin typeface="Open Sans" pitchFamily="34" charset="0"/>
                <a:ea typeface="Open Sans" pitchFamily="34" charset="0"/>
                <a:cs typeface="Open Sans" pitchFamily="34" charset="0"/>
              </a:rPr>
              <a:t>The kpi.com is built around the following </a:t>
            </a:r>
            <a:r>
              <a:rPr lang="en-US" sz="2000" b="1" dirty="0" smtClean="0">
                <a:solidFill>
                  <a:srgbClr val="003366"/>
                </a:solidFill>
                <a:latin typeface="Open Sans" pitchFamily="34" charset="0"/>
                <a:ea typeface="Open Sans" pitchFamily="34" charset="0"/>
                <a:cs typeface="Open Sans" pitchFamily="34" charset="0"/>
              </a:rPr>
              <a:t>principles:</a:t>
            </a:r>
            <a:endParaRPr lang="en-US" sz="2000" b="1" dirty="0">
              <a:solidFill>
                <a:srgbClr val="003366"/>
              </a:solidFill>
              <a:latin typeface="Open Sans" pitchFamily="34" charset="0"/>
              <a:ea typeface="Open Sans" pitchFamily="34" charset="0"/>
              <a:cs typeface="Open Sans" pitchFamily="34" charset="0"/>
            </a:endParaRPr>
          </a:p>
        </p:txBody>
      </p:sp>
      <p:grpSp>
        <p:nvGrpSpPr>
          <p:cNvPr id="28" name="Group 4"/>
          <p:cNvGrpSpPr/>
          <p:nvPr/>
        </p:nvGrpSpPr>
        <p:grpSpPr>
          <a:xfrm>
            <a:off x="307975" y="1320091"/>
            <a:ext cx="11130752" cy="5258684"/>
            <a:chOff x="58160" y="1371600"/>
            <a:chExt cx="8636898" cy="4006249"/>
          </a:xfrm>
        </p:grpSpPr>
        <p:grpSp>
          <p:nvGrpSpPr>
            <p:cNvPr id="30" name="Group 5"/>
            <p:cNvGrpSpPr/>
            <p:nvPr/>
          </p:nvGrpSpPr>
          <p:grpSpPr>
            <a:xfrm>
              <a:off x="58160" y="1371600"/>
              <a:ext cx="4565123" cy="4006249"/>
              <a:chOff x="58160" y="1371600"/>
              <a:chExt cx="4565123" cy="4006249"/>
            </a:xfrm>
          </p:grpSpPr>
          <p:sp>
            <p:nvSpPr>
              <p:cNvPr id="37" name="5-Point Star 10"/>
              <p:cNvSpPr/>
              <p:nvPr/>
            </p:nvSpPr>
            <p:spPr>
              <a:xfrm>
                <a:off x="762000" y="1371600"/>
                <a:ext cx="3200400" cy="3429000"/>
              </a:xfrm>
              <a:prstGeom prst="star5">
                <a:avLst/>
              </a:prstGeom>
              <a:solidFill>
                <a:schemeClr val="accent1">
                  <a:lumMod val="75000"/>
                </a:schemeClr>
              </a:solidFill>
              <a:ln>
                <a:noFill/>
              </a:ln>
              <a:effectLst/>
              <a:scene3d>
                <a:camera prst="perspectiveRelaxedModerately"/>
                <a:lightRig rig="sof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Cloud Business Management Software</a:t>
                </a:r>
                <a:endParaRPr lang="en-US" sz="1600" b="1" dirty="0">
                  <a:solidFill>
                    <a:schemeClr val="tx1"/>
                  </a:solidFill>
                </a:endParaRPr>
              </a:p>
            </p:txBody>
          </p:sp>
          <p:sp>
            <p:nvSpPr>
              <p:cNvPr id="39" name="Oval 11"/>
              <p:cNvSpPr/>
              <p:nvPr/>
            </p:nvSpPr>
            <p:spPr>
              <a:xfrm>
                <a:off x="2638710" y="1422295"/>
                <a:ext cx="1522509" cy="1301855"/>
              </a:xfrm>
              <a:prstGeom prst="ellipse">
                <a:avLst/>
              </a:prstGeom>
              <a:solidFill>
                <a:schemeClr val="bg1">
                  <a:lumMod val="7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b="1" dirty="0" smtClean="0">
                    <a:solidFill>
                      <a:schemeClr val="tx1"/>
                    </a:solidFill>
                  </a:rPr>
                  <a:t>Customizable</a:t>
                </a:r>
              </a:p>
            </p:txBody>
          </p:sp>
          <p:sp>
            <p:nvSpPr>
              <p:cNvPr id="40" name="Oval 12"/>
              <p:cNvSpPr/>
              <p:nvPr/>
            </p:nvSpPr>
            <p:spPr>
              <a:xfrm>
                <a:off x="3200400" y="3200400"/>
                <a:ext cx="1422883" cy="1325342"/>
              </a:xfrm>
              <a:prstGeom prst="ellipse">
                <a:avLst/>
              </a:prstGeom>
              <a:solidFill>
                <a:schemeClr val="bg1">
                  <a:lumMod val="7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Affordable</a:t>
                </a:r>
              </a:p>
            </p:txBody>
          </p:sp>
          <p:sp>
            <p:nvSpPr>
              <p:cNvPr id="42" name="Oval 13"/>
              <p:cNvSpPr/>
              <p:nvPr/>
            </p:nvSpPr>
            <p:spPr>
              <a:xfrm>
                <a:off x="1688730" y="4177699"/>
                <a:ext cx="1346939" cy="1200150"/>
              </a:xfrm>
              <a:prstGeom prst="ellipse">
                <a:avLst/>
              </a:prstGeom>
              <a:solidFill>
                <a:schemeClr val="bg1">
                  <a:lumMod val="6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Available on mobile</a:t>
                </a:r>
              </a:p>
            </p:txBody>
          </p:sp>
          <p:sp>
            <p:nvSpPr>
              <p:cNvPr id="43" name="Oval 14"/>
              <p:cNvSpPr/>
              <p:nvPr/>
            </p:nvSpPr>
            <p:spPr>
              <a:xfrm>
                <a:off x="58160" y="3200400"/>
                <a:ext cx="1389640" cy="1200150"/>
              </a:xfrm>
              <a:prstGeom prst="ellipse">
                <a:avLst/>
              </a:prstGeom>
              <a:solidFill>
                <a:schemeClr val="bg1">
                  <a:lumMod val="6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a:solidFill>
                      <a:schemeClr val="tx1"/>
                    </a:solidFill>
                  </a:rPr>
                  <a:t>Easy to Use</a:t>
                </a:r>
              </a:p>
            </p:txBody>
          </p:sp>
          <p:sp>
            <p:nvSpPr>
              <p:cNvPr id="45" name="Oval 15"/>
              <p:cNvSpPr/>
              <p:nvPr/>
            </p:nvSpPr>
            <p:spPr>
              <a:xfrm>
                <a:off x="762001" y="1524000"/>
                <a:ext cx="1371600" cy="1200150"/>
              </a:xfrm>
              <a:prstGeom prst="ellipse">
                <a:avLst/>
              </a:prstGeom>
              <a:solidFill>
                <a:schemeClr val="bg1">
                  <a:lumMod val="7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Integrated</a:t>
                </a:r>
              </a:p>
            </p:txBody>
          </p:sp>
        </p:grpSp>
        <p:sp>
          <p:nvSpPr>
            <p:cNvPr id="31" name="TextBox 30"/>
            <p:cNvSpPr txBox="1"/>
            <p:nvPr/>
          </p:nvSpPr>
          <p:spPr>
            <a:xfrm>
              <a:off x="5679744" y="1579877"/>
              <a:ext cx="2268531" cy="281370"/>
            </a:xfrm>
            <a:prstGeom prst="rect">
              <a:avLst/>
            </a:prstGeom>
            <a:noFill/>
          </p:spPr>
          <p:txBody>
            <a:bodyPr wrap="none" rtlCol="0">
              <a:spAutoFit/>
            </a:bodyPr>
            <a:lstStyle/>
            <a:p>
              <a:r>
                <a:rPr lang="en-US" b="1" dirty="0" smtClean="0"/>
                <a:t>Kpi.com Reporting Principles</a:t>
              </a:r>
              <a:endParaRPr lang="en-US" b="1" dirty="0"/>
            </a:p>
          </p:txBody>
        </p:sp>
        <p:sp>
          <p:nvSpPr>
            <p:cNvPr id="33" name="TextBox 32"/>
            <p:cNvSpPr txBox="1"/>
            <p:nvPr/>
          </p:nvSpPr>
          <p:spPr>
            <a:xfrm>
              <a:off x="5715000" y="1909104"/>
              <a:ext cx="2958121" cy="445502"/>
            </a:xfrm>
            <a:prstGeom prst="rect">
              <a:avLst/>
            </a:prstGeom>
            <a:noFill/>
          </p:spPr>
          <p:txBody>
            <a:bodyPr wrap="none" rtlCol="0">
              <a:spAutoFit/>
            </a:bodyPr>
            <a:lstStyle/>
            <a:p>
              <a:r>
                <a:rPr lang="en-US" sz="1600" dirty="0" smtClean="0"/>
                <a:t>The software should be able to provide the </a:t>
              </a:r>
            </a:p>
            <a:p>
              <a:r>
                <a:rPr lang="en-US" sz="1600" dirty="0" smtClean="0"/>
                <a:t>Financial information quickly</a:t>
              </a:r>
              <a:endParaRPr lang="en-US" sz="1600" dirty="0"/>
            </a:p>
          </p:txBody>
        </p:sp>
        <p:sp>
          <p:nvSpPr>
            <p:cNvPr id="35" name="TextBox 34"/>
            <p:cNvSpPr txBox="1"/>
            <p:nvPr/>
          </p:nvSpPr>
          <p:spPr>
            <a:xfrm>
              <a:off x="5679744" y="3593068"/>
              <a:ext cx="2304553" cy="281370"/>
            </a:xfrm>
            <a:prstGeom prst="rect">
              <a:avLst/>
            </a:prstGeom>
            <a:noFill/>
          </p:spPr>
          <p:txBody>
            <a:bodyPr wrap="none" rtlCol="0">
              <a:spAutoFit/>
            </a:bodyPr>
            <a:lstStyle/>
            <a:p>
              <a:r>
                <a:rPr lang="en-US" b="1" dirty="0" smtClean="0"/>
                <a:t>Kpi.com Upgrading Principles</a:t>
              </a:r>
              <a:endParaRPr lang="en-US" b="1" dirty="0"/>
            </a:p>
          </p:txBody>
        </p:sp>
        <p:sp>
          <p:nvSpPr>
            <p:cNvPr id="36" name="TextBox 35"/>
            <p:cNvSpPr txBox="1"/>
            <p:nvPr/>
          </p:nvSpPr>
          <p:spPr>
            <a:xfrm>
              <a:off x="5693104" y="3892659"/>
              <a:ext cx="3001954" cy="633083"/>
            </a:xfrm>
            <a:prstGeom prst="rect">
              <a:avLst/>
            </a:prstGeom>
            <a:noFill/>
          </p:spPr>
          <p:txBody>
            <a:bodyPr wrap="none" rtlCol="0">
              <a:spAutoFit/>
            </a:bodyPr>
            <a:lstStyle/>
            <a:p>
              <a:r>
                <a:rPr lang="en-US" sz="1600" dirty="0" smtClean="0"/>
                <a:t>The cloud business software should provide </a:t>
              </a:r>
            </a:p>
            <a:p>
              <a:r>
                <a:rPr lang="en-US" sz="1600" dirty="0" smtClean="0"/>
                <a:t>automatic regular upgrades for free. For all </a:t>
              </a:r>
            </a:p>
            <a:p>
              <a:r>
                <a:rPr lang="en-US" sz="1600" dirty="0" smtClean="0"/>
                <a:t>customers. </a:t>
              </a:r>
              <a:endParaRPr lang="en-US" sz="1600" dirty="0"/>
            </a:p>
          </p:txBody>
        </p:sp>
      </p:grpSp>
      <p:sp>
        <p:nvSpPr>
          <p:cNvPr id="22" name="TextBox 21"/>
          <p:cNvSpPr txBox="1"/>
          <p:nvPr/>
        </p:nvSpPr>
        <p:spPr>
          <a:xfrm>
            <a:off x="7598195" y="2762805"/>
            <a:ext cx="3642344" cy="369332"/>
          </a:xfrm>
          <a:prstGeom prst="rect">
            <a:avLst/>
          </a:prstGeom>
          <a:noFill/>
        </p:spPr>
        <p:txBody>
          <a:bodyPr wrap="none" rtlCol="0">
            <a:spAutoFit/>
          </a:bodyPr>
          <a:lstStyle/>
          <a:p>
            <a:r>
              <a:rPr lang="en-US" b="1" dirty="0" smtClean="0"/>
              <a:t>Kpi.com Customer Service Principles</a:t>
            </a:r>
            <a:endParaRPr lang="en-US" b="1" dirty="0"/>
          </a:p>
        </p:txBody>
      </p:sp>
      <p:sp>
        <p:nvSpPr>
          <p:cNvPr id="23" name="TextBox 22"/>
          <p:cNvSpPr txBox="1"/>
          <p:nvPr/>
        </p:nvSpPr>
        <p:spPr>
          <a:xfrm>
            <a:off x="7626466" y="3211281"/>
            <a:ext cx="3995325" cy="830997"/>
          </a:xfrm>
          <a:prstGeom prst="rect">
            <a:avLst/>
          </a:prstGeom>
          <a:noFill/>
        </p:spPr>
        <p:txBody>
          <a:bodyPr wrap="none" rtlCol="0">
            <a:spAutoFit/>
          </a:bodyPr>
          <a:lstStyle/>
          <a:p>
            <a:r>
              <a:rPr lang="en-US" sz="1600" dirty="0" smtClean="0"/>
              <a:t>Customers should get  full assistance from </a:t>
            </a:r>
          </a:p>
          <a:p>
            <a:r>
              <a:rPr lang="en-US" sz="1600" dirty="0" smtClean="0"/>
              <a:t>support team until they are fully on-boarded. </a:t>
            </a:r>
          </a:p>
          <a:p>
            <a:endParaRPr lang="en-US" sz="1600" dirty="0"/>
          </a:p>
        </p:txBody>
      </p:sp>
      <p:sp>
        <p:nvSpPr>
          <p:cNvPr id="24" name="Номер слайда 23"/>
          <p:cNvSpPr>
            <a:spLocks noGrp="1"/>
          </p:cNvSpPr>
          <p:nvPr>
            <p:ph type="sldNum" sz="quarter" idx="12"/>
          </p:nvPr>
        </p:nvSpPr>
        <p:spPr/>
        <p:txBody>
          <a:bodyPr/>
          <a:lstStyle/>
          <a:p>
            <a:fld id="{7C7E242F-E3F6-4680-9075-23A00169657E}" type="slidenum">
              <a:rPr lang="en-US" smtClean="0"/>
              <a:pPr/>
              <a:t>5</a:t>
            </a:fld>
            <a:endParaRPr lang="en-US"/>
          </a:p>
        </p:txBody>
      </p:sp>
    </p:spTree>
    <p:extLst>
      <p:ext uri="{BB962C8B-B14F-4D97-AF65-F5344CB8AC3E}">
        <p14:creationId xmlns:p14="http://schemas.microsoft.com/office/powerpoint/2010/main" xmlns="" val="3583412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512835" y="47427"/>
            <a:ext cx="10337800" cy="622731"/>
          </a:xfrm>
        </p:spPr>
        <p:txBody>
          <a:bodyPr>
            <a:noAutofit/>
          </a:bodyPr>
          <a:lstStyle/>
          <a:p>
            <a:pPr fontAlgn="auto">
              <a:spcBef>
                <a:spcPts val="0"/>
              </a:spcBef>
              <a:spcAft>
                <a:spcPts val="0"/>
              </a:spcAft>
              <a:defRPr/>
            </a:pPr>
            <a:r>
              <a:rPr lang="en-US" sz="4000" dirty="0">
                <a:solidFill>
                  <a:srgbClr val="003366"/>
                </a:solidFill>
                <a:latin typeface="Open Sans" pitchFamily="34" charset="0"/>
                <a:ea typeface="Open Sans" pitchFamily="34" charset="0"/>
                <a:cs typeface="Open Sans" pitchFamily="34" charset="0"/>
              </a:rPr>
              <a:t>KPI.com: End Users Geographic Spread</a:t>
            </a:r>
          </a:p>
        </p:txBody>
      </p:sp>
      <p:cxnSp>
        <p:nvCxnSpPr>
          <p:cNvPr id="18" name="Прямая соединительная линия 17"/>
          <p:cNvCxnSpPr/>
          <p:nvPr/>
        </p:nvCxnSpPr>
        <p:spPr>
          <a:xfrm>
            <a:off x="2624990" y="595212"/>
            <a:ext cx="77089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8" name="Группа 67"/>
          <p:cNvGrpSpPr/>
          <p:nvPr/>
        </p:nvGrpSpPr>
        <p:grpSpPr>
          <a:xfrm>
            <a:off x="895351" y="868362"/>
            <a:ext cx="10175925" cy="5353050"/>
            <a:chOff x="0" y="1295400"/>
            <a:chExt cx="9112353" cy="4840910"/>
          </a:xfrm>
        </p:grpSpPr>
        <p:grpSp>
          <p:nvGrpSpPr>
            <p:cNvPr id="69" name="Группа 68"/>
            <p:cNvGrpSpPr/>
            <p:nvPr/>
          </p:nvGrpSpPr>
          <p:grpSpPr>
            <a:xfrm>
              <a:off x="0" y="1295400"/>
              <a:ext cx="9112353" cy="4724400"/>
              <a:chOff x="0" y="1295400"/>
              <a:chExt cx="9112353" cy="4724400"/>
            </a:xfrm>
          </p:grpSpPr>
          <p:pic>
            <p:nvPicPr>
              <p:cNvPr id="71" name="Picture 7"/>
              <p:cNvPicPr>
                <a:picLocks noChangeAspect="1"/>
              </p:cNvPicPr>
              <p:nvPr/>
            </p:nvPicPr>
            <p:blipFill>
              <a:blip r:embed="rId4"/>
              <a:srcRect/>
              <a:stretch>
                <a:fillRect/>
              </a:stretch>
            </p:blipFill>
            <p:spPr bwMode="auto">
              <a:xfrm>
                <a:off x="0" y="1524000"/>
                <a:ext cx="9112353" cy="4495800"/>
              </a:xfrm>
              <a:prstGeom prst="rect">
                <a:avLst/>
              </a:prstGeom>
              <a:noFill/>
              <a:ln w="9525">
                <a:noFill/>
                <a:miter lim="800000"/>
                <a:headEnd/>
                <a:tailEnd/>
              </a:ln>
            </p:spPr>
          </p:pic>
          <p:grpSp>
            <p:nvGrpSpPr>
              <p:cNvPr id="72" name="Группа 71"/>
              <p:cNvGrpSpPr/>
              <p:nvPr/>
            </p:nvGrpSpPr>
            <p:grpSpPr>
              <a:xfrm>
                <a:off x="1066800" y="1295400"/>
                <a:ext cx="7239000" cy="4419600"/>
                <a:chOff x="1066800" y="1295400"/>
                <a:chExt cx="7239000" cy="4419600"/>
              </a:xfrm>
            </p:grpSpPr>
            <p:sp>
              <p:nvSpPr>
                <p:cNvPr id="73" name="Rounded Rectangular Callout 18"/>
                <p:cNvSpPr/>
                <p:nvPr/>
              </p:nvSpPr>
              <p:spPr>
                <a:xfrm>
                  <a:off x="1066800" y="1295400"/>
                  <a:ext cx="106680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00" b="1" dirty="0">
                      <a:solidFill>
                        <a:schemeClr val="accent5">
                          <a:lumMod val="75000"/>
                        </a:schemeClr>
                      </a:solidFill>
                    </a:rPr>
                    <a:t>28% </a:t>
                  </a:r>
                </a:p>
                <a:p>
                  <a:pPr algn="ctr" fontAlgn="auto">
                    <a:spcBef>
                      <a:spcPts val="0"/>
                    </a:spcBef>
                    <a:spcAft>
                      <a:spcPts val="0"/>
                    </a:spcAft>
                    <a:defRPr/>
                  </a:pPr>
                  <a:r>
                    <a:rPr lang="en-US" sz="1000" b="1" dirty="0">
                      <a:solidFill>
                        <a:schemeClr val="accent5">
                          <a:lumMod val="75000"/>
                        </a:schemeClr>
                      </a:solidFill>
                    </a:rPr>
                    <a:t>North America</a:t>
                  </a:r>
                </a:p>
              </p:txBody>
            </p:sp>
            <p:sp>
              <p:nvSpPr>
                <p:cNvPr id="74" name="Rounded Rectangular Callout 19"/>
                <p:cNvSpPr/>
                <p:nvPr/>
              </p:nvSpPr>
              <p:spPr>
                <a:xfrm>
                  <a:off x="3849688" y="1828800"/>
                  <a:ext cx="455612" cy="3048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900" b="1" dirty="0"/>
                    <a:t>13%</a:t>
                  </a:r>
                </a:p>
                <a:p>
                  <a:pPr algn="ctr" fontAlgn="auto">
                    <a:spcBef>
                      <a:spcPts val="0"/>
                    </a:spcBef>
                    <a:spcAft>
                      <a:spcPts val="0"/>
                    </a:spcAft>
                    <a:defRPr/>
                  </a:pPr>
                  <a:r>
                    <a:rPr lang="en-US" sz="900" b="1" dirty="0"/>
                    <a:t>UK</a:t>
                  </a:r>
                </a:p>
              </p:txBody>
            </p:sp>
            <p:sp>
              <p:nvSpPr>
                <p:cNvPr id="75" name="Line Callout 2 20"/>
                <p:cNvSpPr/>
                <p:nvPr/>
              </p:nvSpPr>
              <p:spPr>
                <a:xfrm>
                  <a:off x="5181600" y="1524000"/>
                  <a:ext cx="1143000" cy="457200"/>
                </a:xfrm>
                <a:prstGeom prst="borderCallout2">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50" b="1" dirty="0"/>
                    <a:t>21% Other parts of Europe</a:t>
                  </a:r>
                </a:p>
              </p:txBody>
            </p:sp>
            <p:sp>
              <p:nvSpPr>
                <p:cNvPr id="76" name="Rounded Rectangular Callout 21"/>
                <p:cNvSpPr/>
                <p:nvPr/>
              </p:nvSpPr>
              <p:spPr>
                <a:xfrm>
                  <a:off x="7620000" y="4419600"/>
                  <a:ext cx="685800" cy="458788"/>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900" b="1" dirty="0"/>
                    <a:t>5%</a:t>
                  </a:r>
                </a:p>
                <a:p>
                  <a:pPr algn="ctr" fontAlgn="auto">
                    <a:spcBef>
                      <a:spcPts val="0"/>
                    </a:spcBef>
                    <a:spcAft>
                      <a:spcPts val="0"/>
                    </a:spcAft>
                    <a:defRPr/>
                  </a:pPr>
                  <a:r>
                    <a:rPr lang="en-US" sz="900" b="1" dirty="0"/>
                    <a:t>Australia</a:t>
                  </a:r>
                </a:p>
              </p:txBody>
            </p:sp>
            <p:sp>
              <p:nvSpPr>
                <p:cNvPr id="77" name="Rounded Rectangular Callout 22"/>
                <p:cNvSpPr/>
                <p:nvPr/>
              </p:nvSpPr>
              <p:spPr>
                <a:xfrm>
                  <a:off x="4953000" y="2667000"/>
                  <a:ext cx="800100" cy="458788"/>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900" b="1" dirty="0"/>
                    <a:t>20%</a:t>
                  </a:r>
                </a:p>
                <a:p>
                  <a:pPr algn="ctr" fontAlgn="auto">
                    <a:spcBef>
                      <a:spcPts val="0"/>
                    </a:spcBef>
                    <a:spcAft>
                      <a:spcPts val="0"/>
                    </a:spcAft>
                    <a:defRPr/>
                  </a:pPr>
                  <a:r>
                    <a:rPr lang="en-US" sz="900" b="1" dirty="0"/>
                    <a:t>Middle East</a:t>
                  </a:r>
                </a:p>
              </p:txBody>
            </p:sp>
            <p:sp>
              <p:nvSpPr>
                <p:cNvPr id="78" name="Rounded Rectangular Callout 23"/>
                <p:cNvSpPr/>
                <p:nvPr/>
              </p:nvSpPr>
              <p:spPr>
                <a:xfrm>
                  <a:off x="1806575" y="3281363"/>
                  <a:ext cx="106680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00" b="1" dirty="0">
                      <a:solidFill>
                        <a:schemeClr val="accent5">
                          <a:lumMod val="75000"/>
                        </a:schemeClr>
                      </a:solidFill>
                    </a:rPr>
                    <a:t>4% </a:t>
                  </a:r>
                </a:p>
                <a:p>
                  <a:pPr algn="ctr" fontAlgn="auto">
                    <a:spcBef>
                      <a:spcPts val="0"/>
                    </a:spcBef>
                    <a:spcAft>
                      <a:spcPts val="0"/>
                    </a:spcAft>
                    <a:defRPr/>
                  </a:pPr>
                  <a:r>
                    <a:rPr lang="en-US" sz="1000" b="1" dirty="0">
                      <a:solidFill>
                        <a:schemeClr val="accent5">
                          <a:lumMod val="75000"/>
                        </a:schemeClr>
                      </a:solidFill>
                    </a:rPr>
                    <a:t>South America</a:t>
                  </a:r>
                </a:p>
              </p:txBody>
            </p:sp>
            <p:sp>
              <p:nvSpPr>
                <p:cNvPr id="79" name="Rounded Rectangular Callout 24"/>
                <p:cNvSpPr/>
                <p:nvPr/>
              </p:nvSpPr>
              <p:spPr>
                <a:xfrm>
                  <a:off x="4286250" y="3306763"/>
                  <a:ext cx="74295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00" b="1" dirty="0">
                      <a:solidFill>
                        <a:schemeClr val="accent5">
                          <a:lumMod val="75000"/>
                        </a:schemeClr>
                      </a:solidFill>
                    </a:rPr>
                    <a:t>2% </a:t>
                  </a:r>
                </a:p>
                <a:p>
                  <a:pPr algn="ctr" fontAlgn="auto">
                    <a:spcBef>
                      <a:spcPts val="0"/>
                    </a:spcBef>
                    <a:spcAft>
                      <a:spcPts val="0"/>
                    </a:spcAft>
                    <a:defRPr/>
                  </a:pPr>
                  <a:r>
                    <a:rPr lang="en-US" sz="1000" b="1" dirty="0">
                      <a:solidFill>
                        <a:schemeClr val="accent5">
                          <a:lumMod val="75000"/>
                        </a:schemeClr>
                      </a:solidFill>
                    </a:rPr>
                    <a:t>Africa</a:t>
                  </a:r>
                </a:p>
              </p:txBody>
            </p:sp>
            <p:sp>
              <p:nvSpPr>
                <p:cNvPr id="80" name="TextBox 79"/>
                <p:cNvSpPr txBox="1"/>
                <p:nvPr/>
              </p:nvSpPr>
              <p:spPr>
                <a:xfrm>
                  <a:off x="3848100" y="5438775"/>
                  <a:ext cx="2667000" cy="276225"/>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en-US" sz="1200" b="1" dirty="0"/>
                    <a:t>Rest of the world – 7%</a:t>
                  </a:r>
                </a:p>
              </p:txBody>
            </p:sp>
          </p:grpSp>
        </p:grpSp>
        <p:sp>
          <p:nvSpPr>
            <p:cNvPr id="70" name="TextBox 69"/>
            <p:cNvSpPr txBox="1"/>
            <p:nvPr/>
          </p:nvSpPr>
          <p:spPr>
            <a:xfrm>
              <a:off x="2057400" y="5802313"/>
              <a:ext cx="5562600" cy="333997"/>
            </a:xfrm>
            <a:prstGeom prst="rect">
              <a:avLst/>
            </a:prstGeom>
            <a:noFill/>
          </p:spPr>
          <p:txBody>
            <a:bodyPr>
              <a:spAutoFit/>
            </a:bodyPr>
            <a:lstStyle/>
            <a:p>
              <a:pPr algn="ctr" fontAlgn="auto">
                <a:spcBef>
                  <a:spcPts val="0"/>
                </a:spcBef>
                <a:spcAft>
                  <a:spcPts val="0"/>
                </a:spcAft>
                <a:defRPr/>
              </a:pPr>
              <a:r>
                <a:rPr lang="en-US" b="1" dirty="0" smtClean="0">
                  <a:solidFill>
                    <a:schemeClr val="tx2">
                      <a:lumMod val="75000"/>
                    </a:schemeClr>
                  </a:solidFill>
                  <a:latin typeface="+mn-lt"/>
                  <a:cs typeface="+mn-cs"/>
                </a:rPr>
                <a:t>3000+ </a:t>
              </a:r>
              <a:r>
                <a:rPr lang="en-US" b="1" dirty="0">
                  <a:solidFill>
                    <a:schemeClr val="tx2">
                      <a:lumMod val="75000"/>
                    </a:schemeClr>
                  </a:solidFill>
                  <a:latin typeface="+mn-lt"/>
                  <a:cs typeface="+mn-cs"/>
                </a:rPr>
                <a:t>Companies, 15000+ User Base and Growing</a:t>
              </a:r>
            </a:p>
          </p:txBody>
        </p:sp>
      </p:grpSp>
      <p:sp>
        <p:nvSpPr>
          <p:cNvPr id="20" name="Номер слайда 19"/>
          <p:cNvSpPr>
            <a:spLocks noGrp="1"/>
          </p:cNvSpPr>
          <p:nvPr>
            <p:ph type="sldNum" sz="quarter" idx="12"/>
          </p:nvPr>
        </p:nvSpPr>
        <p:spPr/>
        <p:txBody>
          <a:bodyPr/>
          <a:lstStyle/>
          <a:p>
            <a:fld id="{7C7E242F-E3F6-4680-9075-23A00169657E}" type="slidenum">
              <a:rPr lang="en-US" smtClean="0"/>
              <a:pPr/>
              <a:t>6</a:t>
            </a:fld>
            <a:endParaRPr lang="en-US"/>
          </a:p>
        </p:txBody>
      </p:sp>
    </p:spTree>
    <p:extLst>
      <p:ext uri="{BB962C8B-B14F-4D97-AF65-F5344CB8AC3E}">
        <p14:creationId xmlns:p14="http://schemas.microsoft.com/office/powerpoint/2010/main" xmlns="" val="14889418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Kpi.com modules and processes</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444750" y="40879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7</a:t>
            </a:fld>
            <a:endParaRPr lang="en-US"/>
          </a:p>
        </p:txBody>
      </p:sp>
    </p:spTree>
    <p:extLst>
      <p:ext uri="{BB962C8B-B14F-4D97-AF65-F5344CB8AC3E}">
        <p14:creationId xmlns:p14="http://schemas.microsoft.com/office/powerpoint/2010/main" xmlns="" val="38863073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What is kpi.com software?</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Прямоугольник 1"/>
          <p:cNvSpPr/>
          <p:nvPr/>
        </p:nvSpPr>
        <p:spPr>
          <a:xfrm>
            <a:off x="2524024" y="617672"/>
            <a:ext cx="8274152" cy="400110"/>
          </a:xfrm>
          <a:prstGeom prst="rect">
            <a:avLst/>
          </a:prstGeom>
        </p:spPr>
        <p:txBody>
          <a:bodyPr wrap="square">
            <a:spAutoFit/>
          </a:bodyPr>
          <a:lstStyle/>
          <a:p>
            <a:r>
              <a:rPr lang="en-US" sz="2000" dirty="0">
                <a:latin typeface="Open Sans"/>
              </a:rPr>
              <a:t>It incorporates all key business </a:t>
            </a:r>
            <a:r>
              <a:rPr lang="en-US" sz="2000" dirty="0" smtClean="0">
                <a:latin typeface="Open Sans"/>
              </a:rPr>
              <a:t>functions of your business </a:t>
            </a:r>
            <a:endParaRPr lang="en-US" sz="2000" dirty="0">
              <a:latin typeface="Open Sans"/>
            </a:endParaRPr>
          </a:p>
        </p:txBody>
      </p:sp>
      <p:sp>
        <p:nvSpPr>
          <p:cNvPr id="6" name="Скругленный прямоугольник 5"/>
          <p:cNvSpPr/>
          <p:nvPr/>
        </p:nvSpPr>
        <p:spPr>
          <a:xfrm>
            <a:off x="1686486" y="1965853"/>
            <a:ext cx="7067551"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Manage cash/money</a:t>
            </a:r>
            <a:endParaRPr lang="en-US" dirty="0"/>
          </a:p>
        </p:txBody>
      </p:sp>
      <p:sp>
        <p:nvSpPr>
          <p:cNvPr id="14" name="Скругленный прямоугольник 13"/>
          <p:cNvSpPr/>
          <p:nvPr/>
        </p:nvSpPr>
        <p:spPr>
          <a:xfrm>
            <a:off x="2399843" y="3976734"/>
            <a:ext cx="7067551"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Keep track of products</a:t>
            </a:r>
            <a:endParaRPr lang="en-US" dirty="0"/>
          </a:p>
        </p:txBody>
      </p:sp>
      <p:sp>
        <p:nvSpPr>
          <p:cNvPr id="15" name="Скругленный прямоугольник 14"/>
          <p:cNvSpPr/>
          <p:nvPr/>
        </p:nvSpPr>
        <p:spPr>
          <a:xfrm>
            <a:off x="2059175" y="2965696"/>
            <a:ext cx="7062788"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Manage Customers</a:t>
            </a:r>
            <a:endParaRPr lang="en-US" dirty="0"/>
          </a:p>
        </p:txBody>
      </p:sp>
      <p:sp>
        <p:nvSpPr>
          <p:cNvPr id="19" name="Скругленный прямоугольник 18"/>
          <p:cNvSpPr/>
          <p:nvPr/>
        </p:nvSpPr>
        <p:spPr>
          <a:xfrm>
            <a:off x="2788510" y="4971484"/>
            <a:ext cx="7061200"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Produce or Implement</a:t>
            </a:r>
            <a:endParaRPr lang="en-US" dirty="0"/>
          </a:p>
        </p:txBody>
      </p:sp>
      <p:sp>
        <p:nvSpPr>
          <p:cNvPr id="20" name="Скругленный прямоугольник 19"/>
          <p:cNvSpPr/>
          <p:nvPr/>
        </p:nvSpPr>
        <p:spPr>
          <a:xfrm>
            <a:off x="3140935" y="5891525"/>
            <a:ext cx="7061200"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Sell</a:t>
            </a:r>
            <a:endParaRPr lang="en-US" dirty="0"/>
          </a:p>
        </p:txBody>
      </p:sp>
      <p:sp>
        <p:nvSpPr>
          <p:cNvPr id="21" name="Скругленный прямоугольник 20"/>
          <p:cNvSpPr/>
          <p:nvPr/>
        </p:nvSpPr>
        <p:spPr>
          <a:xfrm>
            <a:off x="1243189" y="1017848"/>
            <a:ext cx="7067551"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Keep Track of Employees</a:t>
            </a:r>
            <a:endParaRPr lang="en-US" dirty="0"/>
          </a:p>
        </p:txBody>
      </p:sp>
      <p:sp>
        <p:nvSpPr>
          <p:cNvPr id="7" name="Скругленный прямоугольник 6"/>
          <p:cNvSpPr/>
          <p:nvPr/>
        </p:nvSpPr>
        <p:spPr>
          <a:xfrm>
            <a:off x="4416986" y="1965853"/>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Accounting and Finance</a:t>
            </a:r>
            <a:endParaRPr lang="en-US" dirty="0"/>
          </a:p>
        </p:txBody>
      </p:sp>
      <p:sp>
        <p:nvSpPr>
          <p:cNvPr id="22" name="Скругленный прямоугольник 21"/>
          <p:cNvSpPr/>
          <p:nvPr/>
        </p:nvSpPr>
        <p:spPr>
          <a:xfrm>
            <a:off x="5130344" y="3970226"/>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Inventory Management</a:t>
            </a:r>
            <a:endParaRPr lang="en-US" dirty="0"/>
          </a:p>
        </p:txBody>
      </p:sp>
      <p:sp>
        <p:nvSpPr>
          <p:cNvPr id="23" name="Скругленный прямоугольник 22"/>
          <p:cNvSpPr/>
          <p:nvPr/>
        </p:nvSpPr>
        <p:spPr>
          <a:xfrm>
            <a:off x="7473494" y="3970225"/>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Warehouse Management</a:t>
            </a:r>
            <a:endParaRPr lang="en-US" dirty="0"/>
          </a:p>
        </p:txBody>
      </p:sp>
      <p:sp>
        <p:nvSpPr>
          <p:cNvPr id="24" name="Скругленный прямоугольник 23"/>
          <p:cNvSpPr/>
          <p:nvPr/>
        </p:nvSpPr>
        <p:spPr>
          <a:xfrm>
            <a:off x="4789675" y="2959188"/>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CRM</a:t>
            </a:r>
            <a:endParaRPr lang="en-US" dirty="0"/>
          </a:p>
        </p:txBody>
      </p:sp>
      <p:sp>
        <p:nvSpPr>
          <p:cNvPr id="25" name="Скругленный прямоугольник 24"/>
          <p:cNvSpPr/>
          <p:nvPr/>
        </p:nvSpPr>
        <p:spPr>
          <a:xfrm>
            <a:off x="5519010" y="4964976"/>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Project Management</a:t>
            </a:r>
            <a:endParaRPr lang="en-US" dirty="0"/>
          </a:p>
        </p:txBody>
      </p:sp>
      <p:sp>
        <p:nvSpPr>
          <p:cNvPr id="26" name="Скругленный прямоугольник 25"/>
          <p:cNvSpPr/>
          <p:nvPr/>
        </p:nvSpPr>
        <p:spPr>
          <a:xfrm>
            <a:off x="7855810" y="4971484"/>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Manufacturing</a:t>
            </a:r>
            <a:endParaRPr lang="en-US" dirty="0"/>
          </a:p>
        </p:txBody>
      </p:sp>
      <p:sp>
        <p:nvSpPr>
          <p:cNvPr id="27" name="Скругленный прямоугольник 26"/>
          <p:cNvSpPr/>
          <p:nvPr/>
        </p:nvSpPr>
        <p:spPr>
          <a:xfrm>
            <a:off x="5871435" y="5891525"/>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Storefront</a:t>
            </a:r>
            <a:endParaRPr lang="en-US" dirty="0"/>
          </a:p>
        </p:txBody>
      </p:sp>
      <p:sp>
        <p:nvSpPr>
          <p:cNvPr id="28" name="Скругленный прямоугольник 27"/>
          <p:cNvSpPr/>
          <p:nvPr/>
        </p:nvSpPr>
        <p:spPr>
          <a:xfrm>
            <a:off x="8208235" y="5891525"/>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Sales Force Automation</a:t>
            </a:r>
            <a:endParaRPr lang="en-US" dirty="0"/>
          </a:p>
        </p:txBody>
      </p:sp>
      <p:sp>
        <p:nvSpPr>
          <p:cNvPr id="29" name="Скругленный прямоугольник 28"/>
          <p:cNvSpPr/>
          <p:nvPr/>
        </p:nvSpPr>
        <p:spPr>
          <a:xfrm>
            <a:off x="3973689" y="1017848"/>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HRMS</a:t>
            </a:r>
            <a:endParaRPr lang="en-US" dirty="0"/>
          </a:p>
        </p:txBody>
      </p:sp>
      <p:sp>
        <p:nvSpPr>
          <p:cNvPr id="42" name="Скругленный прямоугольник 41"/>
          <p:cNvSpPr/>
          <p:nvPr/>
        </p:nvSpPr>
        <p:spPr>
          <a:xfrm>
            <a:off x="7128063" y="2952679"/>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Case management</a:t>
            </a:r>
            <a:endParaRPr lang="en-US" dirty="0"/>
          </a:p>
        </p:txBody>
      </p:sp>
      <p:pic>
        <p:nvPicPr>
          <p:cNvPr id="1026" name="Picture 2"/>
          <p:cNvPicPr>
            <a:picLocks noChangeAspect="1" noChangeArrowheads="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xmlns="" val="0"/>
              </a:ext>
            </a:extLst>
          </a:blip>
          <a:srcRect l="5873" r="13333"/>
          <a:stretch/>
        </p:blipFill>
        <p:spPr bwMode="auto">
          <a:xfrm>
            <a:off x="975288" y="1949958"/>
            <a:ext cx="808037" cy="76200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5">
            <a:duotone>
              <a:schemeClr val="bg2">
                <a:shade val="45000"/>
                <a:satMod val="135000"/>
              </a:schemeClr>
              <a:prstClr val="white"/>
            </a:duotone>
            <a:extLst>
              <a:ext uri="{28A0092B-C50C-407E-A947-70E740481C1C}">
                <a14:useLocalDpi xmlns:a14="http://schemas.microsoft.com/office/drawing/2010/main" xmlns="" val="0"/>
              </a:ext>
            </a:extLst>
          </a:blip>
          <a:srcRect l="5961" r="19444"/>
          <a:stretch/>
        </p:blipFill>
        <p:spPr bwMode="auto">
          <a:xfrm>
            <a:off x="1698327" y="3927784"/>
            <a:ext cx="788671" cy="847725"/>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317655" y="2952678"/>
            <a:ext cx="828675" cy="828675"/>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7">
            <a:duotone>
              <a:schemeClr val="bg2">
                <a:shade val="45000"/>
                <a:satMod val="135000"/>
              </a:schemeClr>
              <a:prstClr val="white"/>
            </a:duotone>
            <a:extLst>
              <a:ext uri="{28A0092B-C50C-407E-A947-70E740481C1C}">
                <a14:useLocalDpi xmlns:a14="http://schemas.microsoft.com/office/drawing/2010/main" xmlns="" val="0"/>
              </a:ext>
            </a:extLst>
          </a:blip>
          <a:srcRect r="10088"/>
          <a:stretch/>
        </p:blipFill>
        <p:spPr bwMode="auto">
          <a:xfrm>
            <a:off x="2046990" y="4926905"/>
            <a:ext cx="813594" cy="80010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8">
            <a:duotone>
              <a:schemeClr val="bg2">
                <a:shade val="45000"/>
                <a:satMod val="135000"/>
              </a:schemeClr>
              <a:prstClr val="white"/>
            </a:duotone>
            <a:extLst>
              <a:ext uri="{28A0092B-C50C-407E-A947-70E740481C1C}">
                <a14:useLocalDpi xmlns:a14="http://schemas.microsoft.com/office/drawing/2010/main" xmlns="" val="0"/>
              </a:ext>
            </a:extLst>
          </a:blip>
          <a:srcRect r="3731"/>
          <a:stretch/>
        </p:blipFill>
        <p:spPr bwMode="auto">
          <a:xfrm>
            <a:off x="2421163" y="5882000"/>
            <a:ext cx="806927" cy="809625"/>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9">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11353" y="1011761"/>
            <a:ext cx="828675" cy="81915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0" name="Скругленный прямоугольник 39"/>
          <p:cNvSpPr/>
          <p:nvPr/>
        </p:nvSpPr>
        <p:spPr>
          <a:xfrm>
            <a:off x="6310489" y="1011340"/>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Payroll</a:t>
            </a:r>
            <a:endParaRPr lang="en-US" dirty="0"/>
          </a:p>
        </p:txBody>
      </p:sp>
      <p:sp>
        <p:nvSpPr>
          <p:cNvPr id="41" name="Скругленный прямоугольник 40"/>
          <p:cNvSpPr/>
          <p:nvPr/>
        </p:nvSpPr>
        <p:spPr>
          <a:xfrm>
            <a:off x="6749275" y="1965853"/>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Bookkeeping</a:t>
            </a:r>
            <a:endParaRPr lang="en-US" dirty="0"/>
          </a:p>
        </p:txBody>
      </p:sp>
      <p:sp>
        <p:nvSpPr>
          <p:cNvPr id="3" name="Выгнутая вправо стрелка 2"/>
          <p:cNvSpPr/>
          <p:nvPr/>
        </p:nvSpPr>
        <p:spPr>
          <a:xfrm rot="20308274">
            <a:off x="8944800" y="2121703"/>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Выгнутая вправо стрелка 48"/>
          <p:cNvSpPr/>
          <p:nvPr/>
        </p:nvSpPr>
        <p:spPr>
          <a:xfrm rot="20308274">
            <a:off x="9323588" y="3115906"/>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Выгнутая вправо стрелка 49"/>
          <p:cNvSpPr/>
          <p:nvPr/>
        </p:nvSpPr>
        <p:spPr>
          <a:xfrm rot="20308274">
            <a:off x="9719548" y="4182508"/>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Выгнутая вправо стрелка 50"/>
          <p:cNvSpPr/>
          <p:nvPr/>
        </p:nvSpPr>
        <p:spPr>
          <a:xfrm rot="20308274">
            <a:off x="10072723" y="5218077"/>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Выгнутая вправо стрелка 51"/>
          <p:cNvSpPr/>
          <p:nvPr/>
        </p:nvSpPr>
        <p:spPr>
          <a:xfrm rot="20308274">
            <a:off x="8545967" y="1177419"/>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Номер слайда 35"/>
          <p:cNvSpPr>
            <a:spLocks noGrp="1"/>
          </p:cNvSpPr>
          <p:nvPr>
            <p:ph type="sldNum" sz="quarter" idx="12"/>
          </p:nvPr>
        </p:nvSpPr>
        <p:spPr/>
        <p:txBody>
          <a:bodyPr/>
          <a:lstStyle/>
          <a:p>
            <a:fld id="{7C7E242F-E3F6-4680-9075-23A00169657E}" type="slidenum">
              <a:rPr lang="en-US" smtClean="0"/>
              <a:pPr/>
              <a:t>8</a:t>
            </a:fld>
            <a:endParaRPr lang="en-US"/>
          </a:p>
        </p:txBody>
      </p:sp>
    </p:spTree>
    <p:extLst>
      <p:ext uri="{BB962C8B-B14F-4D97-AF65-F5344CB8AC3E}">
        <p14:creationId xmlns:p14="http://schemas.microsoft.com/office/powerpoint/2010/main" xmlns="" val="29765012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Even a small business is complicated</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pic>
        <p:nvPicPr>
          <p:cNvPr id="1026" name="Picture 2" descr="http://www.companycapitalinc.com/wp-content/uploads/2011/08/cartoon-Aug-15-2011.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7975" y="932238"/>
            <a:ext cx="4652383" cy="5582861"/>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s://www.kpi.com/wp-content/uploads/2012/09/art_head_bann_2.png"/>
          <p:cNvPicPr>
            <a:picLocks noChangeAspect="1" noChangeArrowheads="1"/>
          </p:cNvPicPr>
          <p:nvPr/>
        </p:nvPicPr>
        <p:blipFill rotWithShape="1">
          <a:blip r:embed="rId5">
            <a:extLst>
              <a:ext uri="{28A0092B-C50C-407E-A947-70E740481C1C}">
                <a14:useLocalDpi xmlns:a14="http://schemas.microsoft.com/office/drawing/2010/main" xmlns="" val="0"/>
              </a:ext>
            </a:extLst>
          </a:blip>
          <a:srcRect r="29736"/>
          <a:stretch/>
        </p:blipFill>
        <p:spPr bwMode="auto">
          <a:xfrm>
            <a:off x="5439070" y="1536173"/>
            <a:ext cx="6664030" cy="4884361"/>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Прямоугольник 11"/>
          <p:cNvSpPr/>
          <p:nvPr/>
        </p:nvSpPr>
        <p:spPr>
          <a:xfrm>
            <a:off x="6281885" y="1127968"/>
            <a:ext cx="5645200" cy="400110"/>
          </a:xfrm>
          <a:prstGeom prst="rect">
            <a:avLst/>
          </a:prstGeom>
        </p:spPr>
        <p:txBody>
          <a:bodyPr wrap="square">
            <a:spAutoFit/>
          </a:bodyPr>
          <a:lstStyle/>
          <a:p>
            <a:r>
              <a:rPr lang="en-US" sz="2000" dirty="0" smtClean="0">
                <a:latin typeface="Open Sans"/>
              </a:rPr>
              <a:t>Kpi.com makes it easy to manage</a:t>
            </a:r>
            <a:endParaRPr lang="en-US" sz="2000" dirty="0">
              <a:latin typeface="Open Sans"/>
            </a:endParaRPr>
          </a:p>
        </p:txBody>
      </p:sp>
      <p:pic>
        <p:nvPicPr>
          <p:cNvPr id="13" name="Picture 4" descr="https://encrypted-tbn1.gstatic.com/images?q=tbn:ANd9GcTciTUn3u3hnmjVWrB51IHr8B771bYkmdYTsx0cTAW5E9HH0jBZ"/>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530850" y="956548"/>
            <a:ext cx="742950" cy="742951"/>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Рисунок 1"/>
          <p:cNvPicPr>
            <a:picLocks noChangeAspect="1"/>
          </p:cNvPicPr>
          <p:nvPr/>
        </p:nvPicPr>
        <p:blipFill rotWithShape="1">
          <a:blip r:embed="rId7">
            <a:extLst>
              <a:ext uri="{28A0092B-C50C-407E-A947-70E740481C1C}">
                <a14:useLocalDpi xmlns:a14="http://schemas.microsoft.com/office/drawing/2010/main" xmlns="" val="0"/>
              </a:ext>
            </a:extLst>
          </a:blip>
          <a:srcRect t="9255"/>
          <a:stretch/>
        </p:blipFill>
        <p:spPr>
          <a:xfrm>
            <a:off x="5168900" y="1795760"/>
            <a:ext cx="6934200" cy="4719339"/>
          </a:xfrm>
          <a:prstGeom prst="rect">
            <a:avLst/>
          </a:prstGeom>
        </p:spPr>
      </p:pic>
      <p:sp>
        <p:nvSpPr>
          <p:cNvPr id="14" name="Номер слайда 13"/>
          <p:cNvSpPr>
            <a:spLocks noGrp="1"/>
          </p:cNvSpPr>
          <p:nvPr>
            <p:ph type="sldNum" sz="quarter" idx="12"/>
          </p:nvPr>
        </p:nvSpPr>
        <p:spPr/>
        <p:txBody>
          <a:bodyPr/>
          <a:lstStyle/>
          <a:p>
            <a:fld id="{7C7E242F-E3F6-4680-9075-23A00169657E}" type="slidenum">
              <a:rPr lang="en-US" smtClean="0"/>
              <a:pPr/>
              <a:t>9</a:t>
            </a:fld>
            <a:endParaRPr lang="en-US"/>
          </a:p>
        </p:txBody>
      </p:sp>
    </p:spTree>
    <p:extLst>
      <p:ext uri="{BB962C8B-B14F-4D97-AF65-F5344CB8AC3E}">
        <p14:creationId xmlns:p14="http://schemas.microsoft.com/office/powerpoint/2010/main" xmlns="" val="28246565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Project and Resource </a:t>
            </a:r>
            <a:r>
              <a:rPr lang="en-US" sz="6000" b="1" dirty="0" smtClean="0">
                <a:solidFill>
                  <a:srgbClr val="002060"/>
                </a:solidFill>
                <a:latin typeface="Open Sans" pitchFamily="34" charset="0"/>
                <a:ea typeface="Open Sans" pitchFamily="34" charset="0"/>
                <a:cs typeface="Open Sans" pitchFamily="34" charset="0"/>
              </a:rPr>
              <a:t>Management</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611506" y="4003462"/>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10</a:t>
            </a:fld>
            <a:endParaRPr lang="en-US"/>
          </a:p>
        </p:txBody>
      </p:sp>
    </p:spTree>
    <p:extLst>
      <p:ext uri="{BB962C8B-B14F-4D97-AF65-F5344CB8AC3E}">
        <p14:creationId xmlns:p14="http://schemas.microsoft.com/office/powerpoint/2010/main" xmlns="" val="1105153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Project Management Workflow</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458788" y="927913"/>
            <a:ext cx="5645200" cy="400110"/>
          </a:xfrm>
          <a:prstGeom prst="rect">
            <a:avLst/>
          </a:prstGeom>
        </p:spPr>
        <p:txBody>
          <a:bodyPr wrap="square">
            <a:spAutoFit/>
          </a:bodyPr>
          <a:lstStyle/>
          <a:p>
            <a:r>
              <a:rPr lang="en-US" sz="2000" b="1" dirty="0" smtClean="0">
                <a:latin typeface="Open Sans"/>
              </a:rPr>
              <a:t>Simple Project Management </a:t>
            </a:r>
            <a:r>
              <a:rPr lang="en-US" sz="2000" dirty="0" smtClean="0">
                <a:latin typeface="Open Sans"/>
              </a:rPr>
              <a:t>Workflow:</a:t>
            </a:r>
            <a:endParaRPr lang="en-US" sz="2000" dirty="0">
              <a:latin typeface="Open Sans"/>
            </a:endParaRPr>
          </a:p>
        </p:txBody>
      </p:sp>
      <p:cxnSp>
        <p:nvCxnSpPr>
          <p:cNvPr id="141" name="Прямая со стрелкой 140"/>
          <p:cNvCxnSpPr>
            <a:stCxn id="99" idx="3"/>
            <a:endCxn id="119" idx="1"/>
          </p:cNvCxnSpPr>
          <p:nvPr/>
        </p:nvCxnSpPr>
        <p:spPr>
          <a:xfrm flipV="1">
            <a:off x="2943618" y="2293780"/>
            <a:ext cx="576245" cy="249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3" name="Прямая со стрелкой 142"/>
          <p:cNvCxnSpPr>
            <a:endCxn id="127" idx="1"/>
          </p:cNvCxnSpPr>
          <p:nvPr/>
        </p:nvCxnSpPr>
        <p:spPr>
          <a:xfrm>
            <a:off x="8566474" y="2306390"/>
            <a:ext cx="710290" cy="1233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52" name="Соединительная линия уступом 151"/>
          <p:cNvCxnSpPr>
            <a:stCxn id="127" idx="2"/>
            <a:endCxn id="149" idx="0"/>
          </p:cNvCxnSpPr>
          <p:nvPr/>
        </p:nvCxnSpPr>
        <p:spPr>
          <a:xfrm rot="16200000" flipH="1">
            <a:off x="10288353" y="3326447"/>
            <a:ext cx="448974" cy="1102"/>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26" name="Группа 25"/>
          <p:cNvGrpSpPr/>
          <p:nvPr/>
        </p:nvGrpSpPr>
        <p:grpSpPr>
          <a:xfrm>
            <a:off x="169575" y="1534944"/>
            <a:ext cx="2774043" cy="1567567"/>
            <a:chOff x="169575" y="1534944"/>
            <a:chExt cx="2774043" cy="1567567"/>
          </a:xfrm>
        </p:grpSpPr>
        <p:grpSp>
          <p:nvGrpSpPr>
            <p:cNvPr id="98" name="Группа 97"/>
            <p:cNvGrpSpPr/>
            <p:nvPr/>
          </p:nvGrpSpPr>
          <p:grpSpPr>
            <a:xfrm>
              <a:off x="169575" y="1534944"/>
              <a:ext cx="2774043" cy="1567567"/>
              <a:chOff x="102678" y="2207869"/>
              <a:chExt cx="2774043" cy="1567567"/>
            </a:xfrm>
          </p:grpSpPr>
          <p:sp>
            <p:nvSpPr>
              <p:cNvPr id="99" name="Скругленный прямоугольник 98"/>
              <p:cNvSpPr/>
              <p:nvPr/>
            </p:nvSpPr>
            <p:spPr>
              <a:xfrm>
                <a:off x="102678" y="2207869"/>
                <a:ext cx="2774043"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Прямоугольник 99"/>
              <p:cNvSpPr/>
              <p:nvPr/>
            </p:nvSpPr>
            <p:spPr>
              <a:xfrm>
                <a:off x="710238" y="2207869"/>
                <a:ext cx="1479892" cy="369332"/>
              </a:xfrm>
              <a:prstGeom prst="rect">
                <a:avLst/>
              </a:prstGeom>
            </p:spPr>
            <p:txBody>
              <a:bodyPr wrap="none">
                <a:spAutoFit/>
              </a:bodyPr>
              <a:lstStyle/>
              <a:p>
                <a:pPr algn="ctr"/>
                <a:r>
                  <a:rPr lang="en-US" b="1" dirty="0" smtClean="0">
                    <a:latin typeface="Open Sans"/>
                  </a:rPr>
                  <a:t>Add Project</a:t>
                </a:r>
                <a:endParaRPr lang="en-US" b="1" dirty="0">
                  <a:latin typeface="Open Sans"/>
                </a:endParaRPr>
              </a:p>
            </p:txBody>
          </p:sp>
          <p:sp>
            <p:nvSpPr>
              <p:cNvPr id="103" name="TextBox 102"/>
              <p:cNvSpPr txBox="1"/>
              <p:nvPr/>
            </p:nvSpPr>
            <p:spPr>
              <a:xfrm>
                <a:off x="821039" y="3103259"/>
                <a:ext cx="2026980" cy="369332"/>
              </a:xfrm>
              <a:prstGeom prst="rect">
                <a:avLst/>
              </a:prstGeom>
              <a:noFill/>
            </p:spPr>
            <p:txBody>
              <a:bodyPr wrap="square" rtlCol="0">
                <a:spAutoFit/>
              </a:bodyPr>
              <a:lstStyle/>
              <a:p>
                <a:r>
                  <a:rPr lang="en-US" dirty="0" smtClean="0"/>
                  <a:t>Add from template</a:t>
                </a:r>
                <a:endParaRPr lang="en-US" dirty="0"/>
              </a:p>
            </p:txBody>
          </p:sp>
          <p:sp>
            <p:nvSpPr>
              <p:cNvPr id="104" name="TextBox 103"/>
              <p:cNvSpPr txBox="1"/>
              <p:nvPr/>
            </p:nvSpPr>
            <p:spPr>
              <a:xfrm>
                <a:off x="812190" y="2516153"/>
                <a:ext cx="1892279" cy="646331"/>
              </a:xfrm>
              <a:prstGeom prst="rect">
                <a:avLst/>
              </a:prstGeom>
              <a:noFill/>
            </p:spPr>
            <p:txBody>
              <a:bodyPr wrap="square" rtlCol="0">
                <a:spAutoFit/>
              </a:bodyPr>
              <a:lstStyle/>
              <a:p>
                <a:r>
                  <a:rPr lang="en-US" dirty="0" smtClean="0"/>
                  <a:t>Convert from </a:t>
                </a:r>
              </a:p>
              <a:p>
                <a:r>
                  <a:rPr lang="en-US" dirty="0" smtClean="0"/>
                  <a:t>CRM Opportunity</a:t>
                </a:r>
                <a:endParaRPr lang="en-US" dirty="0"/>
              </a:p>
            </p:txBody>
          </p:sp>
        </p:grpSp>
        <p:pic>
          <p:nvPicPr>
            <p:cNvPr id="6146" name="Picture 2" descr="folder, projects icon"/>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216153" y="2035604"/>
              <a:ext cx="679198" cy="679199"/>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54" name="TextBox 153"/>
          <p:cNvSpPr txBox="1"/>
          <p:nvPr/>
        </p:nvSpPr>
        <p:spPr>
          <a:xfrm>
            <a:off x="878810" y="2700731"/>
            <a:ext cx="2026980" cy="369332"/>
          </a:xfrm>
          <a:prstGeom prst="rect">
            <a:avLst/>
          </a:prstGeom>
          <a:noFill/>
        </p:spPr>
        <p:txBody>
          <a:bodyPr wrap="square" rtlCol="0">
            <a:spAutoFit/>
          </a:bodyPr>
          <a:lstStyle/>
          <a:p>
            <a:r>
              <a:rPr lang="en-US" dirty="0" smtClean="0"/>
              <a:t>Import</a:t>
            </a:r>
            <a:endParaRPr lang="en-US" dirty="0"/>
          </a:p>
        </p:txBody>
      </p:sp>
      <p:grpSp>
        <p:nvGrpSpPr>
          <p:cNvPr id="9" name="Группа 8"/>
          <p:cNvGrpSpPr/>
          <p:nvPr/>
        </p:nvGrpSpPr>
        <p:grpSpPr>
          <a:xfrm>
            <a:off x="3519863" y="1509996"/>
            <a:ext cx="2445308" cy="1567567"/>
            <a:chOff x="3296732" y="1534943"/>
            <a:chExt cx="2445308" cy="1567567"/>
          </a:xfrm>
        </p:grpSpPr>
        <p:grpSp>
          <p:nvGrpSpPr>
            <p:cNvPr id="118" name="Группа 117"/>
            <p:cNvGrpSpPr/>
            <p:nvPr/>
          </p:nvGrpSpPr>
          <p:grpSpPr>
            <a:xfrm>
              <a:off x="3296732" y="1534943"/>
              <a:ext cx="2445308" cy="1567567"/>
              <a:chOff x="4993990" y="652321"/>
              <a:chExt cx="2445308" cy="1567567"/>
            </a:xfrm>
          </p:grpSpPr>
          <p:sp>
            <p:nvSpPr>
              <p:cNvPr id="119" name="Скругленный прямоугольник 118"/>
              <p:cNvSpPr/>
              <p:nvPr/>
            </p:nvSpPr>
            <p:spPr>
              <a:xfrm>
                <a:off x="4993990" y="652321"/>
                <a:ext cx="2337509"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Прямоугольник 119"/>
              <p:cNvSpPr/>
              <p:nvPr/>
            </p:nvSpPr>
            <p:spPr>
              <a:xfrm>
                <a:off x="5268907" y="653268"/>
                <a:ext cx="1206292" cy="369332"/>
              </a:xfrm>
              <a:prstGeom prst="rect">
                <a:avLst/>
              </a:prstGeom>
            </p:spPr>
            <p:txBody>
              <a:bodyPr wrap="none">
                <a:spAutoFit/>
              </a:bodyPr>
              <a:lstStyle/>
              <a:p>
                <a:pPr algn="ctr"/>
                <a:r>
                  <a:rPr lang="en-US" b="1" dirty="0" smtClean="0">
                    <a:latin typeface="Open Sans"/>
                  </a:rPr>
                  <a:t>Add Task</a:t>
                </a:r>
                <a:endParaRPr lang="en-US" b="1" dirty="0">
                  <a:latin typeface="Open Sans"/>
                </a:endParaRPr>
              </a:p>
            </p:txBody>
          </p:sp>
          <p:sp>
            <p:nvSpPr>
              <p:cNvPr id="121" name="TextBox 120"/>
              <p:cNvSpPr txBox="1"/>
              <p:nvPr/>
            </p:nvSpPr>
            <p:spPr>
              <a:xfrm>
                <a:off x="5872053" y="1123548"/>
                <a:ext cx="1567245" cy="646331"/>
              </a:xfrm>
              <a:prstGeom prst="rect">
                <a:avLst/>
              </a:prstGeom>
              <a:noFill/>
            </p:spPr>
            <p:txBody>
              <a:bodyPr wrap="square" rtlCol="0">
                <a:spAutoFit/>
              </a:bodyPr>
              <a:lstStyle/>
              <a:p>
                <a:r>
                  <a:rPr lang="en-US" dirty="0" smtClean="0"/>
                  <a:t>Add task</a:t>
                </a:r>
              </a:p>
              <a:p>
                <a:r>
                  <a:rPr lang="en-US" dirty="0" smtClean="0"/>
                  <a:t>Add multi-task</a:t>
                </a:r>
                <a:endParaRPr lang="en-US" dirty="0"/>
              </a:p>
            </p:txBody>
          </p:sp>
        </p:grpSp>
        <p:pic>
          <p:nvPicPr>
            <p:cNvPr id="6148" name="Picture 4" descr="task icon"/>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3493221" y="1977937"/>
              <a:ext cx="681574" cy="681575"/>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7" name="Группа 6"/>
          <p:cNvGrpSpPr/>
          <p:nvPr/>
        </p:nvGrpSpPr>
        <p:grpSpPr>
          <a:xfrm>
            <a:off x="6498156" y="1499386"/>
            <a:ext cx="2519916" cy="1567567"/>
            <a:chOff x="5710584" y="1534942"/>
            <a:chExt cx="2519916" cy="1567567"/>
          </a:xfrm>
        </p:grpSpPr>
        <p:grpSp>
          <p:nvGrpSpPr>
            <p:cNvPr id="122" name="Группа 121"/>
            <p:cNvGrpSpPr/>
            <p:nvPr/>
          </p:nvGrpSpPr>
          <p:grpSpPr>
            <a:xfrm>
              <a:off x="5710584" y="1534942"/>
              <a:ext cx="2519916" cy="1567567"/>
              <a:chOff x="4993991" y="622885"/>
              <a:chExt cx="2519916" cy="1567567"/>
            </a:xfrm>
          </p:grpSpPr>
          <p:sp>
            <p:nvSpPr>
              <p:cNvPr id="123" name="Скругленный прямоугольник 122"/>
              <p:cNvSpPr/>
              <p:nvPr/>
            </p:nvSpPr>
            <p:spPr>
              <a:xfrm>
                <a:off x="4993991" y="622885"/>
                <a:ext cx="2101775"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Прямоугольник 123"/>
              <p:cNvSpPr/>
              <p:nvPr/>
            </p:nvSpPr>
            <p:spPr>
              <a:xfrm>
                <a:off x="5344328" y="642321"/>
                <a:ext cx="1385957" cy="369332"/>
              </a:xfrm>
              <a:prstGeom prst="rect">
                <a:avLst/>
              </a:prstGeom>
            </p:spPr>
            <p:txBody>
              <a:bodyPr wrap="none">
                <a:spAutoFit/>
              </a:bodyPr>
              <a:lstStyle/>
              <a:p>
                <a:pPr algn="ctr"/>
                <a:r>
                  <a:rPr lang="en-US" b="1" dirty="0" smtClean="0">
                    <a:latin typeface="Open Sans"/>
                  </a:rPr>
                  <a:t>Timesheet </a:t>
                </a:r>
                <a:endParaRPr lang="en-US" b="1" dirty="0">
                  <a:latin typeface="Open Sans"/>
                </a:endParaRPr>
              </a:p>
            </p:txBody>
          </p:sp>
          <p:sp>
            <p:nvSpPr>
              <p:cNvPr id="125" name="TextBox 124"/>
              <p:cNvSpPr txBox="1"/>
              <p:nvPr/>
            </p:nvSpPr>
            <p:spPr>
              <a:xfrm>
                <a:off x="5946662" y="1047947"/>
                <a:ext cx="1567245" cy="369332"/>
              </a:xfrm>
              <a:prstGeom prst="rect">
                <a:avLst/>
              </a:prstGeom>
              <a:noFill/>
            </p:spPr>
            <p:txBody>
              <a:bodyPr wrap="square" rtlCol="0">
                <a:spAutoFit/>
              </a:bodyPr>
              <a:lstStyle/>
              <a:p>
                <a:r>
                  <a:rPr lang="en-US" dirty="0" smtClean="0"/>
                  <a:t>Task Timer</a:t>
                </a:r>
                <a:endParaRPr lang="en-US" dirty="0"/>
              </a:p>
            </p:txBody>
          </p:sp>
        </p:grpSp>
        <p:pic>
          <p:nvPicPr>
            <p:cNvPr id="6150" name="Picture 6" descr="access, clock, time icon"/>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781011" y="1923711"/>
              <a:ext cx="759490" cy="759491"/>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6" name="Группа 5"/>
          <p:cNvGrpSpPr/>
          <p:nvPr/>
        </p:nvGrpSpPr>
        <p:grpSpPr>
          <a:xfrm>
            <a:off x="9139931" y="1534942"/>
            <a:ext cx="2632123" cy="1567569"/>
            <a:chOff x="8168719" y="1534942"/>
            <a:chExt cx="2632123" cy="1567569"/>
          </a:xfrm>
        </p:grpSpPr>
        <p:grpSp>
          <p:nvGrpSpPr>
            <p:cNvPr id="126" name="Группа 125"/>
            <p:cNvGrpSpPr/>
            <p:nvPr/>
          </p:nvGrpSpPr>
          <p:grpSpPr>
            <a:xfrm>
              <a:off x="8168719" y="1534942"/>
              <a:ext cx="2632123" cy="1567569"/>
              <a:chOff x="4870388" y="545133"/>
              <a:chExt cx="2377639" cy="1567569"/>
            </a:xfrm>
          </p:grpSpPr>
          <p:sp>
            <p:nvSpPr>
              <p:cNvPr id="127" name="Скругленный прямоугольник 126"/>
              <p:cNvSpPr/>
              <p:nvPr/>
            </p:nvSpPr>
            <p:spPr>
              <a:xfrm>
                <a:off x="4993991" y="545133"/>
                <a:ext cx="2232138" cy="1567569"/>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Прямоугольник 127"/>
              <p:cNvSpPr/>
              <p:nvPr/>
            </p:nvSpPr>
            <p:spPr>
              <a:xfrm>
                <a:off x="4870388" y="571100"/>
                <a:ext cx="2377639" cy="369332"/>
              </a:xfrm>
              <a:prstGeom prst="rect">
                <a:avLst/>
              </a:prstGeom>
            </p:spPr>
            <p:txBody>
              <a:bodyPr wrap="none">
                <a:spAutoFit/>
              </a:bodyPr>
              <a:lstStyle/>
              <a:p>
                <a:pPr algn="ctr"/>
                <a:r>
                  <a:rPr lang="en-US" b="1" dirty="0" smtClean="0">
                    <a:latin typeface="Open Sans"/>
                  </a:rPr>
                  <a:t>Timesheet Approval</a:t>
                </a:r>
                <a:endParaRPr lang="en-US" b="1" dirty="0">
                  <a:latin typeface="Open Sans"/>
                </a:endParaRPr>
              </a:p>
            </p:txBody>
          </p:sp>
          <p:sp>
            <p:nvSpPr>
              <p:cNvPr id="129" name="TextBox 128"/>
              <p:cNvSpPr txBox="1"/>
              <p:nvPr/>
            </p:nvSpPr>
            <p:spPr>
              <a:xfrm>
                <a:off x="5680782" y="944636"/>
                <a:ext cx="1567245" cy="923330"/>
              </a:xfrm>
              <a:prstGeom prst="rect">
                <a:avLst/>
              </a:prstGeom>
              <a:noFill/>
            </p:spPr>
            <p:txBody>
              <a:bodyPr wrap="square" rtlCol="0">
                <a:spAutoFit/>
              </a:bodyPr>
              <a:lstStyle/>
              <a:p>
                <a:r>
                  <a:rPr lang="en-US" dirty="0" smtClean="0"/>
                  <a:t>Monthly</a:t>
                </a:r>
              </a:p>
              <a:p>
                <a:r>
                  <a:rPr lang="en-US" dirty="0" smtClean="0"/>
                  <a:t>By Project</a:t>
                </a:r>
              </a:p>
              <a:p>
                <a:r>
                  <a:rPr lang="en-US" dirty="0" smtClean="0"/>
                  <a:t>By Employee</a:t>
                </a:r>
                <a:endParaRPr lang="en-US" dirty="0"/>
              </a:p>
            </p:txBody>
          </p:sp>
        </p:grpSp>
        <p:pic>
          <p:nvPicPr>
            <p:cNvPr id="6152" name="Picture 8" descr="agree, approval, approve, check, checkmark icon"/>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8358211" y="1988391"/>
              <a:ext cx="773622" cy="773623"/>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20" name="Группа 19"/>
          <p:cNvGrpSpPr/>
          <p:nvPr/>
        </p:nvGrpSpPr>
        <p:grpSpPr>
          <a:xfrm>
            <a:off x="9195969" y="3551485"/>
            <a:ext cx="2686568" cy="1582057"/>
            <a:chOff x="9085486" y="3885926"/>
            <a:chExt cx="2686568" cy="1582057"/>
          </a:xfrm>
        </p:grpSpPr>
        <p:grpSp>
          <p:nvGrpSpPr>
            <p:cNvPr id="146" name="Группа 145"/>
            <p:cNvGrpSpPr/>
            <p:nvPr/>
          </p:nvGrpSpPr>
          <p:grpSpPr>
            <a:xfrm>
              <a:off x="9085486" y="3885926"/>
              <a:ext cx="2686568" cy="1582057"/>
              <a:chOff x="8060624" y="4754967"/>
              <a:chExt cx="2686568" cy="1582057"/>
            </a:xfrm>
          </p:grpSpPr>
          <p:grpSp>
            <p:nvGrpSpPr>
              <p:cNvPr id="147" name="Группа 146"/>
              <p:cNvGrpSpPr/>
              <p:nvPr/>
            </p:nvGrpSpPr>
            <p:grpSpPr>
              <a:xfrm>
                <a:off x="8060624" y="4754967"/>
                <a:ext cx="2634843" cy="1582057"/>
                <a:chOff x="10336217" y="1198967"/>
                <a:chExt cx="2634843" cy="1582057"/>
              </a:xfrm>
            </p:grpSpPr>
            <p:sp>
              <p:nvSpPr>
                <p:cNvPr id="149" name="Скругленный прямоугольник 148"/>
                <p:cNvSpPr/>
                <p:nvPr/>
              </p:nvSpPr>
              <p:spPr>
                <a:xfrm>
                  <a:off x="10336217" y="1198967"/>
                  <a:ext cx="2634843" cy="158205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Прямоугольник 150"/>
                <p:cNvSpPr/>
                <p:nvPr/>
              </p:nvSpPr>
              <p:spPr>
                <a:xfrm>
                  <a:off x="10602605" y="1423957"/>
                  <a:ext cx="2056973" cy="369332"/>
                </a:xfrm>
                <a:prstGeom prst="rect">
                  <a:avLst/>
                </a:prstGeom>
              </p:spPr>
              <p:txBody>
                <a:bodyPr wrap="none">
                  <a:spAutoFit/>
                </a:bodyPr>
                <a:lstStyle/>
                <a:p>
                  <a:pPr algn="ctr"/>
                  <a:r>
                    <a:rPr lang="en-US" b="1" dirty="0" smtClean="0">
                      <a:latin typeface="Open Sans"/>
                    </a:rPr>
                    <a:t>Close the project</a:t>
                  </a:r>
                  <a:endParaRPr lang="en-US" b="1" dirty="0">
                    <a:latin typeface="Open Sans"/>
                  </a:endParaRPr>
                </a:p>
              </p:txBody>
            </p:sp>
          </p:grpSp>
          <p:sp>
            <p:nvSpPr>
              <p:cNvPr id="148" name="TextBox 147"/>
              <p:cNvSpPr txBox="1"/>
              <p:nvPr/>
            </p:nvSpPr>
            <p:spPr>
              <a:xfrm>
                <a:off x="9014345" y="5344052"/>
                <a:ext cx="1732847" cy="646331"/>
              </a:xfrm>
              <a:prstGeom prst="rect">
                <a:avLst/>
              </a:prstGeom>
              <a:noFill/>
            </p:spPr>
            <p:txBody>
              <a:bodyPr wrap="square" rtlCol="0">
                <a:spAutoFit/>
              </a:bodyPr>
              <a:lstStyle/>
              <a:p>
                <a:r>
                  <a:rPr lang="en-US" dirty="0" smtClean="0"/>
                  <a:t>Archive the project </a:t>
                </a:r>
              </a:p>
            </p:txBody>
          </p:sp>
        </p:grpSp>
        <p:pic>
          <p:nvPicPr>
            <p:cNvPr id="6154" name="Picture 10" descr="circled, close icon"/>
            <p:cNvPicPr>
              <a:picLocks noChangeAspect="1" noChangeArrowheads="1"/>
            </p:cNvPicPr>
            <p:nvPr/>
          </p:nvPicPr>
          <p:blipFill>
            <a:blip r:embed="rId9">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9304440" y="4429645"/>
              <a:ext cx="791916" cy="791917"/>
            </a:xfrm>
            <a:prstGeom prst="rect">
              <a:avLst/>
            </a:prstGeom>
            <a:noFill/>
            <a:extLst>
              <a:ext uri="{909E8E84-426E-40DD-AFC4-6F175D3DCCD1}">
                <a14:hiddenFill xmlns:a14="http://schemas.microsoft.com/office/drawing/2010/main" xmlns="">
                  <a:solidFill>
                    <a:srgbClr val="FFFFFF"/>
                  </a:solidFill>
                </a14:hiddenFill>
              </a:ext>
            </a:extLst>
          </p:spPr>
        </p:pic>
      </p:grpSp>
      <p:cxnSp>
        <p:nvCxnSpPr>
          <p:cNvPr id="155" name="Прямая со стрелкой 154"/>
          <p:cNvCxnSpPr>
            <a:endCxn id="6150" idx="1"/>
          </p:cNvCxnSpPr>
          <p:nvPr/>
        </p:nvCxnSpPr>
        <p:spPr>
          <a:xfrm>
            <a:off x="5857372" y="2267900"/>
            <a:ext cx="711211" cy="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45" name="Группа 44"/>
          <p:cNvGrpSpPr/>
          <p:nvPr/>
        </p:nvGrpSpPr>
        <p:grpSpPr>
          <a:xfrm>
            <a:off x="3519863" y="3490907"/>
            <a:ext cx="2693114" cy="1567567"/>
            <a:chOff x="4993990" y="652321"/>
            <a:chExt cx="2693114" cy="1567567"/>
          </a:xfrm>
        </p:grpSpPr>
        <p:sp>
          <p:nvSpPr>
            <p:cNvPr id="47" name="Скругленный прямоугольник 46"/>
            <p:cNvSpPr/>
            <p:nvPr/>
          </p:nvSpPr>
          <p:spPr>
            <a:xfrm>
              <a:off x="4993990" y="652321"/>
              <a:ext cx="2337509"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Прямоугольник 47"/>
            <p:cNvSpPr/>
            <p:nvPr/>
          </p:nvSpPr>
          <p:spPr>
            <a:xfrm>
              <a:off x="5033751" y="653268"/>
              <a:ext cx="2257990" cy="369332"/>
            </a:xfrm>
            <a:prstGeom prst="rect">
              <a:avLst/>
            </a:prstGeom>
          </p:spPr>
          <p:txBody>
            <a:bodyPr wrap="none">
              <a:spAutoFit/>
            </a:bodyPr>
            <a:lstStyle/>
            <a:p>
              <a:pPr algn="ctr"/>
              <a:r>
                <a:rPr lang="en-US" b="1" dirty="0" smtClean="0">
                  <a:latin typeface="Open Sans"/>
                </a:rPr>
                <a:t>View the allocation</a:t>
              </a:r>
              <a:endParaRPr lang="en-US" b="1" dirty="0">
                <a:latin typeface="Open Sans"/>
              </a:endParaRPr>
            </a:p>
          </p:txBody>
        </p:sp>
        <p:sp>
          <p:nvSpPr>
            <p:cNvPr id="49" name="TextBox 48"/>
            <p:cNvSpPr txBox="1"/>
            <p:nvPr/>
          </p:nvSpPr>
          <p:spPr>
            <a:xfrm>
              <a:off x="5872053" y="1032201"/>
              <a:ext cx="1815051" cy="923330"/>
            </a:xfrm>
            <a:prstGeom prst="rect">
              <a:avLst/>
            </a:prstGeom>
            <a:noFill/>
          </p:spPr>
          <p:txBody>
            <a:bodyPr wrap="square" rtlCol="0">
              <a:spAutoFit/>
            </a:bodyPr>
            <a:lstStyle/>
            <a:p>
              <a:r>
                <a:rPr lang="en-US" dirty="0" smtClean="0"/>
                <a:t>Resource Utilization</a:t>
              </a:r>
            </a:p>
            <a:p>
              <a:r>
                <a:rPr lang="en-US" dirty="0" smtClean="0"/>
                <a:t>Dashboard</a:t>
              </a:r>
            </a:p>
          </p:txBody>
        </p:sp>
      </p:grpSp>
      <p:cxnSp>
        <p:nvCxnSpPr>
          <p:cNvPr id="4" name="Прямая со стрелкой 3"/>
          <p:cNvCxnSpPr>
            <a:stCxn id="119" idx="2"/>
            <a:endCxn id="48" idx="0"/>
          </p:cNvCxnSpPr>
          <p:nvPr/>
        </p:nvCxnSpPr>
        <p:spPr>
          <a:xfrm>
            <a:off x="4688618" y="3077563"/>
            <a:ext cx="1" cy="41429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2050" name="Picture 2" descr="busy, sign icon"/>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3652105" y="3971399"/>
            <a:ext cx="745821" cy="745821"/>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1" name="Прямая соединительная линия 10"/>
          <p:cNvCxnSpPr>
            <a:stCxn id="47" idx="1"/>
          </p:cNvCxnSpPr>
          <p:nvPr/>
        </p:nvCxnSpPr>
        <p:spPr>
          <a:xfrm flipH="1" flipV="1">
            <a:off x="2552700" y="4274690"/>
            <a:ext cx="967163" cy="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V="1">
            <a:off x="2552700" y="3102511"/>
            <a:ext cx="0" cy="117218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59" name="Группа 58"/>
          <p:cNvGrpSpPr/>
          <p:nvPr/>
        </p:nvGrpSpPr>
        <p:grpSpPr>
          <a:xfrm>
            <a:off x="6446817" y="3490906"/>
            <a:ext cx="2693114" cy="1567567"/>
            <a:chOff x="4993990" y="652321"/>
            <a:chExt cx="2693114" cy="1567567"/>
          </a:xfrm>
        </p:grpSpPr>
        <p:sp>
          <p:nvSpPr>
            <p:cNvPr id="60" name="Скругленный прямоугольник 59"/>
            <p:cNvSpPr/>
            <p:nvPr/>
          </p:nvSpPr>
          <p:spPr>
            <a:xfrm>
              <a:off x="4993990" y="652321"/>
              <a:ext cx="2337509" cy="1567567"/>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Прямоугольник 60"/>
            <p:cNvSpPr/>
            <p:nvPr/>
          </p:nvSpPr>
          <p:spPr>
            <a:xfrm>
              <a:off x="5121438" y="653268"/>
              <a:ext cx="2082621" cy="369332"/>
            </a:xfrm>
            <a:prstGeom prst="rect">
              <a:avLst/>
            </a:prstGeom>
          </p:spPr>
          <p:txBody>
            <a:bodyPr wrap="none">
              <a:spAutoFit/>
            </a:bodyPr>
            <a:lstStyle/>
            <a:p>
              <a:pPr algn="ctr"/>
              <a:r>
                <a:rPr lang="en-US" b="1" dirty="0" smtClean="0">
                  <a:latin typeface="Open Sans"/>
                </a:rPr>
                <a:t>Setup Reminders</a:t>
              </a:r>
              <a:endParaRPr lang="en-US" b="1" dirty="0">
                <a:latin typeface="Open Sans"/>
              </a:endParaRPr>
            </a:p>
          </p:txBody>
        </p:sp>
        <p:sp>
          <p:nvSpPr>
            <p:cNvPr id="62" name="TextBox 61"/>
            <p:cNvSpPr txBox="1"/>
            <p:nvPr/>
          </p:nvSpPr>
          <p:spPr>
            <a:xfrm>
              <a:off x="5872053" y="1032201"/>
              <a:ext cx="1815051" cy="923330"/>
            </a:xfrm>
            <a:prstGeom prst="rect">
              <a:avLst/>
            </a:prstGeom>
            <a:noFill/>
          </p:spPr>
          <p:txBody>
            <a:bodyPr wrap="square" rtlCol="0">
              <a:spAutoFit/>
            </a:bodyPr>
            <a:lstStyle/>
            <a:p>
              <a:r>
                <a:rPr lang="en-US" dirty="0" smtClean="0"/>
                <a:t>Project </a:t>
              </a:r>
            </a:p>
            <a:p>
              <a:r>
                <a:rPr lang="en-US" dirty="0" smtClean="0"/>
                <a:t>Management </a:t>
              </a:r>
            </a:p>
            <a:p>
              <a:r>
                <a:rPr lang="en-US" dirty="0" smtClean="0"/>
                <a:t>Settings</a:t>
              </a:r>
            </a:p>
          </p:txBody>
        </p:sp>
      </p:grpSp>
      <p:sp>
        <p:nvSpPr>
          <p:cNvPr id="64" name="TextBox 63"/>
          <p:cNvSpPr txBox="1"/>
          <p:nvPr/>
        </p:nvSpPr>
        <p:spPr>
          <a:xfrm>
            <a:off x="155575" y="4165199"/>
            <a:ext cx="2689637" cy="923330"/>
          </a:xfrm>
          <a:prstGeom prst="rect">
            <a:avLst/>
          </a:prstGeom>
          <a:solidFill>
            <a:srgbClr val="C00000"/>
          </a:solidFill>
          <a:ln>
            <a:solidFill>
              <a:schemeClr val="bg1">
                <a:lumMod val="85000"/>
              </a:schemeClr>
            </a:solidFill>
          </a:ln>
        </p:spPr>
        <p:txBody>
          <a:bodyPr wrap="square" rtlCol="0">
            <a:spAutoFit/>
          </a:bodyPr>
          <a:lstStyle/>
          <a:p>
            <a:pPr algn="ctr"/>
            <a:r>
              <a:rPr lang="en-US" dirty="0" smtClean="0">
                <a:solidFill>
                  <a:schemeClr val="bg1"/>
                </a:solidFill>
                <a:latin typeface="Open Sans"/>
              </a:rPr>
              <a:t>View who is too busy, and who is sitting without tasks</a:t>
            </a:r>
            <a:endParaRPr lang="en-US" dirty="0">
              <a:solidFill>
                <a:schemeClr val="bg1"/>
              </a:solidFill>
              <a:latin typeface="Open Sans"/>
            </a:endParaRPr>
          </a:p>
        </p:txBody>
      </p:sp>
      <p:cxnSp>
        <p:nvCxnSpPr>
          <p:cNvPr id="19" name="Прямая со стрелкой 18"/>
          <p:cNvCxnSpPr>
            <a:stCxn id="64" idx="3"/>
          </p:cNvCxnSpPr>
          <p:nvPr/>
        </p:nvCxnSpPr>
        <p:spPr>
          <a:xfrm>
            <a:off x="2845212" y="4626864"/>
            <a:ext cx="714412"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54" name="Picture 6" descr="settings icon"/>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6486621" y="3992733"/>
            <a:ext cx="841452" cy="84145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24" name="Прямая со стрелкой 23"/>
          <p:cNvCxnSpPr>
            <a:stCxn id="60" idx="0"/>
          </p:cNvCxnSpPr>
          <p:nvPr/>
        </p:nvCxnSpPr>
        <p:spPr>
          <a:xfrm flipV="1">
            <a:off x="7615572" y="3066953"/>
            <a:ext cx="3" cy="42395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2055" name="Picture 7"/>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l="28332" t="33934" r="30209" b="10495"/>
          <a:stretch/>
        </p:blipFill>
        <p:spPr bwMode="auto">
          <a:xfrm>
            <a:off x="460375" y="5133542"/>
            <a:ext cx="1585759" cy="11956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3" name="Номер слайда 62"/>
          <p:cNvSpPr>
            <a:spLocks noGrp="1"/>
          </p:cNvSpPr>
          <p:nvPr>
            <p:ph type="sldNum" sz="quarter" idx="12"/>
          </p:nvPr>
        </p:nvSpPr>
        <p:spPr/>
        <p:txBody>
          <a:bodyPr/>
          <a:lstStyle/>
          <a:p>
            <a:fld id="{7C7E242F-E3F6-4680-9075-23A00169657E}" type="slidenum">
              <a:rPr lang="en-US" smtClean="0"/>
              <a:pPr/>
              <a:t>11</a:t>
            </a:fld>
            <a:endParaRPr lang="en-US"/>
          </a:p>
        </p:txBody>
      </p:sp>
    </p:spTree>
    <p:extLst>
      <p:ext uri="{BB962C8B-B14F-4D97-AF65-F5344CB8AC3E}">
        <p14:creationId xmlns:p14="http://schemas.microsoft.com/office/powerpoint/2010/main" xmlns="" val="22925760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Project Management Workflow</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458788" y="927913"/>
            <a:ext cx="5645200" cy="400110"/>
          </a:xfrm>
          <a:prstGeom prst="rect">
            <a:avLst/>
          </a:prstGeom>
        </p:spPr>
        <p:txBody>
          <a:bodyPr wrap="square">
            <a:spAutoFit/>
          </a:bodyPr>
          <a:lstStyle/>
          <a:p>
            <a:r>
              <a:rPr lang="en-US" sz="2000" b="1" dirty="0" smtClean="0">
                <a:latin typeface="Open Sans"/>
              </a:rPr>
              <a:t>Construction</a:t>
            </a:r>
            <a:r>
              <a:rPr lang="en-US" sz="2000" dirty="0" smtClean="0">
                <a:latin typeface="Open Sans"/>
              </a:rPr>
              <a:t> Project Management Workflow:</a:t>
            </a:r>
            <a:endParaRPr lang="en-US" sz="2000" dirty="0">
              <a:latin typeface="Open Sans"/>
            </a:endParaRPr>
          </a:p>
        </p:txBody>
      </p:sp>
      <p:grpSp>
        <p:nvGrpSpPr>
          <p:cNvPr id="98" name="Группа 97"/>
          <p:cNvGrpSpPr/>
          <p:nvPr/>
        </p:nvGrpSpPr>
        <p:grpSpPr>
          <a:xfrm>
            <a:off x="584200" y="1464279"/>
            <a:ext cx="1841500" cy="1393496"/>
            <a:chOff x="517303" y="2137204"/>
            <a:chExt cx="1841500" cy="1393496"/>
          </a:xfrm>
        </p:grpSpPr>
        <p:sp>
          <p:nvSpPr>
            <p:cNvPr id="99" name="Скругленный прямоугольник 98"/>
            <p:cNvSpPr/>
            <p:nvPr/>
          </p:nvSpPr>
          <p:spPr>
            <a:xfrm>
              <a:off x="517303" y="2137204"/>
              <a:ext cx="1841500" cy="1393496"/>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Прямоугольник 99"/>
            <p:cNvSpPr/>
            <p:nvPr/>
          </p:nvSpPr>
          <p:spPr>
            <a:xfrm>
              <a:off x="710238" y="2207869"/>
              <a:ext cx="1479892" cy="369332"/>
            </a:xfrm>
            <a:prstGeom prst="rect">
              <a:avLst/>
            </a:prstGeom>
          </p:spPr>
          <p:txBody>
            <a:bodyPr wrap="none">
              <a:spAutoFit/>
            </a:bodyPr>
            <a:lstStyle/>
            <a:p>
              <a:pPr algn="ctr"/>
              <a:r>
                <a:rPr lang="en-US" b="1" dirty="0" smtClean="0">
                  <a:latin typeface="Open Sans"/>
                </a:rPr>
                <a:t>Add Project</a:t>
              </a:r>
              <a:endParaRPr lang="en-US" b="1" dirty="0">
                <a:latin typeface="Open Sans"/>
              </a:endParaRPr>
            </a:p>
          </p:txBody>
        </p:sp>
      </p:grpSp>
      <p:cxnSp>
        <p:nvCxnSpPr>
          <p:cNvPr id="141" name="Прямая со стрелкой 140"/>
          <p:cNvCxnSpPr>
            <a:stCxn id="99" idx="3"/>
            <a:endCxn id="119" idx="1"/>
          </p:cNvCxnSpPr>
          <p:nvPr/>
        </p:nvCxnSpPr>
        <p:spPr>
          <a:xfrm flipV="1">
            <a:off x="2425700" y="2153179"/>
            <a:ext cx="289385" cy="78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6146" name="Picture 2" descr="folder, projects icon"/>
          <p:cNvPicPr>
            <a:picLocks noChangeAspect="1" noChangeArrowheads="1"/>
          </p:cNvPicPr>
          <p:nvPr/>
        </p:nvPicPr>
        <p:blipFill>
          <a:blip r:embed="rId5">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044701" y="1908219"/>
            <a:ext cx="920497" cy="920498"/>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8" name="Группа 117"/>
          <p:cNvGrpSpPr/>
          <p:nvPr/>
        </p:nvGrpSpPr>
        <p:grpSpPr>
          <a:xfrm>
            <a:off x="2688853" y="1473984"/>
            <a:ext cx="2069798" cy="1358389"/>
            <a:chOff x="4961334" y="691812"/>
            <a:chExt cx="2576734" cy="1528075"/>
          </a:xfrm>
        </p:grpSpPr>
        <p:sp>
          <p:nvSpPr>
            <p:cNvPr id="119" name="Скругленный прямоугольник 118"/>
            <p:cNvSpPr/>
            <p:nvPr/>
          </p:nvSpPr>
          <p:spPr>
            <a:xfrm>
              <a:off x="4993990" y="691812"/>
              <a:ext cx="2511424" cy="1528075"/>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Прямоугольник 119"/>
            <p:cNvSpPr/>
            <p:nvPr/>
          </p:nvSpPr>
          <p:spPr>
            <a:xfrm>
              <a:off x="4961334" y="692263"/>
              <a:ext cx="2576734" cy="415468"/>
            </a:xfrm>
            <a:prstGeom prst="rect">
              <a:avLst/>
            </a:prstGeom>
          </p:spPr>
          <p:txBody>
            <a:bodyPr wrap="none">
              <a:spAutoFit/>
            </a:bodyPr>
            <a:lstStyle/>
            <a:p>
              <a:pPr algn="ctr"/>
              <a:r>
                <a:rPr lang="en-US" b="1" dirty="0" smtClean="0">
                  <a:latin typeface="Open Sans"/>
                </a:rPr>
                <a:t>Prepare a budget</a:t>
              </a:r>
              <a:endParaRPr lang="en-US" b="1" dirty="0">
                <a:latin typeface="Open Sans"/>
              </a:endParaRPr>
            </a:p>
          </p:txBody>
        </p:sp>
      </p:grpSp>
      <p:grpSp>
        <p:nvGrpSpPr>
          <p:cNvPr id="52" name="Группа 51"/>
          <p:cNvGrpSpPr/>
          <p:nvPr/>
        </p:nvGrpSpPr>
        <p:grpSpPr>
          <a:xfrm>
            <a:off x="2722798" y="3195268"/>
            <a:ext cx="2017337" cy="1358389"/>
            <a:chOff x="4993990" y="691812"/>
            <a:chExt cx="2511424" cy="1528075"/>
          </a:xfrm>
        </p:grpSpPr>
        <p:sp>
          <p:nvSpPr>
            <p:cNvPr id="54" name="Скругленный прямоугольник 53"/>
            <p:cNvSpPr/>
            <p:nvPr/>
          </p:nvSpPr>
          <p:spPr>
            <a:xfrm>
              <a:off x="4993990" y="691812"/>
              <a:ext cx="2511424" cy="1528075"/>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Прямоугольник 54"/>
            <p:cNvSpPr/>
            <p:nvPr/>
          </p:nvSpPr>
          <p:spPr>
            <a:xfrm>
              <a:off x="5033181" y="692263"/>
              <a:ext cx="2433049" cy="415468"/>
            </a:xfrm>
            <a:prstGeom prst="rect">
              <a:avLst/>
            </a:prstGeom>
          </p:spPr>
          <p:txBody>
            <a:bodyPr wrap="none">
              <a:spAutoFit/>
            </a:bodyPr>
            <a:lstStyle/>
            <a:p>
              <a:pPr algn="ctr"/>
              <a:r>
                <a:rPr lang="en-US" b="1" dirty="0" smtClean="0">
                  <a:latin typeface="Open Sans"/>
                </a:rPr>
                <a:t>Start the project</a:t>
              </a:r>
              <a:endParaRPr lang="en-US" b="1" dirty="0">
                <a:latin typeface="Open Sans"/>
              </a:endParaRPr>
            </a:p>
          </p:txBody>
        </p:sp>
      </p:grpSp>
      <p:sp>
        <p:nvSpPr>
          <p:cNvPr id="56" name="Скругленный прямоугольник 55"/>
          <p:cNvSpPr/>
          <p:nvPr/>
        </p:nvSpPr>
        <p:spPr>
          <a:xfrm>
            <a:off x="2722793" y="5177275"/>
            <a:ext cx="2017337" cy="1358389"/>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Прямоугольник 56"/>
          <p:cNvSpPr/>
          <p:nvPr/>
        </p:nvSpPr>
        <p:spPr>
          <a:xfrm>
            <a:off x="3064200" y="5177676"/>
            <a:ext cx="1334533" cy="369332"/>
          </a:xfrm>
          <a:prstGeom prst="rect">
            <a:avLst/>
          </a:prstGeom>
        </p:spPr>
        <p:txBody>
          <a:bodyPr wrap="none">
            <a:spAutoFit/>
          </a:bodyPr>
          <a:lstStyle/>
          <a:p>
            <a:pPr algn="ctr"/>
            <a:r>
              <a:rPr lang="en-US" b="1" dirty="0" smtClean="0">
                <a:latin typeface="Open Sans"/>
              </a:rPr>
              <a:t>Add Tasks</a:t>
            </a:r>
            <a:endParaRPr lang="en-US" b="1" dirty="0">
              <a:latin typeface="Open Sans"/>
            </a:endParaRPr>
          </a:p>
        </p:txBody>
      </p:sp>
      <p:sp>
        <p:nvSpPr>
          <p:cNvPr id="58" name="Скругленный прямоугольник 57"/>
          <p:cNvSpPr/>
          <p:nvPr/>
        </p:nvSpPr>
        <p:spPr>
          <a:xfrm>
            <a:off x="122359" y="5172735"/>
            <a:ext cx="2303342" cy="1358389"/>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Прямоугольник 58"/>
          <p:cNvSpPr/>
          <p:nvPr/>
        </p:nvSpPr>
        <p:spPr>
          <a:xfrm>
            <a:off x="163283" y="5173136"/>
            <a:ext cx="2262417" cy="369332"/>
          </a:xfrm>
          <a:prstGeom prst="rect">
            <a:avLst/>
          </a:prstGeom>
        </p:spPr>
        <p:txBody>
          <a:bodyPr wrap="square">
            <a:spAutoFit/>
          </a:bodyPr>
          <a:lstStyle/>
          <a:p>
            <a:pPr algn="ctr"/>
            <a:r>
              <a:rPr lang="en-US" b="1" dirty="0" smtClean="0">
                <a:latin typeface="Open Sans"/>
              </a:rPr>
              <a:t>Add </a:t>
            </a:r>
            <a:r>
              <a:rPr lang="en-US" b="1" dirty="0" err="1" smtClean="0">
                <a:latin typeface="Open Sans"/>
              </a:rPr>
              <a:t>Workstreams</a:t>
            </a:r>
            <a:endParaRPr lang="en-US" b="1" dirty="0">
              <a:latin typeface="Open Sans"/>
            </a:endParaRPr>
          </a:p>
        </p:txBody>
      </p:sp>
      <p:sp>
        <p:nvSpPr>
          <p:cNvPr id="60" name="Скругленный прямоугольник 59"/>
          <p:cNvSpPr/>
          <p:nvPr/>
        </p:nvSpPr>
        <p:spPr>
          <a:xfrm>
            <a:off x="5103027" y="5165136"/>
            <a:ext cx="2017337" cy="1358389"/>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Прямоугольник 60"/>
          <p:cNvSpPr/>
          <p:nvPr/>
        </p:nvSpPr>
        <p:spPr>
          <a:xfrm>
            <a:off x="5450783" y="5165537"/>
            <a:ext cx="1321837" cy="369332"/>
          </a:xfrm>
          <a:prstGeom prst="rect">
            <a:avLst/>
          </a:prstGeom>
        </p:spPr>
        <p:txBody>
          <a:bodyPr wrap="none">
            <a:spAutoFit/>
          </a:bodyPr>
          <a:lstStyle/>
          <a:p>
            <a:pPr algn="ctr"/>
            <a:r>
              <a:rPr lang="en-US" b="1" dirty="0" smtClean="0">
                <a:latin typeface="Open Sans"/>
              </a:rPr>
              <a:t>Timesheet</a:t>
            </a:r>
            <a:endParaRPr lang="en-US" b="1" dirty="0">
              <a:latin typeface="Open Sans"/>
            </a:endParaRPr>
          </a:p>
        </p:txBody>
      </p:sp>
      <p:sp>
        <p:nvSpPr>
          <p:cNvPr id="62" name="Скругленный прямоугольник 61"/>
          <p:cNvSpPr/>
          <p:nvPr/>
        </p:nvSpPr>
        <p:spPr>
          <a:xfrm>
            <a:off x="7458535" y="5164735"/>
            <a:ext cx="2017337" cy="1358389"/>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Прямоугольник 62"/>
          <p:cNvSpPr/>
          <p:nvPr/>
        </p:nvSpPr>
        <p:spPr>
          <a:xfrm>
            <a:off x="7774231" y="5165136"/>
            <a:ext cx="1385956" cy="646331"/>
          </a:xfrm>
          <a:prstGeom prst="rect">
            <a:avLst/>
          </a:prstGeom>
        </p:spPr>
        <p:txBody>
          <a:bodyPr wrap="none">
            <a:spAutoFit/>
          </a:bodyPr>
          <a:lstStyle/>
          <a:p>
            <a:pPr algn="ctr"/>
            <a:r>
              <a:rPr lang="en-US" b="1" dirty="0" smtClean="0">
                <a:latin typeface="Open Sans"/>
              </a:rPr>
              <a:t>Timesheet </a:t>
            </a:r>
          </a:p>
          <a:p>
            <a:pPr algn="ctr"/>
            <a:r>
              <a:rPr lang="en-US" b="1" dirty="0" smtClean="0">
                <a:latin typeface="Open Sans"/>
              </a:rPr>
              <a:t>Approval</a:t>
            </a:r>
            <a:endParaRPr lang="en-US" b="1" dirty="0">
              <a:latin typeface="Open Sans"/>
            </a:endParaRPr>
          </a:p>
        </p:txBody>
      </p:sp>
      <p:sp>
        <p:nvSpPr>
          <p:cNvPr id="64" name="Скругленный прямоугольник 63"/>
          <p:cNvSpPr/>
          <p:nvPr/>
        </p:nvSpPr>
        <p:spPr>
          <a:xfrm>
            <a:off x="7507171" y="3177453"/>
            <a:ext cx="2017337" cy="1358389"/>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Прямоугольник 64"/>
          <p:cNvSpPr/>
          <p:nvPr/>
        </p:nvSpPr>
        <p:spPr>
          <a:xfrm>
            <a:off x="8134894" y="3236463"/>
            <a:ext cx="954108" cy="369332"/>
          </a:xfrm>
          <a:prstGeom prst="rect">
            <a:avLst/>
          </a:prstGeom>
        </p:spPr>
        <p:txBody>
          <a:bodyPr wrap="none">
            <a:spAutoFit/>
          </a:bodyPr>
          <a:lstStyle/>
          <a:p>
            <a:pPr algn="ctr"/>
            <a:r>
              <a:rPr lang="en-US" b="1" dirty="0" smtClean="0">
                <a:latin typeface="Open Sans"/>
              </a:rPr>
              <a:t>Payroll</a:t>
            </a:r>
            <a:endParaRPr lang="en-US" b="1" dirty="0">
              <a:latin typeface="Open Sans"/>
            </a:endParaRPr>
          </a:p>
        </p:txBody>
      </p:sp>
      <p:sp>
        <p:nvSpPr>
          <p:cNvPr id="66" name="Скругленный прямоугольник 65"/>
          <p:cNvSpPr/>
          <p:nvPr/>
        </p:nvSpPr>
        <p:spPr>
          <a:xfrm>
            <a:off x="9795057" y="5164735"/>
            <a:ext cx="2017337" cy="1358389"/>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Прямоугольник 66"/>
          <p:cNvSpPr/>
          <p:nvPr/>
        </p:nvSpPr>
        <p:spPr>
          <a:xfrm>
            <a:off x="9961192" y="5165136"/>
            <a:ext cx="1685077" cy="369332"/>
          </a:xfrm>
          <a:prstGeom prst="rect">
            <a:avLst/>
          </a:prstGeom>
        </p:spPr>
        <p:txBody>
          <a:bodyPr wrap="none">
            <a:spAutoFit/>
          </a:bodyPr>
          <a:lstStyle/>
          <a:p>
            <a:pPr algn="ctr"/>
            <a:r>
              <a:rPr lang="en-US" b="1" dirty="0" smtClean="0">
                <a:latin typeface="Open Sans"/>
              </a:rPr>
              <a:t>Bill the client</a:t>
            </a:r>
            <a:endParaRPr lang="en-US" b="1" dirty="0">
              <a:latin typeface="Open Sans"/>
            </a:endParaRPr>
          </a:p>
        </p:txBody>
      </p:sp>
      <p:grpSp>
        <p:nvGrpSpPr>
          <p:cNvPr id="69" name="Группа 68"/>
          <p:cNvGrpSpPr/>
          <p:nvPr/>
        </p:nvGrpSpPr>
        <p:grpSpPr>
          <a:xfrm>
            <a:off x="5069090" y="1464279"/>
            <a:ext cx="2017337" cy="1358389"/>
            <a:chOff x="4993990" y="691812"/>
            <a:chExt cx="2511424" cy="1528075"/>
          </a:xfrm>
        </p:grpSpPr>
        <p:sp>
          <p:nvSpPr>
            <p:cNvPr id="71" name="Скругленный прямоугольник 70"/>
            <p:cNvSpPr/>
            <p:nvPr/>
          </p:nvSpPr>
          <p:spPr>
            <a:xfrm>
              <a:off x="4993990" y="691812"/>
              <a:ext cx="2511424" cy="1528075"/>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Прямоугольник 71"/>
            <p:cNvSpPr/>
            <p:nvPr/>
          </p:nvSpPr>
          <p:spPr>
            <a:xfrm>
              <a:off x="5033184" y="692263"/>
              <a:ext cx="2433049" cy="415468"/>
            </a:xfrm>
            <a:prstGeom prst="rect">
              <a:avLst/>
            </a:prstGeom>
          </p:spPr>
          <p:txBody>
            <a:bodyPr wrap="none">
              <a:spAutoFit/>
            </a:bodyPr>
            <a:lstStyle/>
            <a:p>
              <a:pPr algn="ctr"/>
              <a:r>
                <a:rPr lang="en-US" b="1" dirty="0" smtClean="0">
                  <a:latin typeface="Open Sans"/>
                </a:rPr>
                <a:t>Approve budget</a:t>
              </a:r>
              <a:endParaRPr lang="en-US" b="1" dirty="0">
                <a:latin typeface="Open Sans"/>
              </a:endParaRPr>
            </a:p>
          </p:txBody>
        </p:sp>
      </p:grpSp>
      <p:grpSp>
        <p:nvGrpSpPr>
          <p:cNvPr id="74" name="Группа 73"/>
          <p:cNvGrpSpPr/>
          <p:nvPr/>
        </p:nvGrpSpPr>
        <p:grpSpPr>
          <a:xfrm>
            <a:off x="7415132" y="1464278"/>
            <a:ext cx="2017337" cy="1358389"/>
            <a:chOff x="4993990" y="691812"/>
            <a:chExt cx="2511424" cy="1528075"/>
          </a:xfrm>
        </p:grpSpPr>
        <p:sp>
          <p:nvSpPr>
            <p:cNvPr id="76" name="Скругленный прямоугольник 75"/>
            <p:cNvSpPr/>
            <p:nvPr/>
          </p:nvSpPr>
          <p:spPr>
            <a:xfrm>
              <a:off x="4993990" y="691812"/>
              <a:ext cx="2511424" cy="1528075"/>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Прямоугольник 76"/>
            <p:cNvSpPr/>
            <p:nvPr/>
          </p:nvSpPr>
          <p:spPr>
            <a:xfrm>
              <a:off x="5057135" y="692263"/>
              <a:ext cx="2385154" cy="415468"/>
            </a:xfrm>
            <a:prstGeom prst="rect">
              <a:avLst/>
            </a:prstGeom>
          </p:spPr>
          <p:txBody>
            <a:bodyPr wrap="none">
              <a:spAutoFit/>
            </a:bodyPr>
            <a:lstStyle/>
            <a:p>
              <a:pPr algn="ctr"/>
              <a:r>
                <a:rPr lang="en-US" b="1" dirty="0" smtClean="0">
                  <a:latin typeface="Open Sans"/>
                </a:rPr>
                <a:t>Purchase Order</a:t>
              </a:r>
              <a:endParaRPr lang="en-US" b="1" dirty="0">
                <a:latin typeface="Open Sans"/>
              </a:endParaRPr>
            </a:p>
          </p:txBody>
        </p:sp>
      </p:grpSp>
      <p:grpSp>
        <p:nvGrpSpPr>
          <p:cNvPr id="79" name="Группа 78"/>
          <p:cNvGrpSpPr/>
          <p:nvPr/>
        </p:nvGrpSpPr>
        <p:grpSpPr>
          <a:xfrm>
            <a:off x="5079082" y="3177454"/>
            <a:ext cx="2017337" cy="1358389"/>
            <a:chOff x="4993990" y="691812"/>
            <a:chExt cx="2511424" cy="1528075"/>
          </a:xfrm>
        </p:grpSpPr>
        <p:sp>
          <p:nvSpPr>
            <p:cNvPr id="81" name="Скругленный прямоугольник 80"/>
            <p:cNvSpPr/>
            <p:nvPr/>
          </p:nvSpPr>
          <p:spPr>
            <a:xfrm>
              <a:off x="4993990" y="691812"/>
              <a:ext cx="2511424" cy="1528075"/>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Прямоугольник 81"/>
            <p:cNvSpPr/>
            <p:nvPr/>
          </p:nvSpPr>
          <p:spPr>
            <a:xfrm>
              <a:off x="5120996" y="692263"/>
              <a:ext cx="2257437" cy="415468"/>
            </a:xfrm>
            <a:prstGeom prst="rect">
              <a:avLst/>
            </a:prstGeom>
          </p:spPr>
          <p:txBody>
            <a:bodyPr wrap="none">
              <a:spAutoFit/>
            </a:bodyPr>
            <a:lstStyle/>
            <a:p>
              <a:pPr algn="ctr"/>
              <a:r>
                <a:rPr lang="en-US" b="1" dirty="0" smtClean="0">
                  <a:latin typeface="Open Sans"/>
                </a:rPr>
                <a:t>Receive goods</a:t>
              </a:r>
              <a:endParaRPr lang="en-US" b="1" dirty="0">
                <a:latin typeface="Open Sans"/>
              </a:endParaRPr>
            </a:p>
          </p:txBody>
        </p:sp>
      </p:grpSp>
      <p:pic>
        <p:nvPicPr>
          <p:cNvPr id="8194" name="Picture 2" descr="accounting, budget, calculate, calculator, math, mathematics, school icon"/>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3353391" y="1843717"/>
            <a:ext cx="860344" cy="860345"/>
          </a:xfrm>
          <a:prstGeom prst="rect">
            <a:avLst/>
          </a:prstGeom>
          <a:noFill/>
          <a:extLst>
            <a:ext uri="{909E8E84-426E-40DD-AFC4-6F175D3DCCD1}">
              <a14:hiddenFill xmlns:a14="http://schemas.microsoft.com/office/drawing/2010/main" xmlns="">
                <a:solidFill>
                  <a:srgbClr val="FFFFFF"/>
                </a:solidFill>
              </a14:hiddenFill>
            </a:ext>
          </a:extLst>
        </p:spPr>
      </p:pic>
      <p:pic>
        <p:nvPicPr>
          <p:cNvPr id="84" name="Picture 2" descr="accounting, budget, calculate, calculator, math, mathematics, school icon"/>
          <p:cNvPicPr>
            <a:picLocks noChangeAspect="1" noChangeArrowheads="1"/>
          </p:cNvPicPr>
          <p:nvPr/>
        </p:nvPicPr>
        <p:blipFill>
          <a:blip r:embed="rId6">
            <a:duotone>
              <a:prstClr val="black"/>
              <a:schemeClr val="accent2">
                <a:tint val="45000"/>
                <a:satMod val="400000"/>
              </a:schemeClr>
            </a:duotone>
            <a:extLst>
              <a:ext uri="{28A0092B-C50C-407E-A947-70E740481C1C}">
                <a14:useLocalDpi xmlns:a14="http://schemas.microsoft.com/office/drawing/2010/main" xmlns="" val="0"/>
              </a:ext>
            </a:extLst>
          </a:blip>
          <a:srcRect/>
          <a:stretch>
            <a:fillRect/>
          </a:stretch>
        </p:blipFill>
        <p:spPr bwMode="auto">
          <a:xfrm>
            <a:off x="5637546" y="1866844"/>
            <a:ext cx="740722" cy="740723"/>
          </a:xfrm>
          <a:prstGeom prst="rect">
            <a:avLst/>
          </a:prstGeom>
          <a:noFill/>
          <a:extLst>
            <a:ext uri="{909E8E84-426E-40DD-AFC4-6F175D3DCCD1}">
              <a14:hiddenFill xmlns:a14="http://schemas.microsoft.com/office/drawing/2010/main" xmlns="">
                <a:solidFill>
                  <a:srgbClr val="FFFFFF"/>
                </a:solidFill>
              </a14:hiddenFill>
            </a:ext>
          </a:extLst>
        </p:spPr>
      </p:pic>
      <p:pic>
        <p:nvPicPr>
          <p:cNvPr id="8196" name="Picture 4" descr="basket, buy, ecommerce, purchase, shopping cart icon"/>
          <p:cNvPicPr>
            <a:picLocks noChangeAspect="1" noChangeArrowheads="1"/>
          </p:cNvPicPr>
          <p:nvPr/>
        </p:nvPicPr>
        <p:blipFill>
          <a:blip r:embed="rId7">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7766523" y="1528031"/>
            <a:ext cx="1219200" cy="1219201"/>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power, start icon"/>
          <p:cNvPicPr>
            <a:picLocks noChangeAspect="1"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3241493" y="3514200"/>
            <a:ext cx="979955" cy="979956"/>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lorry, transport, transportation, truck, vehicle icon"/>
          <p:cNvPicPr>
            <a:picLocks noChangeAspect="1" noChangeArrowheads="1"/>
          </p:cNvPicPr>
          <p:nvPr/>
        </p:nvPicPr>
        <p:blipFill>
          <a:blip r:embed="rId9">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637546" y="3544659"/>
            <a:ext cx="931288" cy="931289"/>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cash, money, payment icon"/>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8080556" y="3511572"/>
            <a:ext cx="972574" cy="972575"/>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task icon"/>
          <p:cNvPicPr>
            <a:picLocks noChangeAspect="1" noChangeArrowheads="1"/>
          </p:cNvPicPr>
          <p:nvPr/>
        </p:nvPicPr>
        <p:blipFill>
          <a:blip r:embed="rId11">
            <a:duotone>
              <a:schemeClr val="bg2">
                <a:shade val="45000"/>
                <a:satMod val="135000"/>
              </a:schemeClr>
              <a:prstClr val="white"/>
            </a:duotone>
            <a:extLst>
              <a:ext uri="{BEBA8EAE-BF5A-486C-A8C5-ECC9F3942E4B}">
                <a14:imgProps xmlns:a14="http://schemas.microsoft.com/office/drawing/2010/main" xmlns="">
                  <a14:imgLayer r:embed="rId12">
                    <a14:imgEffect>
                      <a14:brightnessContrast bright="-40000" contrast="-40000"/>
                    </a14:imgEffect>
                  </a14:imgLayer>
                </a14:imgProps>
              </a:ext>
              <a:ext uri="{28A0092B-C50C-407E-A947-70E740481C1C}">
                <a14:useLocalDpi xmlns:a14="http://schemas.microsoft.com/office/drawing/2010/main" xmlns="" val="0"/>
              </a:ext>
            </a:extLst>
          </a:blip>
          <a:srcRect/>
          <a:stretch>
            <a:fillRect/>
          </a:stretch>
        </p:blipFill>
        <p:spPr bwMode="auto">
          <a:xfrm>
            <a:off x="3230763" y="5550108"/>
            <a:ext cx="871058" cy="871059"/>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measure, pencil, ruler, school, work icon"/>
          <p:cNvPicPr>
            <a:picLocks noChangeAspect="1" noChangeArrowheads="1"/>
          </p:cNvPicPr>
          <p:nvPr/>
        </p:nvPicPr>
        <p:blipFill>
          <a:blip r:embed="rId13">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8084277" y="5749839"/>
            <a:ext cx="765852" cy="765853"/>
          </a:xfrm>
          <a:prstGeom prst="rect">
            <a:avLst/>
          </a:prstGeom>
          <a:noFill/>
          <a:extLst>
            <a:ext uri="{909E8E84-426E-40DD-AFC4-6F175D3DCCD1}">
              <a14:hiddenFill xmlns:a14="http://schemas.microsoft.com/office/drawing/2010/main" xmlns="">
                <a:solidFill>
                  <a:srgbClr val="FFFFFF"/>
                </a:solidFill>
              </a14:hiddenFill>
            </a:ext>
          </a:extLst>
        </p:spPr>
      </p:pic>
      <p:pic>
        <p:nvPicPr>
          <p:cNvPr id="68" name="Picture 6" descr="access, clock, time icon"/>
          <p:cNvPicPr>
            <a:picLocks noChangeAspect="1" noChangeArrowheads="1"/>
          </p:cNvPicPr>
          <p:nvPr/>
        </p:nvPicPr>
        <p:blipFill>
          <a:blip r:embed="rId14">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705721" y="5550108"/>
            <a:ext cx="871058" cy="871059"/>
          </a:xfrm>
          <a:prstGeom prst="rect">
            <a:avLst/>
          </a:prstGeom>
          <a:noFill/>
          <a:extLst>
            <a:ext uri="{909E8E84-426E-40DD-AFC4-6F175D3DCCD1}">
              <a14:hiddenFill xmlns:a14="http://schemas.microsoft.com/office/drawing/2010/main" xmlns="">
                <a:solidFill>
                  <a:srgbClr val="FFFFFF"/>
                </a:solidFill>
              </a14:hiddenFill>
            </a:ext>
          </a:extLst>
        </p:spPr>
      </p:pic>
      <p:pic>
        <p:nvPicPr>
          <p:cNvPr id="1036" name="Picture 12" descr="bill, email, invoice, send icon"/>
          <p:cNvPicPr>
            <a:picLocks noChangeAspect="1" noChangeArrowheads="1"/>
          </p:cNvPicPr>
          <p:nvPr/>
        </p:nvPicPr>
        <p:blipFill>
          <a:blip r:embed="rId15">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0194130" y="5488703"/>
            <a:ext cx="1082551" cy="1082552"/>
          </a:xfrm>
          <a:prstGeom prst="rect">
            <a:avLst/>
          </a:prstGeom>
          <a:noFill/>
          <a:extLst>
            <a:ext uri="{909E8E84-426E-40DD-AFC4-6F175D3DCCD1}">
              <a14:hiddenFill xmlns:a14="http://schemas.microsoft.com/office/drawing/2010/main" xmlns="">
                <a:solidFill>
                  <a:srgbClr val="FFFFFF"/>
                </a:solidFill>
              </a14:hiddenFill>
            </a:ext>
          </a:extLst>
        </p:spPr>
      </p:pic>
      <p:pic>
        <p:nvPicPr>
          <p:cNvPr id="1038" name="Picture 14" descr="business, chart, data, finance, graph, report, statistics icon"/>
          <p:cNvPicPr>
            <a:picLocks noChangeAspect="1" noChangeArrowheads="1"/>
          </p:cNvPicPr>
          <p:nvPr/>
        </p:nvPicPr>
        <p:blipFill>
          <a:blip r:embed="rId16">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865866" y="5571514"/>
            <a:ext cx="857250" cy="857251"/>
          </a:xfrm>
          <a:prstGeom prst="rect">
            <a:avLst/>
          </a:prstGeom>
          <a:noFill/>
          <a:extLst>
            <a:ext uri="{909E8E84-426E-40DD-AFC4-6F175D3DCCD1}">
              <a14:hiddenFill xmlns:a14="http://schemas.microsoft.com/office/drawing/2010/main" xmlns="">
                <a:solidFill>
                  <a:srgbClr val="FFFFFF"/>
                </a:solidFill>
              </a14:hiddenFill>
            </a:ext>
          </a:extLst>
        </p:spPr>
      </p:pic>
      <p:cxnSp>
        <p:nvCxnSpPr>
          <p:cNvPr id="3" name="Прямая со стрелкой 2"/>
          <p:cNvCxnSpPr>
            <a:stCxn id="119" idx="2"/>
            <a:endCxn id="55" idx="0"/>
          </p:cNvCxnSpPr>
          <p:nvPr/>
        </p:nvCxnSpPr>
        <p:spPr>
          <a:xfrm>
            <a:off x="3723753" y="2832373"/>
            <a:ext cx="7717" cy="36329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a:stCxn id="54" idx="2"/>
            <a:endCxn id="57" idx="0"/>
          </p:cNvCxnSpPr>
          <p:nvPr/>
        </p:nvCxnSpPr>
        <p:spPr>
          <a:xfrm>
            <a:off x="3731467" y="4553657"/>
            <a:ext cx="0" cy="62401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0" name="Прямая со стрелкой 69"/>
          <p:cNvCxnSpPr/>
          <p:nvPr/>
        </p:nvCxnSpPr>
        <p:spPr>
          <a:xfrm flipV="1">
            <a:off x="2433407" y="5856469"/>
            <a:ext cx="289385" cy="78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3" name="Прямая со стрелкой 72"/>
          <p:cNvCxnSpPr/>
          <p:nvPr/>
        </p:nvCxnSpPr>
        <p:spPr>
          <a:xfrm flipV="1">
            <a:off x="4766359" y="5864317"/>
            <a:ext cx="289385" cy="78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p:nvPr/>
        </p:nvCxnSpPr>
        <p:spPr>
          <a:xfrm flipV="1">
            <a:off x="7151900" y="5872165"/>
            <a:ext cx="289385" cy="78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3" name="Прямая со стрелкой 82"/>
          <p:cNvCxnSpPr/>
          <p:nvPr/>
        </p:nvCxnSpPr>
        <p:spPr>
          <a:xfrm flipV="1">
            <a:off x="9524508" y="5834891"/>
            <a:ext cx="289385" cy="78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1040" name="Picture 16" descr="check, done, ok icon"/>
          <p:cNvPicPr>
            <a:picLocks noChangeAspect="1" noChangeArrowheads="1"/>
          </p:cNvPicPr>
          <p:nvPr/>
        </p:nvPicPr>
        <p:blipFill>
          <a:blip r:embed="rId17">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586262" y="1809643"/>
            <a:ext cx="1094559" cy="855124"/>
          </a:xfrm>
          <a:prstGeom prst="rect">
            <a:avLst/>
          </a:prstGeom>
          <a:noFill/>
          <a:extLst>
            <a:ext uri="{909E8E84-426E-40DD-AFC4-6F175D3DCCD1}">
              <a14:hiddenFill xmlns:a14="http://schemas.microsoft.com/office/drawing/2010/main" xmlns="">
                <a:solidFill>
                  <a:srgbClr val="FFFFFF"/>
                </a:solidFill>
              </a14:hiddenFill>
            </a:ext>
          </a:extLst>
        </p:spPr>
      </p:pic>
      <p:cxnSp>
        <p:nvCxnSpPr>
          <p:cNvPr id="85" name="Прямая со стрелкой 84"/>
          <p:cNvCxnSpPr/>
          <p:nvPr/>
        </p:nvCxnSpPr>
        <p:spPr>
          <a:xfrm flipV="1">
            <a:off x="4735788" y="2153179"/>
            <a:ext cx="289385" cy="78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6" name="Прямая со стрелкой 85"/>
          <p:cNvCxnSpPr/>
          <p:nvPr/>
        </p:nvCxnSpPr>
        <p:spPr>
          <a:xfrm flipV="1">
            <a:off x="7125747" y="2161027"/>
            <a:ext cx="289385" cy="78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7" name="Прямая со стрелкой 86"/>
          <p:cNvCxnSpPr/>
          <p:nvPr/>
        </p:nvCxnSpPr>
        <p:spPr>
          <a:xfrm flipV="1">
            <a:off x="8611948" y="4553657"/>
            <a:ext cx="0" cy="61107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a:stCxn id="81" idx="1"/>
            <a:endCxn id="54" idx="3"/>
          </p:cNvCxnSpPr>
          <p:nvPr/>
        </p:nvCxnSpPr>
        <p:spPr>
          <a:xfrm flipH="1">
            <a:off x="4740135" y="3856649"/>
            <a:ext cx="338947" cy="1781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flipH="1">
            <a:off x="6997700" y="2747232"/>
            <a:ext cx="468155" cy="48923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3" name="Прямоугольник 22"/>
          <p:cNvSpPr/>
          <p:nvPr/>
        </p:nvSpPr>
        <p:spPr>
          <a:xfrm>
            <a:off x="315684" y="2894207"/>
            <a:ext cx="2110017" cy="82040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Workflows can be customized easily</a:t>
            </a:r>
            <a:endParaRPr lang="en-US" dirty="0"/>
          </a:p>
        </p:txBody>
      </p:sp>
      <p:cxnSp>
        <p:nvCxnSpPr>
          <p:cNvPr id="25" name="Прямая со стрелкой 24"/>
          <p:cNvCxnSpPr>
            <a:stCxn id="23" idx="3"/>
          </p:cNvCxnSpPr>
          <p:nvPr/>
        </p:nvCxnSpPr>
        <p:spPr>
          <a:xfrm>
            <a:off x="2425701" y="3304410"/>
            <a:ext cx="328574"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4" name="Прямоугольник 33"/>
          <p:cNvSpPr/>
          <p:nvPr/>
        </p:nvSpPr>
        <p:spPr>
          <a:xfrm>
            <a:off x="163283" y="3874463"/>
            <a:ext cx="2254709" cy="2403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Analyze requirements</a:t>
            </a:r>
            <a:endParaRPr lang="en-US" dirty="0"/>
          </a:p>
        </p:txBody>
      </p:sp>
      <p:sp>
        <p:nvSpPr>
          <p:cNvPr id="90" name="Прямоугольник 89"/>
          <p:cNvSpPr/>
          <p:nvPr/>
        </p:nvSpPr>
        <p:spPr>
          <a:xfrm>
            <a:off x="178698" y="4244088"/>
            <a:ext cx="2254709" cy="2403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Create Estimates</a:t>
            </a:r>
            <a:endParaRPr lang="en-US" dirty="0"/>
          </a:p>
        </p:txBody>
      </p:sp>
      <p:sp>
        <p:nvSpPr>
          <p:cNvPr id="91" name="Прямоугольник 90"/>
          <p:cNvSpPr/>
          <p:nvPr/>
        </p:nvSpPr>
        <p:spPr>
          <a:xfrm>
            <a:off x="178698" y="4614797"/>
            <a:ext cx="2254709" cy="2403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the timeline</a:t>
            </a:r>
            <a:endParaRPr lang="en-US" dirty="0"/>
          </a:p>
        </p:txBody>
      </p:sp>
      <p:sp>
        <p:nvSpPr>
          <p:cNvPr id="35" name="Выгнутая вправо стрелка 34"/>
          <p:cNvSpPr/>
          <p:nvPr/>
        </p:nvSpPr>
        <p:spPr>
          <a:xfrm>
            <a:off x="2424342" y="3957858"/>
            <a:ext cx="136985" cy="48979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3" name="Выгнутая вправо стрелка 92"/>
          <p:cNvSpPr/>
          <p:nvPr/>
        </p:nvSpPr>
        <p:spPr>
          <a:xfrm>
            <a:off x="2443917" y="4341144"/>
            <a:ext cx="136985" cy="48979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94" name="Прямая со стрелкой 93"/>
          <p:cNvCxnSpPr>
            <a:stCxn id="23" idx="2"/>
            <a:endCxn id="34" idx="0"/>
          </p:cNvCxnSpPr>
          <p:nvPr/>
        </p:nvCxnSpPr>
        <p:spPr>
          <a:xfrm flipH="1">
            <a:off x="1290638" y="3714613"/>
            <a:ext cx="80055" cy="15985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1041" name="Picture 17"/>
          <p:cNvPicPr>
            <a:picLocks noChangeAspect="1" noChangeArrowheads="1"/>
          </p:cNvPicPr>
          <p:nvPr/>
        </p:nvPicPr>
        <p:blipFill rotWithShape="1">
          <a:blip r:embed="rId18" cstate="print">
            <a:extLst>
              <a:ext uri="{28A0092B-C50C-407E-A947-70E740481C1C}">
                <a14:useLocalDpi xmlns:a14="http://schemas.microsoft.com/office/drawing/2010/main" xmlns="" val="0"/>
              </a:ext>
            </a:extLst>
          </a:blip>
          <a:srcRect t="25347" r="57532" b="30441"/>
          <a:stretch/>
        </p:blipFill>
        <p:spPr bwMode="auto">
          <a:xfrm>
            <a:off x="9646506" y="1621031"/>
            <a:ext cx="2314447" cy="13553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8" name="Номер слайда 77"/>
          <p:cNvSpPr>
            <a:spLocks noGrp="1"/>
          </p:cNvSpPr>
          <p:nvPr>
            <p:ph type="sldNum" sz="quarter" idx="12"/>
          </p:nvPr>
        </p:nvSpPr>
        <p:spPr/>
        <p:txBody>
          <a:bodyPr/>
          <a:lstStyle/>
          <a:p>
            <a:fld id="{7C7E242F-E3F6-4680-9075-23A00169657E}" type="slidenum">
              <a:rPr lang="en-US" smtClean="0"/>
              <a:pPr/>
              <a:t>12</a:t>
            </a:fld>
            <a:endParaRPr lang="en-US"/>
          </a:p>
        </p:txBody>
      </p:sp>
    </p:spTree>
    <p:extLst>
      <p:ext uri="{BB962C8B-B14F-4D97-AF65-F5344CB8AC3E}">
        <p14:creationId xmlns:p14="http://schemas.microsoft.com/office/powerpoint/2010/main" xmlns="" val="14556063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PM Workflow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Прямоугольник 10"/>
          <p:cNvSpPr/>
          <p:nvPr/>
        </p:nvSpPr>
        <p:spPr>
          <a:xfrm>
            <a:off x="307975" y="747750"/>
            <a:ext cx="11388726" cy="400110"/>
          </a:xfrm>
          <a:prstGeom prst="rect">
            <a:avLst/>
          </a:prstGeom>
        </p:spPr>
        <p:txBody>
          <a:bodyPr wrap="square">
            <a:spAutoFit/>
          </a:bodyPr>
          <a:lstStyle/>
          <a:p>
            <a:r>
              <a:rPr lang="en-US" sz="2000" dirty="0" smtClean="0">
                <a:latin typeface="Open Sans"/>
              </a:rPr>
              <a:t>Or you can utilize the following workflow if you operate in </a:t>
            </a:r>
            <a:r>
              <a:rPr lang="en-US" sz="2000" b="1" dirty="0" smtClean="0">
                <a:latin typeface="Open Sans"/>
              </a:rPr>
              <a:t>Professional Services Industry</a:t>
            </a:r>
            <a:r>
              <a:rPr lang="en-US" sz="2000" dirty="0" smtClean="0">
                <a:latin typeface="Open Sans"/>
              </a:rPr>
              <a:t>:</a:t>
            </a:r>
            <a:endParaRPr lang="en-US" sz="2000" dirty="0">
              <a:latin typeface="Open Sans"/>
            </a:endParaRPr>
          </a:p>
        </p:txBody>
      </p:sp>
      <p:grpSp>
        <p:nvGrpSpPr>
          <p:cNvPr id="32" name="Группа 31"/>
          <p:cNvGrpSpPr/>
          <p:nvPr/>
        </p:nvGrpSpPr>
        <p:grpSpPr>
          <a:xfrm>
            <a:off x="169575" y="1534944"/>
            <a:ext cx="2774043" cy="1370181"/>
            <a:chOff x="169575" y="1534944"/>
            <a:chExt cx="2774043" cy="1370181"/>
          </a:xfrm>
        </p:grpSpPr>
        <p:grpSp>
          <p:nvGrpSpPr>
            <p:cNvPr id="33" name="Группа 32"/>
            <p:cNvGrpSpPr/>
            <p:nvPr/>
          </p:nvGrpSpPr>
          <p:grpSpPr>
            <a:xfrm>
              <a:off x="169575" y="1534944"/>
              <a:ext cx="2774043" cy="1370181"/>
              <a:chOff x="102678" y="2207869"/>
              <a:chExt cx="2774043" cy="1370181"/>
            </a:xfrm>
          </p:grpSpPr>
          <p:sp>
            <p:nvSpPr>
              <p:cNvPr id="35" name="Скругленный прямоугольник 34"/>
              <p:cNvSpPr/>
              <p:nvPr/>
            </p:nvSpPr>
            <p:spPr>
              <a:xfrm>
                <a:off x="102678" y="2207869"/>
                <a:ext cx="2774043" cy="1370181"/>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Прямоугольник 35"/>
              <p:cNvSpPr/>
              <p:nvPr/>
            </p:nvSpPr>
            <p:spPr>
              <a:xfrm>
                <a:off x="710238" y="2207869"/>
                <a:ext cx="1479892" cy="369332"/>
              </a:xfrm>
              <a:prstGeom prst="rect">
                <a:avLst/>
              </a:prstGeom>
            </p:spPr>
            <p:txBody>
              <a:bodyPr wrap="none">
                <a:spAutoFit/>
              </a:bodyPr>
              <a:lstStyle/>
              <a:p>
                <a:pPr algn="ctr"/>
                <a:r>
                  <a:rPr lang="en-US" b="1" dirty="0" smtClean="0">
                    <a:latin typeface="Open Sans"/>
                  </a:rPr>
                  <a:t>Add Project</a:t>
                </a:r>
                <a:endParaRPr lang="en-US" b="1" dirty="0">
                  <a:latin typeface="Open Sans"/>
                </a:endParaRPr>
              </a:p>
            </p:txBody>
          </p:sp>
          <p:sp>
            <p:nvSpPr>
              <p:cNvPr id="37" name="TextBox 36"/>
              <p:cNvSpPr txBox="1"/>
              <p:nvPr/>
            </p:nvSpPr>
            <p:spPr>
              <a:xfrm>
                <a:off x="821039" y="3103259"/>
                <a:ext cx="2026980" cy="369332"/>
              </a:xfrm>
              <a:prstGeom prst="rect">
                <a:avLst/>
              </a:prstGeom>
              <a:noFill/>
            </p:spPr>
            <p:txBody>
              <a:bodyPr wrap="square" rtlCol="0">
                <a:spAutoFit/>
              </a:bodyPr>
              <a:lstStyle/>
              <a:p>
                <a:r>
                  <a:rPr lang="en-US" dirty="0" smtClean="0"/>
                  <a:t>Add from template</a:t>
                </a:r>
                <a:endParaRPr lang="en-US" dirty="0"/>
              </a:p>
            </p:txBody>
          </p:sp>
          <p:sp>
            <p:nvSpPr>
              <p:cNvPr id="38" name="TextBox 37"/>
              <p:cNvSpPr txBox="1"/>
              <p:nvPr/>
            </p:nvSpPr>
            <p:spPr>
              <a:xfrm>
                <a:off x="812190" y="2516153"/>
                <a:ext cx="1892279" cy="646331"/>
              </a:xfrm>
              <a:prstGeom prst="rect">
                <a:avLst/>
              </a:prstGeom>
              <a:noFill/>
            </p:spPr>
            <p:txBody>
              <a:bodyPr wrap="square" rtlCol="0">
                <a:spAutoFit/>
              </a:bodyPr>
              <a:lstStyle/>
              <a:p>
                <a:r>
                  <a:rPr lang="en-US" dirty="0" smtClean="0"/>
                  <a:t>Convert from </a:t>
                </a:r>
              </a:p>
              <a:p>
                <a:r>
                  <a:rPr lang="en-US" dirty="0" smtClean="0"/>
                  <a:t>CRM Opportunity</a:t>
                </a:r>
                <a:endParaRPr lang="en-US" dirty="0"/>
              </a:p>
            </p:txBody>
          </p:sp>
        </p:grpSp>
        <p:pic>
          <p:nvPicPr>
            <p:cNvPr id="34" name="Picture 2" descr="folder, projects icon"/>
            <p:cNvPicPr>
              <a:picLocks noChangeAspect="1" noChangeArrowheads="1"/>
            </p:cNvPicPr>
            <p:nvPr/>
          </p:nvPicPr>
          <p:blipFill>
            <a:blip r:embed="rId5">
              <a:duotone>
                <a:prstClr val="black"/>
                <a:schemeClr val="accent1">
                  <a:tint val="45000"/>
                  <a:satMod val="400000"/>
                </a:schemeClr>
              </a:duotone>
              <a:extLst>
                <a:ext uri="{28A0092B-C50C-407E-A947-70E740481C1C}">
                  <a14:useLocalDpi xmlns:a14="http://schemas.microsoft.com/office/drawing/2010/main" xmlns="" val="0"/>
                </a:ext>
              </a:extLst>
            </a:blip>
            <a:srcRect/>
            <a:stretch>
              <a:fillRect/>
            </a:stretch>
          </p:blipFill>
          <p:spPr bwMode="auto">
            <a:xfrm>
              <a:off x="216153" y="2035604"/>
              <a:ext cx="679198" cy="679199"/>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39" name="Группа 38"/>
          <p:cNvGrpSpPr/>
          <p:nvPr/>
        </p:nvGrpSpPr>
        <p:grpSpPr>
          <a:xfrm>
            <a:off x="3519863" y="1509996"/>
            <a:ext cx="2375738" cy="1400985"/>
            <a:chOff x="3296732" y="1534943"/>
            <a:chExt cx="2375738" cy="1400985"/>
          </a:xfrm>
        </p:grpSpPr>
        <p:grpSp>
          <p:nvGrpSpPr>
            <p:cNvPr id="40" name="Группа 39"/>
            <p:cNvGrpSpPr/>
            <p:nvPr/>
          </p:nvGrpSpPr>
          <p:grpSpPr>
            <a:xfrm>
              <a:off x="3296732" y="1534943"/>
              <a:ext cx="2375738" cy="1400985"/>
              <a:chOff x="4993990" y="652321"/>
              <a:chExt cx="2375738" cy="1400985"/>
            </a:xfrm>
          </p:grpSpPr>
          <p:sp>
            <p:nvSpPr>
              <p:cNvPr id="42" name="Скругленный прямоугольник 41"/>
              <p:cNvSpPr/>
              <p:nvPr/>
            </p:nvSpPr>
            <p:spPr>
              <a:xfrm>
                <a:off x="4993990" y="652321"/>
                <a:ext cx="2337509" cy="1400985"/>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Прямоугольник 67"/>
              <p:cNvSpPr/>
              <p:nvPr/>
            </p:nvSpPr>
            <p:spPr>
              <a:xfrm>
                <a:off x="5268907" y="653268"/>
                <a:ext cx="1206292" cy="369332"/>
              </a:xfrm>
              <a:prstGeom prst="rect">
                <a:avLst/>
              </a:prstGeom>
            </p:spPr>
            <p:txBody>
              <a:bodyPr wrap="none">
                <a:spAutoFit/>
              </a:bodyPr>
              <a:lstStyle/>
              <a:p>
                <a:pPr algn="ctr"/>
                <a:r>
                  <a:rPr lang="en-US" b="1" dirty="0" smtClean="0">
                    <a:latin typeface="Open Sans"/>
                  </a:rPr>
                  <a:t>Add Task</a:t>
                </a:r>
                <a:endParaRPr lang="en-US" b="1" dirty="0">
                  <a:latin typeface="Open Sans"/>
                </a:endParaRPr>
              </a:p>
            </p:txBody>
          </p:sp>
          <p:sp>
            <p:nvSpPr>
              <p:cNvPr id="69" name="TextBox 68"/>
              <p:cNvSpPr txBox="1"/>
              <p:nvPr/>
            </p:nvSpPr>
            <p:spPr>
              <a:xfrm>
                <a:off x="5802483" y="1123548"/>
                <a:ext cx="1567245" cy="646331"/>
              </a:xfrm>
              <a:prstGeom prst="rect">
                <a:avLst/>
              </a:prstGeom>
              <a:noFill/>
            </p:spPr>
            <p:txBody>
              <a:bodyPr wrap="square" rtlCol="0">
                <a:spAutoFit/>
              </a:bodyPr>
              <a:lstStyle/>
              <a:p>
                <a:r>
                  <a:rPr lang="en-US" dirty="0" smtClean="0"/>
                  <a:t>Add task</a:t>
                </a:r>
              </a:p>
              <a:p>
                <a:r>
                  <a:rPr lang="en-US" dirty="0" smtClean="0"/>
                  <a:t>Add multi-task</a:t>
                </a:r>
                <a:endParaRPr lang="en-US" dirty="0"/>
              </a:p>
            </p:txBody>
          </p:sp>
        </p:grpSp>
        <p:pic>
          <p:nvPicPr>
            <p:cNvPr id="41" name="Picture 4" descr="task icon"/>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3393647" y="1977937"/>
              <a:ext cx="681574" cy="681575"/>
            </a:xfrm>
            <a:prstGeom prst="rect">
              <a:avLst/>
            </a:prstGeom>
            <a:noFill/>
            <a:extLst>
              <a:ext uri="{909E8E84-426E-40DD-AFC4-6F175D3DCCD1}">
                <a14:hiddenFill xmlns:a14="http://schemas.microsoft.com/office/drawing/2010/main" xmlns="">
                  <a:solidFill>
                    <a:srgbClr val="FFFFFF"/>
                  </a:solidFill>
                </a14:hiddenFill>
              </a:ext>
            </a:extLst>
          </p:spPr>
        </p:pic>
      </p:grpSp>
      <p:cxnSp>
        <p:nvCxnSpPr>
          <p:cNvPr id="70" name="Прямая со стрелкой 69"/>
          <p:cNvCxnSpPr>
            <a:stCxn id="74" idx="3"/>
            <a:endCxn id="80" idx="1"/>
          </p:cNvCxnSpPr>
          <p:nvPr/>
        </p:nvCxnSpPr>
        <p:spPr>
          <a:xfrm>
            <a:off x="8397419" y="2207561"/>
            <a:ext cx="57205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71" name="Группа 70"/>
          <p:cNvGrpSpPr/>
          <p:nvPr/>
        </p:nvGrpSpPr>
        <p:grpSpPr>
          <a:xfrm>
            <a:off x="6295644" y="1493276"/>
            <a:ext cx="2387804" cy="1411850"/>
            <a:chOff x="5710584" y="1645609"/>
            <a:chExt cx="2387804" cy="1411850"/>
          </a:xfrm>
        </p:grpSpPr>
        <p:grpSp>
          <p:nvGrpSpPr>
            <p:cNvPr id="72" name="Группа 71"/>
            <p:cNvGrpSpPr/>
            <p:nvPr/>
          </p:nvGrpSpPr>
          <p:grpSpPr>
            <a:xfrm>
              <a:off x="5710584" y="1645609"/>
              <a:ext cx="2387804" cy="1411850"/>
              <a:chOff x="4993991" y="733552"/>
              <a:chExt cx="2387804" cy="1411850"/>
            </a:xfrm>
          </p:grpSpPr>
          <p:sp>
            <p:nvSpPr>
              <p:cNvPr id="74" name="Скругленный прямоугольник 73"/>
              <p:cNvSpPr/>
              <p:nvPr/>
            </p:nvSpPr>
            <p:spPr>
              <a:xfrm>
                <a:off x="4993991" y="750272"/>
                <a:ext cx="2101775" cy="1395130"/>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Прямоугольник 74"/>
              <p:cNvSpPr/>
              <p:nvPr/>
            </p:nvSpPr>
            <p:spPr>
              <a:xfrm>
                <a:off x="5377056" y="733552"/>
                <a:ext cx="1385957" cy="369332"/>
              </a:xfrm>
              <a:prstGeom prst="rect">
                <a:avLst/>
              </a:prstGeom>
            </p:spPr>
            <p:txBody>
              <a:bodyPr wrap="none">
                <a:spAutoFit/>
              </a:bodyPr>
              <a:lstStyle/>
              <a:p>
                <a:pPr algn="ctr"/>
                <a:r>
                  <a:rPr lang="en-US" b="1" dirty="0" smtClean="0">
                    <a:latin typeface="Open Sans"/>
                  </a:rPr>
                  <a:t>Timesheet </a:t>
                </a:r>
                <a:endParaRPr lang="en-US" b="1" dirty="0">
                  <a:latin typeface="Open Sans"/>
                </a:endParaRPr>
              </a:p>
            </p:txBody>
          </p:sp>
          <p:sp>
            <p:nvSpPr>
              <p:cNvPr id="76" name="TextBox 75"/>
              <p:cNvSpPr txBox="1"/>
              <p:nvPr/>
            </p:nvSpPr>
            <p:spPr>
              <a:xfrm>
                <a:off x="5814550" y="1063056"/>
                <a:ext cx="1567245" cy="369332"/>
              </a:xfrm>
              <a:prstGeom prst="rect">
                <a:avLst/>
              </a:prstGeom>
              <a:noFill/>
            </p:spPr>
            <p:txBody>
              <a:bodyPr wrap="square" rtlCol="0">
                <a:spAutoFit/>
              </a:bodyPr>
              <a:lstStyle/>
              <a:p>
                <a:r>
                  <a:rPr lang="en-US" dirty="0" smtClean="0"/>
                  <a:t>Task Timer</a:t>
                </a:r>
                <a:endParaRPr lang="en-US" dirty="0"/>
              </a:p>
            </p:txBody>
          </p:sp>
        </p:grpSp>
        <p:pic>
          <p:nvPicPr>
            <p:cNvPr id="73" name="Picture 6" descr="access, clock, time icon"/>
            <p:cNvPicPr>
              <a:picLocks noChangeAspect="1" noChangeArrowheads="1"/>
            </p:cNvPicPr>
            <p:nvPr/>
          </p:nvPicPr>
          <p:blipFill>
            <a:blip r:embed="rId7">
              <a:duotone>
                <a:schemeClr val="accent1">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781011" y="1923711"/>
              <a:ext cx="759490" cy="759491"/>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77" name="Группа 76"/>
          <p:cNvGrpSpPr/>
          <p:nvPr/>
        </p:nvGrpSpPr>
        <p:grpSpPr>
          <a:xfrm>
            <a:off x="8870744" y="1472707"/>
            <a:ext cx="2632123" cy="1432419"/>
            <a:chOff x="8206819" y="1589484"/>
            <a:chExt cx="2632123" cy="1432419"/>
          </a:xfrm>
        </p:grpSpPr>
        <p:grpSp>
          <p:nvGrpSpPr>
            <p:cNvPr id="78" name="Группа 77"/>
            <p:cNvGrpSpPr/>
            <p:nvPr/>
          </p:nvGrpSpPr>
          <p:grpSpPr>
            <a:xfrm>
              <a:off x="8206819" y="1589484"/>
              <a:ext cx="2632123" cy="1432419"/>
              <a:chOff x="4904804" y="599675"/>
              <a:chExt cx="2377639" cy="1432419"/>
            </a:xfrm>
          </p:grpSpPr>
          <p:sp>
            <p:nvSpPr>
              <p:cNvPr id="80" name="Скругленный прямоугольник 79"/>
              <p:cNvSpPr/>
              <p:nvPr/>
            </p:nvSpPr>
            <p:spPr>
              <a:xfrm>
                <a:off x="4993991" y="636964"/>
                <a:ext cx="2232138" cy="1395130"/>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Прямоугольник 80"/>
              <p:cNvSpPr/>
              <p:nvPr/>
            </p:nvSpPr>
            <p:spPr>
              <a:xfrm>
                <a:off x="4904804" y="599675"/>
                <a:ext cx="2377639" cy="369332"/>
              </a:xfrm>
              <a:prstGeom prst="rect">
                <a:avLst/>
              </a:prstGeom>
            </p:spPr>
            <p:txBody>
              <a:bodyPr wrap="none">
                <a:spAutoFit/>
              </a:bodyPr>
              <a:lstStyle/>
              <a:p>
                <a:pPr algn="ctr"/>
                <a:r>
                  <a:rPr lang="en-US" b="1" dirty="0" smtClean="0">
                    <a:latin typeface="Open Sans"/>
                  </a:rPr>
                  <a:t>Timesheet Approval</a:t>
                </a:r>
                <a:endParaRPr lang="en-US" b="1" dirty="0">
                  <a:latin typeface="Open Sans"/>
                </a:endParaRPr>
              </a:p>
            </p:txBody>
          </p:sp>
          <p:sp>
            <p:nvSpPr>
              <p:cNvPr id="82" name="TextBox 81"/>
              <p:cNvSpPr txBox="1"/>
              <p:nvPr/>
            </p:nvSpPr>
            <p:spPr>
              <a:xfrm>
                <a:off x="5680782" y="944636"/>
                <a:ext cx="1567245" cy="923330"/>
              </a:xfrm>
              <a:prstGeom prst="rect">
                <a:avLst/>
              </a:prstGeom>
              <a:noFill/>
            </p:spPr>
            <p:txBody>
              <a:bodyPr wrap="square" rtlCol="0">
                <a:spAutoFit/>
              </a:bodyPr>
              <a:lstStyle/>
              <a:p>
                <a:r>
                  <a:rPr lang="en-US" dirty="0" smtClean="0"/>
                  <a:t>Monthly</a:t>
                </a:r>
              </a:p>
              <a:p>
                <a:r>
                  <a:rPr lang="en-US" dirty="0" smtClean="0"/>
                  <a:t>By Project</a:t>
                </a:r>
              </a:p>
              <a:p>
                <a:r>
                  <a:rPr lang="en-US" dirty="0" smtClean="0"/>
                  <a:t>By Employee</a:t>
                </a:r>
                <a:endParaRPr lang="en-US" dirty="0"/>
              </a:p>
            </p:txBody>
          </p:sp>
        </p:grpSp>
        <p:pic>
          <p:nvPicPr>
            <p:cNvPr id="79" name="Picture 8" descr="agree, approval, approve, check, checkmark icon"/>
            <p:cNvPicPr>
              <a:picLocks noChangeAspect="1" noChangeArrowheads="1"/>
            </p:cNvPicPr>
            <p:nvPr/>
          </p:nvPicPr>
          <p:blipFill>
            <a:blip r:embed="rId8">
              <a:duotone>
                <a:schemeClr val="accent1">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8358211" y="1988391"/>
              <a:ext cx="773622" cy="773623"/>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83" name="Скругленный прямоугольник 82"/>
          <p:cNvSpPr/>
          <p:nvPr/>
        </p:nvSpPr>
        <p:spPr>
          <a:xfrm>
            <a:off x="8969477" y="3221635"/>
            <a:ext cx="2471049" cy="1358389"/>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Прямоугольник 83"/>
          <p:cNvSpPr/>
          <p:nvPr/>
        </p:nvSpPr>
        <p:spPr>
          <a:xfrm>
            <a:off x="9135612" y="3222036"/>
            <a:ext cx="2064062" cy="369332"/>
          </a:xfrm>
          <a:prstGeom prst="rect">
            <a:avLst/>
          </a:prstGeom>
        </p:spPr>
        <p:txBody>
          <a:bodyPr wrap="square">
            <a:spAutoFit/>
          </a:bodyPr>
          <a:lstStyle/>
          <a:p>
            <a:pPr algn="ctr"/>
            <a:r>
              <a:rPr lang="en-US" b="1" dirty="0" smtClean="0">
                <a:latin typeface="Open Sans"/>
              </a:rPr>
              <a:t>Bill the client</a:t>
            </a:r>
            <a:endParaRPr lang="en-US" b="1" dirty="0">
              <a:latin typeface="Open Sans"/>
            </a:endParaRPr>
          </a:p>
        </p:txBody>
      </p:sp>
      <p:pic>
        <p:nvPicPr>
          <p:cNvPr id="85" name="Picture 12" descr="bill, email, invoice, send icon"/>
          <p:cNvPicPr>
            <a:picLocks noChangeAspect="1" noChangeArrowheads="1"/>
          </p:cNvPicPr>
          <p:nvPr/>
        </p:nvPicPr>
        <p:blipFill>
          <a:blip r:embed="rId9">
            <a:duotone>
              <a:prstClr val="black"/>
              <a:schemeClr val="accent5">
                <a:tint val="45000"/>
                <a:satMod val="400000"/>
              </a:schemeClr>
            </a:duotone>
            <a:extLst>
              <a:ext uri="{28A0092B-C50C-407E-A947-70E740481C1C}">
                <a14:useLocalDpi xmlns:a14="http://schemas.microsoft.com/office/drawing/2010/main" xmlns="" val="0"/>
              </a:ext>
            </a:extLst>
          </a:blip>
          <a:srcRect/>
          <a:stretch>
            <a:fillRect/>
          </a:stretch>
        </p:blipFill>
        <p:spPr bwMode="auto">
          <a:xfrm>
            <a:off x="9135613" y="3591368"/>
            <a:ext cx="814090" cy="807322"/>
          </a:xfrm>
          <a:prstGeom prst="rect">
            <a:avLst/>
          </a:prstGeom>
          <a:noFill/>
          <a:extLst>
            <a:ext uri="{909E8E84-426E-40DD-AFC4-6F175D3DCCD1}">
              <a14:hiddenFill xmlns:a14="http://schemas.microsoft.com/office/drawing/2010/main" xmlns="">
                <a:solidFill>
                  <a:srgbClr val="FFFFFF"/>
                </a:solidFill>
              </a14:hiddenFill>
            </a:ext>
          </a:extLst>
        </p:spPr>
      </p:pic>
      <p:sp>
        <p:nvSpPr>
          <p:cNvPr id="89" name="TextBox 88"/>
          <p:cNvSpPr txBox="1"/>
          <p:nvPr/>
        </p:nvSpPr>
        <p:spPr>
          <a:xfrm>
            <a:off x="10044102" y="3533364"/>
            <a:ext cx="1734991" cy="923330"/>
          </a:xfrm>
          <a:prstGeom prst="rect">
            <a:avLst/>
          </a:prstGeom>
          <a:noFill/>
        </p:spPr>
        <p:txBody>
          <a:bodyPr wrap="square" rtlCol="0">
            <a:spAutoFit/>
          </a:bodyPr>
          <a:lstStyle/>
          <a:p>
            <a:r>
              <a:rPr lang="en-US" dirty="0" smtClean="0"/>
              <a:t>Partial Billing</a:t>
            </a:r>
          </a:p>
          <a:p>
            <a:r>
              <a:rPr lang="en-US" dirty="0" smtClean="0"/>
              <a:t>Recurring Invoice</a:t>
            </a:r>
            <a:endParaRPr lang="en-US" dirty="0"/>
          </a:p>
        </p:txBody>
      </p:sp>
      <p:cxnSp>
        <p:nvCxnSpPr>
          <p:cNvPr id="90" name="Прямая со стрелкой 89"/>
          <p:cNvCxnSpPr/>
          <p:nvPr/>
        </p:nvCxnSpPr>
        <p:spPr>
          <a:xfrm flipV="1">
            <a:off x="5866897" y="2177003"/>
            <a:ext cx="413253" cy="1074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1" name="Прямая со стрелкой 90"/>
          <p:cNvCxnSpPr>
            <a:stCxn id="35" idx="3"/>
            <a:endCxn id="42" idx="1"/>
          </p:cNvCxnSpPr>
          <p:nvPr/>
        </p:nvCxnSpPr>
        <p:spPr>
          <a:xfrm flipV="1">
            <a:off x="2943618" y="2210489"/>
            <a:ext cx="576245" cy="954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2" name="Прямая со стрелкой 91"/>
          <p:cNvCxnSpPr>
            <a:stCxn id="80" idx="2"/>
            <a:endCxn id="83" idx="0"/>
          </p:cNvCxnSpPr>
          <p:nvPr/>
        </p:nvCxnSpPr>
        <p:spPr>
          <a:xfrm>
            <a:off x="10205002" y="2905126"/>
            <a:ext cx="0" cy="31650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3" name="Скругленный прямоугольник 92"/>
          <p:cNvSpPr/>
          <p:nvPr/>
        </p:nvSpPr>
        <p:spPr>
          <a:xfrm>
            <a:off x="6295644" y="3221635"/>
            <a:ext cx="2101775" cy="1358389"/>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Прямоугольник 93"/>
          <p:cNvSpPr/>
          <p:nvPr/>
        </p:nvSpPr>
        <p:spPr>
          <a:xfrm>
            <a:off x="6923367" y="3227490"/>
            <a:ext cx="954108" cy="369332"/>
          </a:xfrm>
          <a:prstGeom prst="rect">
            <a:avLst/>
          </a:prstGeom>
        </p:spPr>
        <p:txBody>
          <a:bodyPr wrap="none">
            <a:spAutoFit/>
          </a:bodyPr>
          <a:lstStyle/>
          <a:p>
            <a:pPr algn="ctr"/>
            <a:r>
              <a:rPr lang="en-US" b="1" dirty="0" smtClean="0">
                <a:latin typeface="Open Sans"/>
              </a:rPr>
              <a:t>Payroll</a:t>
            </a:r>
            <a:endParaRPr lang="en-US" b="1" dirty="0">
              <a:latin typeface="Open Sans"/>
            </a:endParaRPr>
          </a:p>
        </p:txBody>
      </p:sp>
      <p:pic>
        <p:nvPicPr>
          <p:cNvPr id="95" name="Picture 6" descr="cash, money, payment icon"/>
          <p:cNvPicPr>
            <a:picLocks noChangeAspect="1" noChangeArrowheads="1"/>
          </p:cNvPicPr>
          <p:nvPr/>
        </p:nvPicPr>
        <p:blipFill>
          <a:blip r:embed="rId10">
            <a:duotone>
              <a:prstClr val="black"/>
              <a:schemeClr val="accent5">
                <a:tint val="45000"/>
                <a:satMod val="400000"/>
              </a:schemeClr>
            </a:duotone>
            <a:extLst>
              <a:ext uri="{28A0092B-C50C-407E-A947-70E740481C1C}">
                <a14:useLocalDpi xmlns:a14="http://schemas.microsoft.com/office/drawing/2010/main" xmlns="" val="0"/>
              </a:ext>
            </a:extLst>
          </a:blip>
          <a:srcRect/>
          <a:stretch>
            <a:fillRect/>
          </a:stretch>
        </p:blipFill>
        <p:spPr bwMode="auto">
          <a:xfrm>
            <a:off x="6285456" y="3561563"/>
            <a:ext cx="895131" cy="895132"/>
          </a:xfrm>
          <a:prstGeom prst="rect">
            <a:avLst/>
          </a:prstGeom>
          <a:noFill/>
          <a:extLst>
            <a:ext uri="{909E8E84-426E-40DD-AFC4-6F175D3DCCD1}">
              <a14:hiddenFill xmlns:a14="http://schemas.microsoft.com/office/drawing/2010/main" xmlns="">
                <a:solidFill>
                  <a:srgbClr val="FFFFFF"/>
                </a:solidFill>
              </a14:hiddenFill>
            </a:ext>
          </a:extLst>
        </p:spPr>
      </p:pic>
      <p:cxnSp>
        <p:nvCxnSpPr>
          <p:cNvPr id="96" name="Прямая со стрелкой 95"/>
          <p:cNvCxnSpPr/>
          <p:nvPr/>
        </p:nvCxnSpPr>
        <p:spPr>
          <a:xfrm>
            <a:off x="7375414" y="2910981"/>
            <a:ext cx="0" cy="31650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6918502" y="3561562"/>
            <a:ext cx="1734991" cy="369332"/>
          </a:xfrm>
          <a:prstGeom prst="rect">
            <a:avLst/>
          </a:prstGeom>
          <a:noFill/>
        </p:spPr>
        <p:txBody>
          <a:bodyPr wrap="square" rtlCol="0">
            <a:spAutoFit/>
          </a:bodyPr>
          <a:lstStyle/>
          <a:p>
            <a:r>
              <a:rPr lang="en-US" dirty="0" smtClean="0"/>
              <a:t>Group Pay-run</a:t>
            </a:r>
          </a:p>
        </p:txBody>
      </p:sp>
      <p:grpSp>
        <p:nvGrpSpPr>
          <p:cNvPr id="98" name="Группа 97"/>
          <p:cNvGrpSpPr/>
          <p:nvPr/>
        </p:nvGrpSpPr>
        <p:grpSpPr>
          <a:xfrm>
            <a:off x="8969477" y="4901202"/>
            <a:ext cx="2644869" cy="1337674"/>
            <a:chOff x="9085486" y="3885927"/>
            <a:chExt cx="2644869" cy="1337674"/>
          </a:xfrm>
        </p:grpSpPr>
        <p:grpSp>
          <p:nvGrpSpPr>
            <p:cNvPr id="99" name="Группа 98"/>
            <p:cNvGrpSpPr/>
            <p:nvPr/>
          </p:nvGrpSpPr>
          <p:grpSpPr>
            <a:xfrm>
              <a:off x="9085486" y="3885927"/>
              <a:ext cx="2644869" cy="1337674"/>
              <a:chOff x="8060624" y="4754968"/>
              <a:chExt cx="2644869" cy="1337674"/>
            </a:xfrm>
          </p:grpSpPr>
          <p:grpSp>
            <p:nvGrpSpPr>
              <p:cNvPr id="101" name="Группа 100"/>
              <p:cNvGrpSpPr/>
              <p:nvPr/>
            </p:nvGrpSpPr>
            <p:grpSpPr>
              <a:xfrm>
                <a:off x="8060624" y="4754968"/>
                <a:ext cx="2471049" cy="1337674"/>
                <a:chOff x="10336217" y="1198968"/>
                <a:chExt cx="2471049" cy="1337674"/>
              </a:xfrm>
            </p:grpSpPr>
            <p:sp>
              <p:nvSpPr>
                <p:cNvPr id="103" name="Скругленный прямоугольник 102"/>
                <p:cNvSpPr/>
                <p:nvPr/>
              </p:nvSpPr>
              <p:spPr>
                <a:xfrm>
                  <a:off x="10336217" y="1198968"/>
                  <a:ext cx="2471049" cy="1337674"/>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Прямоугольник 103"/>
                <p:cNvSpPr/>
                <p:nvPr/>
              </p:nvSpPr>
              <p:spPr>
                <a:xfrm>
                  <a:off x="10602605" y="1210233"/>
                  <a:ext cx="2056973" cy="369332"/>
                </a:xfrm>
                <a:prstGeom prst="rect">
                  <a:avLst/>
                </a:prstGeom>
              </p:spPr>
              <p:txBody>
                <a:bodyPr wrap="none">
                  <a:spAutoFit/>
                </a:bodyPr>
                <a:lstStyle/>
                <a:p>
                  <a:pPr algn="ctr"/>
                  <a:r>
                    <a:rPr lang="en-US" b="1" dirty="0" smtClean="0">
                      <a:latin typeface="Open Sans"/>
                    </a:rPr>
                    <a:t>Close the project</a:t>
                  </a:r>
                  <a:endParaRPr lang="en-US" b="1" dirty="0">
                    <a:latin typeface="Open Sans"/>
                  </a:endParaRPr>
                </a:p>
              </p:txBody>
            </p:sp>
          </p:grpSp>
          <p:sp>
            <p:nvSpPr>
              <p:cNvPr id="102" name="TextBox 101"/>
              <p:cNvSpPr txBox="1"/>
              <p:nvPr/>
            </p:nvSpPr>
            <p:spPr>
              <a:xfrm>
                <a:off x="8972646" y="5143500"/>
                <a:ext cx="1732847" cy="646331"/>
              </a:xfrm>
              <a:prstGeom prst="rect">
                <a:avLst/>
              </a:prstGeom>
              <a:noFill/>
            </p:spPr>
            <p:txBody>
              <a:bodyPr wrap="square" rtlCol="0">
                <a:spAutoFit/>
              </a:bodyPr>
              <a:lstStyle/>
              <a:p>
                <a:r>
                  <a:rPr lang="en-US" dirty="0" smtClean="0"/>
                  <a:t>Archive the project </a:t>
                </a:r>
              </a:p>
            </p:txBody>
          </p:sp>
        </p:grpSp>
        <p:pic>
          <p:nvPicPr>
            <p:cNvPr id="100" name="Picture 10" descr="circled, close icon"/>
            <p:cNvPicPr>
              <a:picLocks noChangeAspect="1" noChangeArrowheads="1"/>
            </p:cNvPicPr>
            <p:nvPr/>
          </p:nvPicPr>
          <p:blipFill>
            <a:blip r:embed="rId11">
              <a:duotone>
                <a:schemeClr val="accent1">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9262741" y="4229093"/>
              <a:ext cx="791916" cy="791917"/>
            </a:xfrm>
            <a:prstGeom prst="rect">
              <a:avLst/>
            </a:prstGeom>
            <a:noFill/>
            <a:extLst>
              <a:ext uri="{909E8E84-426E-40DD-AFC4-6F175D3DCCD1}">
                <a14:hiddenFill xmlns:a14="http://schemas.microsoft.com/office/drawing/2010/main" xmlns="">
                  <a:solidFill>
                    <a:srgbClr val="FFFFFF"/>
                  </a:solidFill>
                </a14:hiddenFill>
              </a:ext>
            </a:extLst>
          </p:spPr>
        </p:pic>
      </p:grpSp>
      <p:cxnSp>
        <p:nvCxnSpPr>
          <p:cNvPr id="105" name="Прямая со стрелкой 104"/>
          <p:cNvCxnSpPr/>
          <p:nvPr/>
        </p:nvCxnSpPr>
        <p:spPr>
          <a:xfrm>
            <a:off x="10167643" y="4580024"/>
            <a:ext cx="0" cy="31650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t="18985" r="55000"/>
          <a:stretch/>
        </p:blipFill>
        <p:spPr bwMode="auto">
          <a:xfrm>
            <a:off x="307975" y="2934348"/>
            <a:ext cx="2964111" cy="30017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7" name="Прямоугольник 106"/>
          <p:cNvSpPr/>
          <p:nvPr/>
        </p:nvSpPr>
        <p:spPr>
          <a:xfrm>
            <a:off x="304401" y="6021638"/>
            <a:ext cx="5645200" cy="707886"/>
          </a:xfrm>
          <a:prstGeom prst="rect">
            <a:avLst/>
          </a:prstGeom>
        </p:spPr>
        <p:txBody>
          <a:bodyPr wrap="square">
            <a:spAutoFit/>
          </a:bodyPr>
          <a:lstStyle/>
          <a:p>
            <a:r>
              <a:rPr lang="en-US" sz="2000" dirty="0" smtClean="0">
                <a:latin typeface="Open Sans"/>
              </a:rPr>
              <a:t>Most of our customers are professional service companies</a:t>
            </a:r>
            <a:endParaRPr lang="en-US" sz="2000" dirty="0">
              <a:latin typeface="Open Sans"/>
            </a:endParaRPr>
          </a:p>
        </p:txBody>
      </p:sp>
      <p:pic>
        <p:nvPicPr>
          <p:cNvPr id="109" name="Picture 4" descr="https://encrypted-tbn1.gstatic.com/images?q=tbn:ANd9GcTciTUn3u3hnmjVWrB51IHr8B771bYkmdYTsx0cTAW5E9HH0jBZ"/>
          <p:cNvPicPr>
            <a:picLocks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auto">
          <a:xfrm>
            <a:off x="2050808" y="4650986"/>
            <a:ext cx="1221278" cy="1221280"/>
          </a:xfrm>
          <a:prstGeom prst="rect">
            <a:avLst/>
          </a:prstGeom>
          <a:noFill/>
          <a:extLst>
            <a:ext uri="{909E8E84-426E-40DD-AFC4-6F175D3DCCD1}">
              <a14:hiddenFill xmlns:a14="http://schemas.microsoft.com/office/drawing/2010/main" xmlns="">
                <a:solidFill>
                  <a:srgbClr val="FFFFFF"/>
                </a:solidFill>
              </a14:hiddenFill>
            </a:ext>
          </a:extLst>
        </p:spPr>
      </p:pic>
      <p:sp>
        <p:nvSpPr>
          <p:cNvPr id="56" name="Номер слайда 55"/>
          <p:cNvSpPr>
            <a:spLocks noGrp="1"/>
          </p:cNvSpPr>
          <p:nvPr>
            <p:ph type="sldNum" sz="quarter" idx="12"/>
          </p:nvPr>
        </p:nvSpPr>
        <p:spPr/>
        <p:txBody>
          <a:bodyPr/>
          <a:lstStyle/>
          <a:p>
            <a:fld id="{7C7E242F-E3F6-4680-9075-23A00169657E}" type="slidenum">
              <a:rPr lang="en-US" smtClean="0"/>
              <a:pPr/>
              <a:t>13</a:t>
            </a:fld>
            <a:endParaRPr lang="en-US"/>
          </a:p>
        </p:txBody>
      </p:sp>
    </p:spTree>
    <p:extLst>
      <p:ext uri="{BB962C8B-B14F-4D97-AF65-F5344CB8AC3E}">
        <p14:creationId xmlns:p14="http://schemas.microsoft.com/office/powerpoint/2010/main" xmlns="" val="88863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fill="hold"/>
                                        <p:tgtEl>
                                          <p:spTgt spid="107"/>
                                        </p:tgtEl>
                                        <p:attrNameLst>
                                          <p:attrName>ppt_x</p:attrName>
                                        </p:attrNameLst>
                                      </p:cBhvr>
                                      <p:tavLst>
                                        <p:tav tm="0">
                                          <p:val>
                                            <p:strVal val="#ppt_x"/>
                                          </p:val>
                                        </p:tav>
                                        <p:tav tm="100000">
                                          <p:val>
                                            <p:strVal val="#ppt_x"/>
                                          </p:val>
                                        </p:tav>
                                      </p:tavLst>
                                    </p:anim>
                                    <p:anim calcmode="lin" valueType="num">
                                      <p:cBhvr additive="base">
                                        <p:cTn id="8" dur="500" fill="hold"/>
                                        <p:tgtEl>
                                          <p:spTgt spid="10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9"/>
                                        </p:tgtEl>
                                        <p:attrNameLst>
                                          <p:attrName>style.visibility</p:attrName>
                                        </p:attrNameLst>
                                      </p:cBhvr>
                                      <p:to>
                                        <p:strVal val="visible"/>
                                      </p:to>
                                    </p:set>
                                    <p:anim calcmode="lin" valueType="num">
                                      <p:cBhvr additive="base">
                                        <p:cTn id="11" dur="500" fill="hold"/>
                                        <p:tgtEl>
                                          <p:spTgt spid="109"/>
                                        </p:tgtEl>
                                        <p:attrNameLst>
                                          <p:attrName>ppt_x</p:attrName>
                                        </p:attrNameLst>
                                      </p:cBhvr>
                                      <p:tavLst>
                                        <p:tav tm="0">
                                          <p:val>
                                            <p:strVal val="#ppt_x"/>
                                          </p:val>
                                        </p:tav>
                                        <p:tav tm="100000">
                                          <p:val>
                                            <p:strVal val="#ppt_x"/>
                                          </p:val>
                                        </p:tav>
                                      </p:tavLst>
                                    </p:anim>
                                    <p:anim calcmode="lin" valueType="num">
                                      <p:cBhvr additive="base">
                                        <p:cTn id="12" dur="500" fill="hold"/>
                                        <p:tgtEl>
                                          <p:spTgt spid="1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6176" y="24888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Project Management - Planning</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14</a:t>
            </a:fld>
            <a:endParaRPr lang="en-US"/>
          </a:p>
        </p:txBody>
      </p:sp>
    </p:spTree>
    <p:extLst>
      <p:ext uri="{BB962C8B-B14F-4D97-AF65-F5344CB8AC3E}">
        <p14:creationId xmlns:p14="http://schemas.microsoft.com/office/powerpoint/2010/main" xmlns="" val="9303053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Getting Started</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 name="Группа 3"/>
          <p:cNvGrpSpPr/>
          <p:nvPr/>
        </p:nvGrpSpPr>
        <p:grpSpPr>
          <a:xfrm>
            <a:off x="555035" y="803248"/>
            <a:ext cx="3524841" cy="2357571"/>
            <a:chOff x="555035" y="803248"/>
            <a:chExt cx="3524841" cy="2357571"/>
          </a:xfrm>
        </p:grpSpPr>
        <p:pic>
          <p:nvPicPr>
            <p:cNvPr id="3074" name="Picture 2" descr="https://s3.amazonaws.com:443/workforcetrack/000000000000%2Fpublic%2F3737%2Fstatic%2Feb25864e-ed90-472f-84d2-80997ffe6586"/>
            <p:cNvPicPr>
              <a:picLocks noChangeAspect="1" noChangeArrowheads="1"/>
            </p:cNvPicPr>
            <p:nvPr/>
          </p:nvPicPr>
          <p:blipFill rotWithShape="1">
            <a:blip r:embed="rId5">
              <a:extLst>
                <a:ext uri="{28A0092B-C50C-407E-A947-70E740481C1C}">
                  <a14:useLocalDpi xmlns:a14="http://schemas.microsoft.com/office/drawing/2010/main" xmlns="" val="0"/>
                </a:ext>
              </a:extLst>
            </a:blip>
            <a:srcRect r="55260"/>
            <a:stretch/>
          </p:blipFill>
          <p:spPr bwMode="auto">
            <a:xfrm>
              <a:off x="565151" y="803248"/>
              <a:ext cx="3514725" cy="2345969"/>
            </a:xfrm>
            <a:prstGeom prst="rect">
              <a:avLst/>
            </a:prstGeom>
            <a:noFill/>
            <a:ln>
              <a:solidFill>
                <a:schemeClr val="bg1">
                  <a:lumMod val="65000"/>
                </a:schemeClr>
              </a:solidFill>
            </a:ln>
            <a:extLst>
              <a:ext uri="{909E8E84-426E-40DD-AFC4-6F175D3DCCD1}">
                <a14:hiddenFill xmlns:a14="http://schemas.microsoft.com/office/drawing/2010/main" xmlns="">
                  <a:solidFill>
                    <a:srgbClr val="FFFFFF"/>
                  </a:solidFill>
                </a14:hiddenFill>
              </a:ext>
            </a:extLst>
          </p:spPr>
        </p:pic>
        <p:sp>
          <p:nvSpPr>
            <p:cNvPr id="9" name="TextBox 8"/>
            <p:cNvSpPr txBox="1"/>
            <p:nvPr/>
          </p:nvSpPr>
          <p:spPr>
            <a:xfrm>
              <a:off x="555035" y="2791487"/>
              <a:ext cx="3524841" cy="369332"/>
            </a:xfrm>
            <a:prstGeom prst="rect">
              <a:avLst/>
            </a:prstGeom>
            <a:solidFill>
              <a:srgbClr val="C00000"/>
            </a:solidFill>
            <a:ln>
              <a:solidFill>
                <a:schemeClr val="bg1">
                  <a:lumMod val="85000"/>
                </a:schemeClr>
              </a:solidFill>
            </a:ln>
          </p:spPr>
          <p:txBody>
            <a:bodyPr wrap="square" rtlCol="0">
              <a:spAutoFit/>
            </a:bodyPr>
            <a:lstStyle/>
            <a:p>
              <a:pPr algn="ctr"/>
              <a:r>
                <a:rPr lang="en-US" dirty="0" smtClean="0">
                  <a:solidFill>
                    <a:schemeClr val="bg1"/>
                  </a:solidFill>
                  <a:latin typeface="Open Sans"/>
                </a:rPr>
                <a:t>Add Project</a:t>
              </a:r>
              <a:endParaRPr lang="en-US" dirty="0">
                <a:solidFill>
                  <a:schemeClr val="bg1"/>
                </a:solidFill>
                <a:latin typeface="Open Sans"/>
              </a:endParaRPr>
            </a:p>
          </p:txBody>
        </p:sp>
      </p:grpSp>
      <p:grpSp>
        <p:nvGrpSpPr>
          <p:cNvPr id="2" name="Группа 1"/>
          <p:cNvGrpSpPr/>
          <p:nvPr/>
        </p:nvGrpSpPr>
        <p:grpSpPr>
          <a:xfrm>
            <a:off x="4214516" y="2770742"/>
            <a:ext cx="3524842" cy="2730485"/>
            <a:chOff x="885234" y="3670315"/>
            <a:chExt cx="3524842" cy="2730485"/>
          </a:xfrm>
        </p:grpSpPr>
        <p:pic>
          <p:nvPicPr>
            <p:cNvPr id="3078" name="Picture 6" descr="https://s3.amazonaws.com:443/workforcetrack/000000000000%2Fpublic%2F3737%2Fstatic%2F4e79713a-9a32-423e-a391-746867a2c8a2"/>
            <p:cNvPicPr>
              <a:picLocks noChangeAspect="1" noChangeArrowheads="1"/>
            </p:cNvPicPr>
            <p:nvPr/>
          </p:nvPicPr>
          <p:blipFill rotWithShape="1">
            <a:blip r:embed="rId6">
              <a:extLst>
                <a:ext uri="{28A0092B-C50C-407E-A947-70E740481C1C}">
                  <a14:useLocalDpi xmlns:a14="http://schemas.microsoft.com/office/drawing/2010/main" xmlns="" val="0"/>
                </a:ext>
              </a:extLst>
            </a:blip>
            <a:srcRect r="60750" b="11450"/>
            <a:stretch/>
          </p:blipFill>
          <p:spPr bwMode="auto">
            <a:xfrm>
              <a:off x="885235" y="3670315"/>
              <a:ext cx="3524841" cy="2730485"/>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13"/>
            <p:cNvSpPr txBox="1"/>
            <p:nvPr/>
          </p:nvSpPr>
          <p:spPr>
            <a:xfrm>
              <a:off x="885234" y="6031468"/>
              <a:ext cx="3524841" cy="369332"/>
            </a:xfrm>
            <a:prstGeom prst="rect">
              <a:avLst/>
            </a:prstGeom>
            <a:solidFill>
              <a:srgbClr val="C00000"/>
            </a:solidFill>
            <a:ln>
              <a:solidFill>
                <a:schemeClr val="bg1">
                  <a:lumMod val="85000"/>
                </a:schemeClr>
              </a:solidFill>
            </a:ln>
          </p:spPr>
          <p:txBody>
            <a:bodyPr wrap="square" rtlCol="0">
              <a:spAutoFit/>
            </a:bodyPr>
            <a:lstStyle/>
            <a:p>
              <a:pPr algn="ctr"/>
              <a:r>
                <a:rPr lang="en-US" dirty="0" smtClean="0">
                  <a:solidFill>
                    <a:schemeClr val="bg1"/>
                  </a:solidFill>
                  <a:latin typeface="Open Sans"/>
                </a:rPr>
                <a:t>Add Task</a:t>
              </a:r>
              <a:endParaRPr lang="en-US" dirty="0">
                <a:solidFill>
                  <a:schemeClr val="bg1"/>
                </a:solidFill>
                <a:latin typeface="Open Sans"/>
              </a:endParaRPr>
            </a:p>
          </p:txBody>
        </p:sp>
      </p:grpSp>
      <p:cxnSp>
        <p:nvCxnSpPr>
          <p:cNvPr id="6" name="Прямая соединительная линия 5"/>
          <p:cNvCxnSpPr>
            <a:stCxn id="3074" idx="3"/>
          </p:cNvCxnSpPr>
          <p:nvPr/>
        </p:nvCxnSpPr>
        <p:spPr>
          <a:xfrm>
            <a:off x="4079876" y="1976233"/>
            <a:ext cx="189706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a:endCxn id="3076" idx="0"/>
          </p:cNvCxnSpPr>
          <p:nvPr/>
        </p:nvCxnSpPr>
        <p:spPr>
          <a:xfrm>
            <a:off x="5976936" y="1976232"/>
            <a:ext cx="0" cy="76083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Прямоугольник 24"/>
          <p:cNvSpPr/>
          <p:nvPr/>
        </p:nvSpPr>
        <p:spPr>
          <a:xfrm>
            <a:off x="895351" y="6288611"/>
            <a:ext cx="4856907" cy="369332"/>
          </a:xfrm>
          <a:prstGeom prst="rect">
            <a:avLst/>
          </a:prstGeom>
        </p:spPr>
        <p:txBody>
          <a:bodyPr wrap="none">
            <a:spAutoFit/>
          </a:bodyPr>
          <a:lstStyle/>
          <a:p>
            <a:r>
              <a:rPr lang="en-US" i="1" dirty="0"/>
              <a:t>https://www.youtube.com/watch?v=_hLNlEVsqho</a:t>
            </a:r>
            <a:endParaRPr lang="en-US" dirty="0"/>
          </a:p>
        </p:txBody>
      </p:sp>
      <p:pic>
        <p:nvPicPr>
          <p:cNvPr id="9218" name="Picture 2" descr="http://tse1.mm.bing.net/th?&amp;id=OIP.Mc1653bd4b0f8b5f594f2e93a775fbba2o0&amp;w=300&amp;h=300&amp;c=0&amp;pid=1.9&amp;rs=0&amp;p=0"/>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8088222" y="707137"/>
            <a:ext cx="3570081" cy="238005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Прямоугольник 4"/>
          <p:cNvSpPr/>
          <p:nvPr/>
        </p:nvSpPr>
        <p:spPr>
          <a:xfrm>
            <a:off x="1606551" y="4173880"/>
            <a:ext cx="1190625" cy="546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Add Project </a:t>
            </a:r>
            <a:endParaRPr lang="en-US" dirty="0"/>
          </a:p>
        </p:txBody>
      </p:sp>
      <p:sp>
        <p:nvSpPr>
          <p:cNvPr id="23" name="Прямоугольник 22"/>
          <p:cNvSpPr/>
          <p:nvPr/>
        </p:nvSpPr>
        <p:spPr>
          <a:xfrm>
            <a:off x="1606550" y="4999380"/>
            <a:ext cx="1190625" cy="673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Add Task</a:t>
            </a:r>
            <a:endParaRPr lang="en-US" dirty="0"/>
          </a:p>
        </p:txBody>
      </p:sp>
      <p:sp>
        <p:nvSpPr>
          <p:cNvPr id="7" name="TextBox 6"/>
          <p:cNvSpPr txBox="1"/>
          <p:nvPr/>
        </p:nvSpPr>
        <p:spPr>
          <a:xfrm>
            <a:off x="1344614" y="3804548"/>
            <a:ext cx="2231604" cy="369332"/>
          </a:xfrm>
          <a:prstGeom prst="rect">
            <a:avLst/>
          </a:prstGeom>
          <a:noFill/>
        </p:spPr>
        <p:txBody>
          <a:bodyPr wrap="square" rtlCol="0">
            <a:prstTxWarp prst="textArchUp">
              <a:avLst/>
            </a:prstTxWarp>
            <a:spAutoFit/>
          </a:bodyPr>
          <a:lstStyle/>
          <a:p>
            <a:r>
              <a:rPr lang="en-US" dirty="0" smtClean="0"/>
              <a:t>Or simply Project, Task: </a:t>
            </a:r>
            <a:endParaRPr lang="en-US" dirty="0"/>
          </a:p>
        </p:txBody>
      </p:sp>
      <p:sp>
        <p:nvSpPr>
          <p:cNvPr id="11" name="Стрелка вниз 10"/>
          <p:cNvSpPr/>
          <p:nvPr/>
        </p:nvSpPr>
        <p:spPr>
          <a:xfrm>
            <a:off x="2015140" y="4719980"/>
            <a:ext cx="258554" cy="279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Номер слайда 19"/>
          <p:cNvSpPr>
            <a:spLocks noGrp="1"/>
          </p:cNvSpPr>
          <p:nvPr>
            <p:ph type="sldNum" sz="quarter" idx="12"/>
          </p:nvPr>
        </p:nvSpPr>
        <p:spPr/>
        <p:txBody>
          <a:bodyPr/>
          <a:lstStyle/>
          <a:p>
            <a:fld id="{7C7E242F-E3F6-4680-9075-23A00169657E}" type="slidenum">
              <a:rPr lang="en-US" smtClean="0"/>
              <a:pPr/>
              <a:t>15</a:t>
            </a:fld>
            <a:endParaRPr lang="en-US"/>
          </a:p>
        </p:txBody>
      </p:sp>
    </p:spTree>
    <p:extLst>
      <p:ext uri="{BB962C8B-B14F-4D97-AF65-F5344CB8AC3E}">
        <p14:creationId xmlns:p14="http://schemas.microsoft.com/office/powerpoint/2010/main" xmlns="" val="5217316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PM Default Access Levels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9" name="Таблица 18"/>
          <p:cNvGraphicFramePr>
            <a:graphicFrameLocks noGrp="1"/>
          </p:cNvGraphicFramePr>
          <p:nvPr>
            <p:extLst>
              <p:ext uri="{D42A27DB-BD31-4B8C-83A1-F6EECF244321}">
                <p14:modId xmlns:p14="http://schemas.microsoft.com/office/powerpoint/2010/main" xmlns="" val="2111651551"/>
              </p:ext>
            </p:extLst>
          </p:nvPr>
        </p:nvGraphicFramePr>
        <p:xfrm>
          <a:off x="2032000" y="719666"/>
          <a:ext cx="9144000" cy="5617632"/>
        </p:xfrm>
        <a:graphic>
          <a:graphicData uri="http://schemas.openxmlformats.org/drawingml/2006/table">
            <a:tbl>
              <a:tblPr firstRow="1" bandRow="1">
                <a:tableStyleId>{5C22544A-7EE6-4342-B048-85BDC9FD1C3A}</a:tableStyleId>
              </a:tblPr>
              <a:tblGrid>
                <a:gridCol w="4572000"/>
                <a:gridCol w="4572000"/>
              </a:tblGrid>
              <a:tr h="936272">
                <a:tc>
                  <a:txBody>
                    <a:bodyPr/>
                    <a:lstStyle/>
                    <a:p>
                      <a:r>
                        <a:rPr lang="en-US" dirty="0" smtClean="0"/>
                        <a:t>Roles</a:t>
                      </a:r>
                      <a:endParaRPr lang="en-US" dirty="0"/>
                    </a:p>
                  </a:txBody>
                  <a:tcPr/>
                </a:tc>
                <a:tc>
                  <a:txBody>
                    <a:bodyPr/>
                    <a:lstStyle/>
                    <a:p>
                      <a:r>
                        <a:rPr lang="en-US" dirty="0" smtClean="0"/>
                        <a:t>What</a:t>
                      </a:r>
                      <a:r>
                        <a:rPr lang="en-US" baseline="0" dirty="0" smtClean="0"/>
                        <a:t> they can see in PM?</a:t>
                      </a:r>
                      <a:endParaRPr lang="en-US" dirty="0"/>
                    </a:p>
                  </a:txBody>
                  <a:tcPr/>
                </a:tc>
              </a:tr>
              <a:tr h="936272">
                <a:tc>
                  <a:txBody>
                    <a:bodyPr/>
                    <a:lstStyle/>
                    <a:p>
                      <a:r>
                        <a:rPr lang="en-US" dirty="0" smtClean="0"/>
                        <a:t>Administrators</a:t>
                      </a:r>
                      <a:endParaRPr lang="en-US" dirty="0"/>
                    </a:p>
                  </a:txBody>
                  <a:tcPr/>
                </a:tc>
                <a:tc>
                  <a:txBody>
                    <a:bodyPr/>
                    <a:lstStyle/>
                    <a:p>
                      <a:r>
                        <a:rPr lang="en-US" baseline="0" dirty="0" smtClean="0"/>
                        <a:t>All projects, all tasks, all issues, all timesheets</a:t>
                      </a:r>
                      <a:endParaRPr lang="en-US" dirty="0"/>
                    </a:p>
                  </a:txBody>
                  <a:tcPr/>
                </a:tc>
              </a:tr>
              <a:tr h="936272">
                <a:tc>
                  <a:txBody>
                    <a:bodyPr/>
                    <a:lstStyle/>
                    <a:p>
                      <a:r>
                        <a:rPr lang="en-US" dirty="0" smtClean="0"/>
                        <a:t>Project Managers</a:t>
                      </a:r>
                      <a:endParaRPr lang="en-US" dirty="0"/>
                    </a:p>
                  </a:txBody>
                  <a:tcPr/>
                </a:tc>
                <a:tc>
                  <a:txBody>
                    <a:bodyPr/>
                    <a:lstStyle/>
                    <a:p>
                      <a:r>
                        <a:rPr lang="en-US" dirty="0" smtClean="0"/>
                        <a:t>All projects</a:t>
                      </a:r>
                      <a:r>
                        <a:rPr lang="en-US" baseline="0" dirty="0" smtClean="0"/>
                        <a:t> which they own. Full project view. All tasks and all issues which they manage</a:t>
                      </a:r>
                      <a:endParaRPr lang="en-US" dirty="0"/>
                    </a:p>
                  </a:txBody>
                  <a:tcPr/>
                </a:tc>
              </a:tr>
              <a:tr h="936272">
                <a:tc>
                  <a:txBody>
                    <a:bodyPr/>
                    <a:lstStyle/>
                    <a:p>
                      <a:r>
                        <a:rPr lang="en-US" dirty="0" smtClean="0"/>
                        <a:t>Department Leaders</a:t>
                      </a:r>
                      <a:endParaRPr lang="en-US" dirty="0"/>
                    </a:p>
                  </a:txBody>
                  <a:tcPr/>
                </a:tc>
                <a:tc>
                  <a:txBody>
                    <a:bodyPr/>
                    <a:lstStyle/>
                    <a:p>
                      <a:r>
                        <a:rPr lang="en-US" dirty="0" smtClean="0"/>
                        <a:t>Limited</a:t>
                      </a:r>
                      <a:r>
                        <a:rPr lang="en-US" baseline="0" dirty="0" smtClean="0"/>
                        <a:t> project view, their own timesheet, tasks of the department, timesheet approval</a:t>
                      </a:r>
                      <a:endParaRPr lang="en-US" dirty="0"/>
                    </a:p>
                  </a:txBody>
                  <a:tcPr/>
                </a:tc>
              </a:tr>
              <a:tr h="936272">
                <a:tc>
                  <a:txBody>
                    <a:bodyPr/>
                    <a:lstStyle/>
                    <a:p>
                      <a:r>
                        <a:rPr lang="en-US" dirty="0" smtClean="0"/>
                        <a:t>Accountants</a:t>
                      </a:r>
                      <a:endParaRPr lang="en-US" dirty="0"/>
                    </a:p>
                  </a:txBody>
                  <a:tcPr/>
                </a:tc>
                <a:tc>
                  <a:txBody>
                    <a:bodyPr/>
                    <a:lstStyle/>
                    <a:p>
                      <a:r>
                        <a:rPr lang="en-US" dirty="0" smtClean="0"/>
                        <a:t>Limited project view, all invoice, purchase orders, sales quotes, sales orders of</a:t>
                      </a:r>
                      <a:r>
                        <a:rPr lang="en-US" baseline="0" dirty="0" smtClean="0"/>
                        <a:t> all projects, their own tasks</a:t>
                      </a:r>
                      <a:endParaRPr lang="en-US" dirty="0"/>
                    </a:p>
                  </a:txBody>
                  <a:tcPr/>
                </a:tc>
              </a:tr>
              <a:tr h="936272">
                <a:tc>
                  <a:txBody>
                    <a:bodyPr/>
                    <a:lstStyle/>
                    <a:p>
                      <a:r>
                        <a:rPr lang="en-US" dirty="0" smtClean="0"/>
                        <a:t>Employees</a:t>
                      </a:r>
                      <a:endParaRPr lang="en-US" dirty="0"/>
                    </a:p>
                  </a:txBody>
                  <a:tcPr/>
                </a:tc>
                <a:tc>
                  <a:txBody>
                    <a:bodyPr/>
                    <a:lstStyle/>
                    <a:p>
                      <a:r>
                        <a:rPr lang="en-US" dirty="0" smtClean="0"/>
                        <a:t>Limited project view, their own</a:t>
                      </a:r>
                      <a:r>
                        <a:rPr lang="en-US" baseline="0" dirty="0" smtClean="0"/>
                        <a:t> timesheet, their own tasks</a:t>
                      </a:r>
                      <a:endParaRPr lang="en-US" dirty="0"/>
                    </a:p>
                  </a:txBody>
                  <a:tcPr/>
                </a:tc>
              </a:tr>
            </a:tbl>
          </a:graphicData>
        </a:graphic>
      </p:graphicFrame>
      <p:sp>
        <p:nvSpPr>
          <p:cNvPr id="7" name="Номер слайда 6"/>
          <p:cNvSpPr>
            <a:spLocks noGrp="1"/>
          </p:cNvSpPr>
          <p:nvPr>
            <p:ph type="sldNum" sz="quarter" idx="12"/>
          </p:nvPr>
        </p:nvSpPr>
        <p:spPr/>
        <p:txBody>
          <a:bodyPr/>
          <a:lstStyle/>
          <a:p>
            <a:fld id="{7C7E242F-E3F6-4680-9075-23A00169657E}" type="slidenum">
              <a:rPr lang="en-US" smtClean="0"/>
              <a:pPr/>
              <a:t>16</a:t>
            </a:fld>
            <a:endParaRPr lang="en-US"/>
          </a:p>
        </p:txBody>
      </p:sp>
    </p:spTree>
    <p:extLst>
      <p:ext uri="{BB962C8B-B14F-4D97-AF65-F5344CB8AC3E}">
        <p14:creationId xmlns:p14="http://schemas.microsoft.com/office/powerpoint/2010/main" xmlns="" val="40409508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Setup your own permission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207" t="16666" r="34236" b="25664"/>
          <a:stretch/>
        </p:blipFill>
        <p:spPr bwMode="auto">
          <a:xfrm>
            <a:off x="203200" y="925550"/>
            <a:ext cx="11988800" cy="5932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4025900" y="595212"/>
            <a:ext cx="7277100" cy="400110"/>
          </a:xfrm>
          <a:prstGeom prst="rect">
            <a:avLst/>
          </a:prstGeom>
          <a:noFill/>
        </p:spPr>
        <p:txBody>
          <a:bodyPr wrap="square" rtlCol="0">
            <a:spAutoFit/>
          </a:bodyPr>
          <a:lstStyle/>
          <a:p>
            <a:r>
              <a:rPr lang="en-US" sz="2000" b="1" dirty="0" smtClean="0">
                <a:solidFill>
                  <a:srgbClr val="002060"/>
                </a:solidFill>
              </a:rPr>
              <a:t>Settings -&gt; Permission Management -&gt; Project Management</a:t>
            </a:r>
            <a:endParaRPr lang="en-US" sz="2000" b="1" dirty="0">
              <a:solidFill>
                <a:srgbClr val="002060"/>
              </a:solidFill>
            </a:endParaRPr>
          </a:p>
        </p:txBody>
      </p:sp>
      <p:sp>
        <p:nvSpPr>
          <p:cNvPr id="8" name="Номер слайда 7"/>
          <p:cNvSpPr>
            <a:spLocks noGrp="1"/>
          </p:cNvSpPr>
          <p:nvPr>
            <p:ph type="sldNum" sz="quarter" idx="12"/>
          </p:nvPr>
        </p:nvSpPr>
        <p:spPr/>
        <p:txBody>
          <a:bodyPr/>
          <a:lstStyle/>
          <a:p>
            <a:fld id="{7C7E242F-E3F6-4680-9075-23A00169657E}" type="slidenum">
              <a:rPr lang="en-US" smtClean="0"/>
              <a:pPr/>
              <a:t>17</a:t>
            </a:fld>
            <a:endParaRPr lang="en-US"/>
          </a:p>
        </p:txBody>
      </p:sp>
    </p:spTree>
    <p:extLst>
      <p:ext uri="{BB962C8B-B14F-4D97-AF65-F5344CB8AC3E}">
        <p14:creationId xmlns:p14="http://schemas.microsoft.com/office/powerpoint/2010/main" xmlns="" val="14017308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Project View</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pic>
        <p:nvPicPr>
          <p:cNvPr id="6146" name="Picture 2"/>
          <p:cNvPicPr>
            <a:picLocks noChangeAspect="1" noChangeArrowheads="1"/>
          </p:cNvPicPr>
          <p:nvPr/>
        </p:nvPicPr>
        <p:blipFill rotWithShape="1">
          <a:blip r:embed="rId6">
            <a:extLst>
              <a:ext uri="{28A0092B-C50C-407E-A947-70E740481C1C}">
                <a14:useLocalDpi xmlns:a14="http://schemas.microsoft.com/office/drawing/2010/main" xmlns="" val="0"/>
              </a:ext>
            </a:extLst>
          </a:blip>
          <a:srcRect t="14110" r="48492" b="26943"/>
          <a:stretch/>
        </p:blipFill>
        <p:spPr bwMode="auto">
          <a:xfrm>
            <a:off x="2477408" y="670759"/>
            <a:ext cx="9419771" cy="60638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92076" y="923999"/>
            <a:ext cx="2257424" cy="646331"/>
          </a:xfrm>
          <a:prstGeom prst="rect">
            <a:avLst/>
          </a:prstGeom>
          <a:solidFill>
            <a:srgbClr val="C00000"/>
          </a:solidFill>
        </p:spPr>
        <p:txBody>
          <a:bodyPr wrap="square" rtlCol="0">
            <a:spAutoFit/>
          </a:bodyPr>
          <a:lstStyle/>
          <a:p>
            <a:r>
              <a:rPr lang="en-US" b="1" dirty="0" smtClean="0">
                <a:solidFill>
                  <a:schemeClr val="bg1"/>
                </a:solidFill>
              </a:rPr>
              <a:t>This is what you can do in PM section</a:t>
            </a:r>
            <a:endParaRPr lang="en-US" b="1" dirty="0">
              <a:solidFill>
                <a:schemeClr val="bg1"/>
              </a:solidFill>
            </a:endParaRPr>
          </a:p>
        </p:txBody>
      </p:sp>
      <p:sp>
        <p:nvSpPr>
          <p:cNvPr id="11" name="TextBox 10"/>
          <p:cNvSpPr txBox="1"/>
          <p:nvPr/>
        </p:nvSpPr>
        <p:spPr>
          <a:xfrm>
            <a:off x="92075" y="4899099"/>
            <a:ext cx="1470025" cy="646331"/>
          </a:xfrm>
          <a:prstGeom prst="rect">
            <a:avLst/>
          </a:prstGeom>
          <a:solidFill>
            <a:srgbClr val="C00000"/>
          </a:solidFill>
        </p:spPr>
        <p:txBody>
          <a:bodyPr wrap="square" rtlCol="0">
            <a:spAutoFit/>
          </a:bodyPr>
          <a:lstStyle/>
          <a:p>
            <a:r>
              <a:rPr lang="en-US" b="1" dirty="0" smtClean="0">
                <a:solidFill>
                  <a:schemeClr val="bg1"/>
                </a:solidFill>
              </a:rPr>
              <a:t>Accounting documents</a:t>
            </a:r>
            <a:endParaRPr lang="en-US" b="1" dirty="0">
              <a:solidFill>
                <a:schemeClr val="bg1"/>
              </a:solidFill>
            </a:endParaRPr>
          </a:p>
        </p:txBody>
      </p:sp>
      <p:cxnSp>
        <p:nvCxnSpPr>
          <p:cNvPr id="4" name="Прямая со стрелкой 3"/>
          <p:cNvCxnSpPr>
            <a:stCxn id="11" idx="3"/>
          </p:cNvCxnSpPr>
          <p:nvPr/>
        </p:nvCxnSpPr>
        <p:spPr>
          <a:xfrm flipV="1">
            <a:off x="1562100" y="4899099"/>
            <a:ext cx="915308" cy="323166"/>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a:stCxn id="11" idx="3"/>
          </p:cNvCxnSpPr>
          <p:nvPr/>
        </p:nvCxnSpPr>
        <p:spPr>
          <a:xfrm>
            <a:off x="1562100" y="5222265"/>
            <a:ext cx="915308" cy="9118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2076" y="3696076"/>
            <a:ext cx="1470025" cy="646331"/>
          </a:xfrm>
          <a:prstGeom prst="rect">
            <a:avLst/>
          </a:prstGeom>
          <a:solidFill>
            <a:srgbClr val="C00000"/>
          </a:solidFill>
        </p:spPr>
        <p:txBody>
          <a:bodyPr wrap="square" rtlCol="0">
            <a:spAutoFit/>
          </a:bodyPr>
          <a:lstStyle/>
          <a:p>
            <a:r>
              <a:rPr lang="en-US" b="1" dirty="0" smtClean="0">
                <a:solidFill>
                  <a:schemeClr val="bg1"/>
                </a:solidFill>
              </a:rPr>
              <a:t>Analyze the workload</a:t>
            </a:r>
            <a:endParaRPr lang="en-US" b="1" dirty="0">
              <a:solidFill>
                <a:schemeClr val="bg1"/>
              </a:solidFill>
            </a:endParaRPr>
          </a:p>
        </p:txBody>
      </p:sp>
      <p:cxnSp>
        <p:nvCxnSpPr>
          <p:cNvPr id="19" name="Прямая со стрелкой 18"/>
          <p:cNvCxnSpPr>
            <a:endCxn id="6146" idx="1"/>
          </p:cNvCxnSpPr>
          <p:nvPr/>
        </p:nvCxnSpPr>
        <p:spPr>
          <a:xfrm flipV="1">
            <a:off x="1472746" y="3702694"/>
            <a:ext cx="1004662" cy="161583"/>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1562100" y="4019241"/>
            <a:ext cx="915308" cy="32316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7789" y="2856967"/>
            <a:ext cx="1470025" cy="369332"/>
          </a:xfrm>
          <a:prstGeom prst="rect">
            <a:avLst/>
          </a:prstGeom>
          <a:solidFill>
            <a:srgbClr val="C00000"/>
          </a:solidFill>
        </p:spPr>
        <p:txBody>
          <a:bodyPr wrap="square" rtlCol="0">
            <a:spAutoFit/>
          </a:bodyPr>
          <a:lstStyle/>
          <a:p>
            <a:r>
              <a:rPr lang="en-US" b="1" dirty="0" smtClean="0">
                <a:solidFill>
                  <a:schemeClr val="bg1"/>
                </a:solidFill>
              </a:rPr>
              <a:t>Budgeting</a:t>
            </a:r>
            <a:endParaRPr lang="en-US" b="1" dirty="0">
              <a:solidFill>
                <a:schemeClr val="bg1"/>
              </a:solidFill>
            </a:endParaRPr>
          </a:p>
        </p:txBody>
      </p:sp>
      <p:cxnSp>
        <p:nvCxnSpPr>
          <p:cNvPr id="22" name="Прямая со стрелкой 21"/>
          <p:cNvCxnSpPr>
            <a:stCxn id="21" idx="3"/>
          </p:cNvCxnSpPr>
          <p:nvPr/>
        </p:nvCxnSpPr>
        <p:spPr>
          <a:xfrm flipV="1">
            <a:off x="1547814" y="2856967"/>
            <a:ext cx="929594" cy="184666"/>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stCxn id="21" idx="3"/>
          </p:cNvCxnSpPr>
          <p:nvPr/>
        </p:nvCxnSpPr>
        <p:spPr>
          <a:xfrm>
            <a:off x="1547814" y="3041633"/>
            <a:ext cx="929594" cy="184666"/>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7788" y="1980667"/>
            <a:ext cx="1470025" cy="646331"/>
          </a:xfrm>
          <a:prstGeom prst="rect">
            <a:avLst/>
          </a:prstGeom>
          <a:solidFill>
            <a:srgbClr val="C00000"/>
          </a:solidFill>
        </p:spPr>
        <p:txBody>
          <a:bodyPr wrap="square" rtlCol="0">
            <a:spAutoFit/>
          </a:bodyPr>
          <a:lstStyle/>
          <a:p>
            <a:r>
              <a:rPr lang="en-US" b="1" dirty="0" smtClean="0">
                <a:solidFill>
                  <a:schemeClr val="bg1"/>
                </a:solidFill>
              </a:rPr>
              <a:t>Planning duration</a:t>
            </a:r>
            <a:endParaRPr lang="en-US" b="1" dirty="0">
              <a:solidFill>
                <a:schemeClr val="bg1"/>
              </a:solidFill>
            </a:endParaRPr>
          </a:p>
        </p:txBody>
      </p:sp>
      <p:cxnSp>
        <p:nvCxnSpPr>
          <p:cNvPr id="28" name="Прямая со стрелкой 27"/>
          <p:cNvCxnSpPr/>
          <p:nvPr/>
        </p:nvCxnSpPr>
        <p:spPr>
          <a:xfrm flipV="1">
            <a:off x="1503024" y="2192432"/>
            <a:ext cx="974384" cy="92333"/>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a:stCxn id="27" idx="3"/>
          </p:cNvCxnSpPr>
          <p:nvPr/>
        </p:nvCxnSpPr>
        <p:spPr>
          <a:xfrm>
            <a:off x="1547813" y="2303833"/>
            <a:ext cx="929595" cy="323165"/>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034088" y="3049745"/>
            <a:ext cx="2741612" cy="923330"/>
          </a:xfrm>
          <a:prstGeom prst="rect">
            <a:avLst/>
          </a:prstGeom>
          <a:solidFill>
            <a:srgbClr val="C00000"/>
          </a:solidFill>
        </p:spPr>
        <p:txBody>
          <a:bodyPr wrap="square" rtlCol="0">
            <a:spAutoFit/>
          </a:bodyPr>
          <a:lstStyle/>
          <a:p>
            <a:r>
              <a:rPr lang="en-US" b="1" dirty="0" smtClean="0">
                <a:solidFill>
                  <a:schemeClr val="bg1"/>
                </a:solidFill>
              </a:rPr>
              <a:t>The visibility of these sections is controlled by permission management</a:t>
            </a:r>
            <a:endParaRPr lang="en-US" b="1" dirty="0">
              <a:solidFill>
                <a:schemeClr val="bg1"/>
              </a:solidFill>
            </a:endParaRPr>
          </a:p>
        </p:txBody>
      </p:sp>
      <p:cxnSp>
        <p:nvCxnSpPr>
          <p:cNvPr id="36" name="Прямая со стрелкой 35"/>
          <p:cNvCxnSpPr>
            <a:stCxn id="35" idx="1"/>
          </p:cNvCxnSpPr>
          <p:nvPr/>
        </p:nvCxnSpPr>
        <p:spPr>
          <a:xfrm flipH="1" flipV="1">
            <a:off x="3695700" y="2284767"/>
            <a:ext cx="2338388" cy="1226643"/>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Прямая со стрелкой 38"/>
          <p:cNvCxnSpPr/>
          <p:nvPr/>
        </p:nvCxnSpPr>
        <p:spPr>
          <a:xfrm flipH="1">
            <a:off x="3848100" y="3702694"/>
            <a:ext cx="2185988" cy="2609206"/>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5" name="Номер слайда 24"/>
          <p:cNvSpPr>
            <a:spLocks noGrp="1"/>
          </p:cNvSpPr>
          <p:nvPr>
            <p:ph type="sldNum" sz="quarter" idx="12"/>
          </p:nvPr>
        </p:nvSpPr>
        <p:spPr/>
        <p:txBody>
          <a:bodyPr/>
          <a:lstStyle/>
          <a:p>
            <a:fld id="{7C7E242F-E3F6-4680-9075-23A00169657E}" type="slidenum">
              <a:rPr lang="en-US" smtClean="0"/>
              <a:pPr/>
              <a:t>18</a:t>
            </a:fld>
            <a:endParaRPr lang="en-US"/>
          </a:p>
        </p:txBody>
      </p:sp>
    </p:spTree>
    <p:extLst>
      <p:ext uri="{BB962C8B-B14F-4D97-AF65-F5344CB8AC3E}">
        <p14:creationId xmlns:p14="http://schemas.microsoft.com/office/powerpoint/2010/main" xmlns="" val="39708869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Project Gantt Chart</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pic>
        <p:nvPicPr>
          <p:cNvPr id="1028" name="Picture 4" descr="http://www.kpi.com/wp-content/uploads/2013/01/gantt-chart.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60375" y="973136"/>
            <a:ext cx="11363325" cy="4591051"/>
          </a:xfrm>
          <a:prstGeom prst="rect">
            <a:avLst/>
          </a:prstGeom>
          <a:noFill/>
          <a:extLst>
            <a:ext uri="{909E8E84-426E-40DD-AFC4-6F175D3DCCD1}">
              <a14:hiddenFill xmlns:a14="http://schemas.microsoft.com/office/drawing/2010/main" xmlns="">
                <a:solidFill>
                  <a:srgbClr val="FFFFFF"/>
                </a:solidFill>
              </a14:hiddenFill>
            </a:ext>
          </a:extLst>
        </p:spPr>
      </p:pic>
      <p:sp>
        <p:nvSpPr>
          <p:cNvPr id="8" name="Номер слайда 7"/>
          <p:cNvSpPr>
            <a:spLocks noGrp="1"/>
          </p:cNvSpPr>
          <p:nvPr>
            <p:ph type="sldNum" sz="quarter" idx="12"/>
          </p:nvPr>
        </p:nvSpPr>
        <p:spPr/>
        <p:txBody>
          <a:bodyPr/>
          <a:lstStyle/>
          <a:p>
            <a:fld id="{7C7E242F-E3F6-4680-9075-23A00169657E}" type="slidenum">
              <a:rPr lang="en-US" smtClean="0"/>
              <a:pPr/>
              <a:t>19</a:t>
            </a:fld>
            <a:endParaRPr lang="en-US"/>
          </a:p>
        </p:txBody>
      </p:sp>
    </p:spTree>
    <p:extLst>
      <p:ext uri="{BB962C8B-B14F-4D97-AF65-F5344CB8AC3E}">
        <p14:creationId xmlns:p14="http://schemas.microsoft.com/office/powerpoint/2010/main" xmlns="" val="1990915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Import your own MS Project File</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pic>
        <p:nvPicPr>
          <p:cNvPr id="4098" name="Picture 2" descr="https://s3.amazonaws.com:443/workforcetrack/000000000000%2Fpublic%2F38246%2Fstatic%2Fdcbf6b3e-b811-4c24-8d91-d313cd1ca4a1"/>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251529" y="863864"/>
            <a:ext cx="9744075" cy="5486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8810171" y="6008914"/>
            <a:ext cx="1016000" cy="3703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Рисунок 10"/>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55575" y="2324137"/>
            <a:ext cx="2038350" cy="2381250"/>
          </a:xfrm>
          <a:prstGeom prst="rect">
            <a:avLst/>
          </a:prstGeom>
        </p:spPr>
      </p:pic>
      <p:sp>
        <p:nvSpPr>
          <p:cNvPr id="12" name="Скругленная прямоугольная выноска 11"/>
          <p:cNvSpPr/>
          <p:nvPr/>
        </p:nvSpPr>
        <p:spPr>
          <a:xfrm>
            <a:off x="311150" y="1101127"/>
            <a:ext cx="3162299" cy="1144524"/>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Open Sans"/>
              </a:rPr>
              <a:t>We want to import our own MS Project files</a:t>
            </a:r>
            <a:endParaRPr lang="en-US" dirty="0">
              <a:latin typeface="Open Sans"/>
            </a:endParaRPr>
          </a:p>
        </p:txBody>
      </p:sp>
      <p:sp>
        <p:nvSpPr>
          <p:cNvPr id="13" name="Номер слайда 12"/>
          <p:cNvSpPr>
            <a:spLocks noGrp="1"/>
          </p:cNvSpPr>
          <p:nvPr>
            <p:ph type="sldNum" sz="quarter" idx="12"/>
          </p:nvPr>
        </p:nvSpPr>
        <p:spPr/>
        <p:txBody>
          <a:bodyPr/>
          <a:lstStyle/>
          <a:p>
            <a:fld id="{7C7E242F-E3F6-4680-9075-23A00169657E}" type="slidenum">
              <a:rPr lang="en-US" smtClean="0"/>
              <a:pPr/>
              <a:t>20</a:t>
            </a:fld>
            <a:endParaRPr lang="en-US"/>
          </a:p>
        </p:txBody>
      </p:sp>
    </p:spTree>
    <p:extLst>
      <p:ext uri="{BB962C8B-B14F-4D97-AF65-F5344CB8AC3E}">
        <p14:creationId xmlns:p14="http://schemas.microsoft.com/office/powerpoint/2010/main" xmlns="" val="22702351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0951" t="16267" r="24740" b="24335"/>
          <a:stretch/>
        </p:blipFill>
        <p:spPr bwMode="auto">
          <a:xfrm>
            <a:off x="155576" y="664778"/>
            <a:ext cx="11760654" cy="611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Resource Utilization</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00000"/>
              </a:solidFill>
            </a:endParaRPr>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E0000"/>
              </a:solidFill>
            </a:endParaRPr>
          </a:p>
          <a:p>
            <a:pPr lvl="1">
              <a:buFont typeface="Arial" panose="020B0604020202020204" pitchFamily="34" charset="0"/>
              <a:buBlip>
                <a:blip r:embed="rId6"/>
              </a:buBlip>
            </a:pPr>
            <a:endParaRPr lang="en-US" dirty="0" smtClean="0"/>
          </a:p>
          <a:p>
            <a:pPr marL="349114" lvl="1"/>
            <a:endParaRPr lang="en-US" dirty="0" smtClean="0"/>
          </a:p>
          <a:p>
            <a:pPr lvl="1">
              <a:buFont typeface="Arial" panose="020B0604020202020204" pitchFamily="34" charset="0"/>
              <a:buBlip>
                <a:blip r:embed="rId6"/>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2" name="Прямоугольник 1"/>
          <p:cNvSpPr/>
          <p:nvPr/>
        </p:nvSpPr>
        <p:spPr>
          <a:xfrm>
            <a:off x="155575" y="5791201"/>
            <a:ext cx="4024539" cy="100874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283072" y="5987134"/>
            <a:ext cx="3387727" cy="646331"/>
          </a:xfrm>
          <a:prstGeom prst="rect">
            <a:avLst/>
          </a:prstGeom>
          <a:solidFill>
            <a:srgbClr val="C00000"/>
          </a:solidFill>
          <a:ln>
            <a:solidFill>
              <a:schemeClr val="bg1">
                <a:lumMod val="85000"/>
              </a:schemeClr>
            </a:solidFill>
          </a:ln>
        </p:spPr>
        <p:txBody>
          <a:bodyPr wrap="square" rtlCol="0">
            <a:spAutoFit/>
          </a:bodyPr>
          <a:lstStyle/>
          <a:p>
            <a:pPr algn="ctr"/>
            <a:r>
              <a:rPr lang="en-US" dirty="0" smtClean="0">
                <a:solidFill>
                  <a:schemeClr val="bg1"/>
                </a:solidFill>
                <a:latin typeface="Open Sans"/>
              </a:rPr>
              <a:t>See if employees have enough tasks</a:t>
            </a:r>
            <a:endParaRPr lang="en-US" dirty="0">
              <a:solidFill>
                <a:schemeClr val="bg1"/>
              </a:solidFill>
              <a:latin typeface="Open Sans"/>
            </a:endParaRPr>
          </a:p>
        </p:txBody>
      </p:sp>
      <p:cxnSp>
        <p:nvCxnSpPr>
          <p:cNvPr id="4" name="Прямая со стрелкой 3"/>
          <p:cNvCxnSpPr/>
          <p:nvPr/>
        </p:nvCxnSpPr>
        <p:spPr>
          <a:xfrm flipH="1" flipV="1">
            <a:off x="1465943" y="2220686"/>
            <a:ext cx="3497944" cy="376644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H="1" flipV="1">
            <a:off x="1313544" y="3915848"/>
            <a:ext cx="3381828" cy="207128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Номер слайда 12"/>
          <p:cNvSpPr>
            <a:spLocks noGrp="1"/>
          </p:cNvSpPr>
          <p:nvPr>
            <p:ph type="sldNum" sz="quarter" idx="12"/>
          </p:nvPr>
        </p:nvSpPr>
        <p:spPr/>
        <p:txBody>
          <a:bodyPr/>
          <a:lstStyle/>
          <a:p>
            <a:fld id="{7C7E242F-E3F6-4680-9075-23A00169657E}" type="slidenum">
              <a:rPr lang="en-US" smtClean="0"/>
              <a:pPr/>
              <a:t>21</a:t>
            </a:fld>
            <a:endParaRPr lang="en-US"/>
          </a:p>
        </p:txBody>
      </p:sp>
    </p:spTree>
    <p:extLst>
      <p:ext uri="{BB962C8B-B14F-4D97-AF65-F5344CB8AC3E}">
        <p14:creationId xmlns:p14="http://schemas.microsoft.com/office/powerpoint/2010/main" xmlns="" val="13039016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16667" r="34931" b="29141"/>
          <a:stretch/>
        </p:blipFill>
        <p:spPr bwMode="auto">
          <a:xfrm>
            <a:off x="203200" y="952500"/>
            <a:ext cx="11899900" cy="55747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Project Budget/PNL</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00000"/>
              </a:solidFill>
            </a:endParaRPr>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E0000"/>
              </a:solidFill>
            </a:endParaRPr>
          </a:p>
          <a:p>
            <a:pPr lvl="1">
              <a:buFont typeface="Arial" panose="020B0604020202020204" pitchFamily="34" charset="0"/>
              <a:buBlip>
                <a:blip r:embed="rId6"/>
              </a:buBlip>
            </a:pPr>
            <a:endParaRPr lang="en-US" dirty="0" smtClean="0"/>
          </a:p>
          <a:p>
            <a:pPr marL="349114" lvl="1"/>
            <a:endParaRPr lang="en-US" dirty="0" smtClean="0"/>
          </a:p>
          <a:p>
            <a:pPr lvl="1">
              <a:buFont typeface="Arial" panose="020B0604020202020204" pitchFamily="34" charset="0"/>
              <a:buBlip>
                <a:blip r:embed="rId6"/>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2" name="TextBox 11"/>
          <p:cNvSpPr txBox="1"/>
          <p:nvPr/>
        </p:nvSpPr>
        <p:spPr>
          <a:xfrm>
            <a:off x="4625972" y="5517234"/>
            <a:ext cx="3387727" cy="646331"/>
          </a:xfrm>
          <a:prstGeom prst="rect">
            <a:avLst/>
          </a:prstGeom>
          <a:solidFill>
            <a:srgbClr val="C00000"/>
          </a:solidFill>
          <a:ln>
            <a:solidFill>
              <a:schemeClr val="bg1">
                <a:lumMod val="85000"/>
              </a:schemeClr>
            </a:solidFill>
          </a:ln>
        </p:spPr>
        <p:txBody>
          <a:bodyPr wrap="square" rtlCol="0">
            <a:spAutoFit/>
          </a:bodyPr>
          <a:lstStyle/>
          <a:p>
            <a:pPr algn="ctr"/>
            <a:r>
              <a:rPr lang="en-US" dirty="0" smtClean="0">
                <a:solidFill>
                  <a:schemeClr val="bg1"/>
                </a:solidFill>
                <a:latin typeface="Open Sans"/>
              </a:rPr>
              <a:t>Write down budgeted figures just here</a:t>
            </a:r>
            <a:endParaRPr lang="en-US" dirty="0">
              <a:solidFill>
                <a:schemeClr val="bg1"/>
              </a:solidFill>
              <a:latin typeface="Open Sans"/>
            </a:endParaRPr>
          </a:p>
        </p:txBody>
      </p:sp>
      <p:cxnSp>
        <p:nvCxnSpPr>
          <p:cNvPr id="4" name="Прямая со стрелкой 3"/>
          <p:cNvCxnSpPr/>
          <p:nvPr/>
        </p:nvCxnSpPr>
        <p:spPr>
          <a:xfrm flipH="1" flipV="1">
            <a:off x="5715000" y="2794000"/>
            <a:ext cx="604835" cy="2723234"/>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Номер слайда 10"/>
          <p:cNvSpPr>
            <a:spLocks noGrp="1"/>
          </p:cNvSpPr>
          <p:nvPr>
            <p:ph type="sldNum" sz="quarter" idx="12"/>
          </p:nvPr>
        </p:nvSpPr>
        <p:spPr/>
        <p:txBody>
          <a:bodyPr/>
          <a:lstStyle/>
          <a:p>
            <a:fld id="{7C7E242F-E3F6-4680-9075-23A00169657E}" type="slidenum">
              <a:rPr lang="en-US" smtClean="0"/>
              <a:pPr/>
              <a:t>22</a:t>
            </a:fld>
            <a:endParaRPr lang="en-US"/>
          </a:p>
        </p:txBody>
      </p:sp>
    </p:spTree>
    <p:extLst>
      <p:ext uri="{BB962C8B-B14F-4D97-AF65-F5344CB8AC3E}">
        <p14:creationId xmlns:p14="http://schemas.microsoft.com/office/powerpoint/2010/main" xmlns="" val="22103359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Project Invoicing</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pic>
        <p:nvPicPr>
          <p:cNvPr id="8194" name="Picture 2"/>
          <p:cNvPicPr>
            <a:picLocks noChangeAspect="1" noChangeArrowheads="1"/>
          </p:cNvPicPr>
          <p:nvPr/>
        </p:nvPicPr>
        <p:blipFill rotWithShape="1">
          <a:blip r:embed="rId6">
            <a:extLst>
              <a:ext uri="{28A0092B-C50C-407E-A947-70E740481C1C}">
                <a14:useLocalDpi xmlns:a14="http://schemas.microsoft.com/office/drawing/2010/main" xmlns="" val="0"/>
              </a:ext>
            </a:extLst>
          </a:blip>
          <a:srcRect t="16667" r="33820" b="25678"/>
          <a:stretch/>
        </p:blipFill>
        <p:spPr bwMode="auto">
          <a:xfrm>
            <a:off x="41275" y="747750"/>
            <a:ext cx="12103100" cy="5930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p:cNvSpPr txBox="1"/>
          <p:nvPr/>
        </p:nvSpPr>
        <p:spPr>
          <a:xfrm>
            <a:off x="2705098" y="4315051"/>
            <a:ext cx="3387727" cy="646331"/>
          </a:xfrm>
          <a:prstGeom prst="rect">
            <a:avLst/>
          </a:prstGeom>
          <a:solidFill>
            <a:srgbClr val="C00000"/>
          </a:solidFill>
          <a:ln>
            <a:solidFill>
              <a:schemeClr val="bg1">
                <a:lumMod val="85000"/>
              </a:schemeClr>
            </a:solidFill>
          </a:ln>
        </p:spPr>
        <p:txBody>
          <a:bodyPr wrap="square" rtlCol="0">
            <a:spAutoFit/>
          </a:bodyPr>
          <a:lstStyle/>
          <a:p>
            <a:pPr algn="ctr"/>
            <a:r>
              <a:rPr lang="en-US" dirty="0" smtClean="0">
                <a:solidFill>
                  <a:schemeClr val="bg1"/>
                </a:solidFill>
                <a:latin typeface="Open Sans"/>
              </a:rPr>
              <a:t>You can generate invoice in Accounting section</a:t>
            </a:r>
            <a:endParaRPr lang="en-US" dirty="0">
              <a:solidFill>
                <a:schemeClr val="bg1"/>
              </a:solidFill>
              <a:latin typeface="Open Sans"/>
            </a:endParaRPr>
          </a:p>
        </p:txBody>
      </p:sp>
      <p:cxnSp>
        <p:nvCxnSpPr>
          <p:cNvPr id="9" name="Прямая со стрелкой 8"/>
          <p:cNvCxnSpPr/>
          <p:nvPr/>
        </p:nvCxnSpPr>
        <p:spPr>
          <a:xfrm flipH="1" flipV="1">
            <a:off x="3794126" y="1591817"/>
            <a:ext cx="604835" cy="2723234"/>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Номер слайда 10"/>
          <p:cNvSpPr>
            <a:spLocks noGrp="1"/>
          </p:cNvSpPr>
          <p:nvPr>
            <p:ph type="sldNum" sz="quarter" idx="12"/>
          </p:nvPr>
        </p:nvSpPr>
        <p:spPr/>
        <p:txBody>
          <a:bodyPr/>
          <a:lstStyle/>
          <a:p>
            <a:fld id="{7C7E242F-E3F6-4680-9075-23A00169657E}" type="slidenum">
              <a:rPr lang="en-US" smtClean="0"/>
              <a:pPr/>
              <a:t>23</a:t>
            </a:fld>
            <a:endParaRPr lang="en-US"/>
          </a:p>
        </p:txBody>
      </p:sp>
    </p:spTree>
    <p:extLst>
      <p:ext uri="{BB962C8B-B14F-4D97-AF65-F5344CB8AC3E}">
        <p14:creationId xmlns:p14="http://schemas.microsoft.com/office/powerpoint/2010/main" xmlns="" val="13789228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PM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8" name="Picture 2"/>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851" t="16649" r="38333" b="24798"/>
          <a:stretch/>
        </p:blipFill>
        <p:spPr bwMode="auto">
          <a:xfrm>
            <a:off x="1069975" y="704208"/>
            <a:ext cx="11122025" cy="60233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6" name="Рисунок 25"/>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307975" y="2311891"/>
            <a:ext cx="2038350" cy="2381250"/>
          </a:xfrm>
          <a:prstGeom prst="rect">
            <a:avLst/>
          </a:prstGeom>
        </p:spPr>
      </p:pic>
      <p:sp>
        <p:nvSpPr>
          <p:cNvPr id="27" name="Скругленная прямоугольная выноска 26"/>
          <p:cNvSpPr/>
          <p:nvPr/>
        </p:nvSpPr>
        <p:spPr>
          <a:xfrm>
            <a:off x="38101" y="1033835"/>
            <a:ext cx="3162299" cy="1144524"/>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Open Sans"/>
              </a:rPr>
              <a:t>We have so many projects, that we get confused</a:t>
            </a:r>
            <a:endParaRPr lang="en-US" dirty="0">
              <a:latin typeface="Open Sans"/>
            </a:endParaRPr>
          </a:p>
        </p:txBody>
      </p:sp>
      <p:sp>
        <p:nvSpPr>
          <p:cNvPr id="28" name="TextBox 27"/>
          <p:cNvSpPr txBox="1"/>
          <p:nvPr/>
        </p:nvSpPr>
        <p:spPr>
          <a:xfrm>
            <a:off x="9385302" y="242543"/>
            <a:ext cx="2717798"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Create automatic numbering properties for new projects</a:t>
            </a:r>
            <a:endParaRPr lang="en-US" dirty="0">
              <a:solidFill>
                <a:schemeClr val="bg1"/>
              </a:solidFill>
              <a:latin typeface="Open Sans"/>
            </a:endParaRPr>
          </a:p>
        </p:txBody>
      </p:sp>
      <p:cxnSp>
        <p:nvCxnSpPr>
          <p:cNvPr id="32" name="Прямая со стрелкой 31"/>
          <p:cNvCxnSpPr>
            <a:stCxn id="28" idx="1"/>
          </p:cNvCxnSpPr>
          <p:nvPr/>
        </p:nvCxnSpPr>
        <p:spPr>
          <a:xfrm flipH="1">
            <a:off x="6630987" y="704208"/>
            <a:ext cx="2754315" cy="71819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a:stCxn id="28" idx="1"/>
          </p:cNvCxnSpPr>
          <p:nvPr/>
        </p:nvCxnSpPr>
        <p:spPr>
          <a:xfrm flipH="1">
            <a:off x="8911771" y="704208"/>
            <a:ext cx="473531" cy="71819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Номер слайда 14"/>
          <p:cNvSpPr>
            <a:spLocks noGrp="1"/>
          </p:cNvSpPr>
          <p:nvPr>
            <p:ph type="sldNum" sz="quarter" idx="12"/>
          </p:nvPr>
        </p:nvSpPr>
        <p:spPr/>
        <p:txBody>
          <a:bodyPr/>
          <a:lstStyle/>
          <a:p>
            <a:fld id="{7C7E242F-E3F6-4680-9075-23A00169657E}" type="slidenum">
              <a:rPr lang="en-US" smtClean="0"/>
              <a:pPr/>
              <a:t>24</a:t>
            </a:fld>
            <a:endParaRPr lang="en-US"/>
          </a:p>
        </p:txBody>
      </p:sp>
    </p:spTree>
    <p:extLst>
      <p:ext uri="{BB962C8B-B14F-4D97-AF65-F5344CB8AC3E}">
        <p14:creationId xmlns:p14="http://schemas.microsoft.com/office/powerpoint/2010/main" xmlns="" val="4444289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6176" y="296991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Timesheet</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25</a:t>
            </a:fld>
            <a:endParaRPr lang="en-US"/>
          </a:p>
        </p:txBody>
      </p:sp>
    </p:spTree>
    <p:extLst>
      <p:ext uri="{BB962C8B-B14F-4D97-AF65-F5344CB8AC3E}">
        <p14:creationId xmlns:p14="http://schemas.microsoft.com/office/powerpoint/2010/main" xmlns="" val="31907618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Introduction to Timesheet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7" name="TextBox 6"/>
          <p:cNvSpPr txBox="1"/>
          <p:nvPr/>
        </p:nvSpPr>
        <p:spPr>
          <a:xfrm>
            <a:off x="304800" y="927100"/>
            <a:ext cx="4762500" cy="461665"/>
          </a:xfrm>
          <a:prstGeom prst="rect">
            <a:avLst/>
          </a:prstGeom>
          <a:noFill/>
        </p:spPr>
        <p:txBody>
          <a:bodyPr wrap="square" rtlCol="0">
            <a:spAutoFit/>
          </a:bodyPr>
          <a:lstStyle/>
          <a:p>
            <a:r>
              <a:rPr lang="en-US" sz="2400" dirty="0" smtClean="0"/>
              <a:t>Timesheets are great for 3 reasons:</a:t>
            </a:r>
            <a:endParaRPr lang="en-US" sz="2400" dirty="0"/>
          </a:p>
        </p:txBody>
      </p:sp>
      <p:sp>
        <p:nvSpPr>
          <p:cNvPr id="8" name="Прямоугольник 7"/>
          <p:cNvSpPr/>
          <p:nvPr/>
        </p:nvSpPr>
        <p:spPr>
          <a:xfrm>
            <a:off x="558800" y="1460500"/>
            <a:ext cx="56769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They make costs visible</a:t>
            </a:r>
            <a:endParaRPr lang="en-US" sz="2400" dirty="0"/>
          </a:p>
        </p:txBody>
      </p:sp>
      <p:sp>
        <p:nvSpPr>
          <p:cNvPr id="56322" name="AutoShape 2" descr="Image result for timesheet mem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Прямоугольник 10"/>
          <p:cNvSpPr/>
          <p:nvPr/>
        </p:nvSpPr>
        <p:spPr>
          <a:xfrm>
            <a:off x="584200" y="2451100"/>
            <a:ext cx="56769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They help to automate billing/invoicing </a:t>
            </a:r>
          </a:p>
        </p:txBody>
      </p:sp>
      <p:sp>
        <p:nvSpPr>
          <p:cNvPr id="12" name="Прямоугольник 11"/>
          <p:cNvSpPr/>
          <p:nvPr/>
        </p:nvSpPr>
        <p:spPr>
          <a:xfrm>
            <a:off x="596900" y="3517900"/>
            <a:ext cx="56769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They help to automate Payroll processes</a:t>
            </a:r>
          </a:p>
        </p:txBody>
      </p:sp>
      <p:sp>
        <p:nvSpPr>
          <p:cNvPr id="13" name="Прямоугольник 12"/>
          <p:cNvSpPr/>
          <p:nvPr/>
        </p:nvSpPr>
        <p:spPr>
          <a:xfrm>
            <a:off x="1295400" y="5520035"/>
            <a:ext cx="10375900" cy="707886"/>
          </a:xfrm>
          <a:prstGeom prst="rect">
            <a:avLst/>
          </a:prstGeom>
        </p:spPr>
        <p:txBody>
          <a:bodyPr wrap="square">
            <a:spAutoFit/>
          </a:bodyPr>
          <a:lstStyle/>
          <a:p>
            <a:r>
              <a:rPr lang="en-US" sz="2000" dirty="0" smtClean="0"/>
              <a:t>Time tracking can increase revenue through automating billing, which tends to make it easier for a company to get correct invoices out for all hours worked by consulting staff</a:t>
            </a:r>
            <a:endParaRPr lang="en-US" sz="2000" dirty="0"/>
          </a:p>
        </p:txBody>
      </p:sp>
      <p:pic>
        <p:nvPicPr>
          <p:cNvPr id="14" name="Picture 4" descr="https://encrypted-tbn1.gstatic.com/images?q=tbn:ANd9GcTciTUn3u3hnmjVWrB51IHr8B771bYkmdYTsx0cTAW5E9HH0jBZ"/>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82600" y="5527286"/>
            <a:ext cx="860812" cy="860814"/>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Прямоугольник 14"/>
          <p:cNvSpPr/>
          <p:nvPr/>
        </p:nvSpPr>
        <p:spPr>
          <a:xfrm>
            <a:off x="609600" y="4559300"/>
            <a:ext cx="56769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They help in project planning and tracking</a:t>
            </a:r>
          </a:p>
        </p:txBody>
      </p:sp>
      <p:pic>
        <p:nvPicPr>
          <p:cNvPr id="56326" name="Picture 6" descr="http://weknowmemes.com/generator/uploads/generated/g1389986372160517832.jpg"/>
          <p:cNvPicPr>
            <a:picLocks noChangeAspect="1" noChangeArrowheads="1"/>
          </p:cNvPicPr>
          <p:nvPr/>
        </p:nvPicPr>
        <p:blipFill>
          <a:blip r:embed="rId7"/>
          <a:srcRect/>
          <a:stretch>
            <a:fillRect/>
          </a:stretch>
        </p:blipFill>
        <p:spPr bwMode="auto">
          <a:xfrm>
            <a:off x="6408336" y="1447800"/>
            <a:ext cx="5745564" cy="3635375"/>
          </a:xfrm>
          <a:prstGeom prst="rect">
            <a:avLst/>
          </a:prstGeom>
          <a:noFill/>
        </p:spPr>
      </p:pic>
      <p:sp>
        <p:nvSpPr>
          <p:cNvPr id="19" name="Номер слайда 18"/>
          <p:cNvSpPr>
            <a:spLocks noGrp="1"/>
          </p:cNvSpPr>
          <p:nvPr>
            <p:ph type="sldNum" sz="quarter" idx="12"/>
          </p:nvPr>
        </p:nvSpPr>
        <p:spPr/>
        <p:txBody>
          <a:bodyPr/>
          <a:lstStyle/>
          <a:p>
            <a:fld id="{7C7E242F-E3F6-4680-9075-23A00169657E}" type="slidenum">
              <a:rPr lang="en-US" smtClean="0"/>
              <a:pPr/>
              <a:t>26</a:t>
            </a:fld>
            <a:endParaRPr lang="en-US"/>
          </a:p>
        </p:txBody>
      </p:sp>
    </p:spTree>
    <p:extLst>
      <p:ext uri="{BB962C8B-B14F-4D97-AF65-F5344CB8AC3E}">
        <p14:creationId xmlns:p14="http://schemas.microsoft.com/office/powerpoint/2010/main" xmlns="" val="417761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7"/>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8333" t="13370" r="8572" b="9982"/>
          <a:stretch/>
        </p:blipFill>
        <p:spPr bwMode="auto">
          <a:xfrm>
            <a:off x="499382" y="747751"/>
            <a:ext cx="11499395" cy="59665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2" name="Picture 8"/>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66746" t="15262" r="21905" b="67390"/>
          <a:stretch/>
        </p:blipFill>
        <p:spPr bwMode="auto">
          <a:xfrm>
            <a:off x="8694511" y="892967"/>
            <a:ext cx="1698624" cy="14604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5" action="ppaction://hlinksldjump"/>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Timesheet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7"/>
              </a:buBlip>
            </a:pPr>
            <a:endParaRPr lang="en-US" dirty="0" smtClean="0"/>
          </a:p>
          <a:p>
            <a:pPr lvl="1">
              <a:buFont typeface="Arial" panose="020B0604020202020204" pitchFamily="34" charset="0"/>
              <a:buBlip>
                <a:blip r:embed="rId7"/>
              </a:buBlip>
            </a:pPr>
            <a:endParaRPr lang="en-US" dirty="0" smtClean="0"/>
          </a:p>
          <a:p>
            <a:pPr lvl="1">
              <a:buFont typeface="Arial" panose="020B0604020202020204" pitchFamily="34" charset="0"/>
              <a:buBlip>
                <a:blip r:embed="rId7"/>
              </a:buBlip>
            </a:pPr>
            <a:endParaRPr lang="en-US" b="1" dirty="0" smtClean="0">
              <a:solidFill>
                <a:srgbClr val="800000"/>
              </a:solidFill>
            </a:endParaRPr>
          </a:p>
          <a:p>
            <a:pPr lvl="1">
              <a:buFont typeface="Arial" panose="020B0604020202020204" pitchFamily="34" charset="0"/>
              <a:buBlip>
                <a:blip r:embed="rId7"/>
              </a:buBlip>
            </a:pPr>
            <a:endParaRPr lang="en-US" dirty="0" smtClean="0"/>
          </a:p>
          <a:p>
            <a:pPr lvl="1">
              <a:buFont typeface="Arial" panose="020B0604020202020204" pitchFamily="34" charset="0"/>
              <a:buBlip>
                <a:blip r:embed="rId7"/>
              </a:buBlip>
            </a:pPr>
            <a:endParaRPr lang="en-US" b="1" dirty="0" smtClean="0">
              <a:solidFill>
                <a:srgbClr val="8E0000"/>
              </a:solidFill>
            </a:endParaRPr>
          </a:p>
          <a:p>
            <a:pPr lvl="1">
              <a:buFont typeface="Arial" panose="020B0604020202020204" pitchFamily="34" charset="0"/>
              <a:buBlip>
                <a:blip r:embed="rId7"/>
              </a:buBlip>
            </a:pPr>
            <a:endParaRPr lang="en-US" dirty="0" smtClean="0"/>
          </a:p>
          <a:p>
            <a:pPr marL="349114" lvl="1"/>
            <a:endParaRPr lang="en-US" dirty="0" smtClean="0"/>
          </a:p>
          <a:p>
            <a:pPr lvl="1">
              <a:buFont typeface="Arial" panose="020B0604020202020204" pitchFamily="34" charset="0"/>
              <a:buBlip>
                <a:blip r:embed="rId7"/>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Прямоугольник 12"/>
          <p:cNvSpPr/>
          <p:nvPr/>
        </p:nvSpPr>
        <p:spPr>
          <a:xfrm>
            <a:off x="8694510" y="1239004"/>
            <a:ext cx="1871889" cy="3703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187700" y="1214720"/>
            <a:ext cx="5216071" cy="646331"/>
          </a:xfrm>
          <a:prstGeom prst="rect">
            <a:avLst/>
          </a:prstGeom>
          <a:solidFill>
            <a:srgbClr val="C00000"/>
          </a:solidFill>
          <a:ln>
            <a:solidFill>
              <a:schemeClr val="bg1">
                <a:lumMod val="85000"/>
              </a:schemeClr>
            </a:solidFill>
          </a:ln>
        </p:spPr>
        <p:txBody>
          <a:bodyPr wrap="square" rtlCol="0">
            <a:spAutoFit/>
          </a:bodyPr>
          <a:lstStyle/>
          <a:p>
            <a:pPr algn="ctr"/>
            <a:r>
              <a:rPr lang="en-US" dirty="0" smtClean="0">
                <a:solidFill>
                  <a:schemeClr val="bg1"/>
                </a:solidFill>
                <a:latin typeface="Open Sans"/>
              </a:rPr>
              <a:t>Employees fill out timesheet and submit for approval</a:t>
            </a:r>
            <a:endParaRPr lang="en-US" dirty="0">
              <a:solidFill>
                <a:schemeClr val="bg1"/>
              </a:solidFill>
              <a:latin typeface="Open Sans"/>
            </a:endParaRPr>
          </a:p>
        </p:txBody>
      </p:sp>
      <p:cxnSp>
        <p:nvCxnSpPr>
          <p:cNvPr id="20" name="Прямая со стрелкой 19"/>
          <p:cNvCxnSpPr>
            <a:stCxn id="19" idx="3"/>
          </p:cNvCxnSpPr>
          <p:nvPr/>
        </p:nvCxnSpPr>
        <p:spPr>
          <a:xfrm flipV="1">
            <a:off x="8403771" y="1424193"/>
            <a:ext cx="290740" cy="11369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Номер слайда 11"/>
          <p:cNvSpPr>
            <a:spLocks noGrp="1"/>
          </p:cNvSpPr>
          <p:nvPr>
            <p:ph type="sldNum" sz="quarter" idx="12"/>
          </p:nvPr>
        </p:nvSpPr>
        <p:spPr/>
        <p:txBody>
          <a:bodyPr/>
          <a:lstStyle/>
          <a:p>
            <a:fld id="{7C7E242F-E3F6-4680-9075-23A00169657E}" type="slidenum">
              <a:rPr lang="en-US" smtClean="0"/>
              <a:pPr/>
              <a:t>27</a:t>
            </a:fld>
            <a:endParaRPr lang="en-US"/>
          </a:p>
        </p:txBody>
      </p:sp>
    </p:spTree>
    <p:extLst>
      <p:ext uri="{BB962C8B-B14F-4D97-AF65-F5344CB8AC3E}">
        <p14:creationId xmlns:p14="http://schemas.microsoft.com/office/powerpoint/2010/main" xmlns="" val="30738028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Timesheet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6" name="Рисунок 25"/>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307975" y="2311891"/>
            <a:ext cx="2038350" cy="2381250"/>
          </a:xfrm>
          <a:prstGeom prst="rect">
            <a:avLst/>
          </a:prstGeom>
        </p:spPr>
      </p:pic>
      <p:pic>
        <p:nvPicPr>
          <p:cNvPr id="5122" name="Picture 2"/>
          <p:cNvPicPr>
            <a:picLocks noChangeAspect="1" noChangeArrowheads="1"/>
          </p:cNvPicPr>
          <p:nvPr/>
        </p:nvPicPr>
        <p:blipFill rotWithShape="1">
          <a:blip r:embed="rId7">
            <a:extLst>
              <a:ext uri="{28A0092B-C50C-407E-A947-70E740481C1C}">
                <a14:useLocalDpi xmlns:a14="http://schemas.microsoft.com/office/drawing/2010/main" xmlns="" val="0"/>
              </a:ext>
            </a:extLst>
          </a:blip>
          <a:srcRect l="548" t="18622" r="35159" b="10493"/>
          <a:stretch/>
        </p:blipFill>
        <p:spPr bwMode="auto">
          <a:xfrm>
            <a:off x="2590800" y="747750"/>
            <a:ext cx="9512300" cy="5899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 name="Скругленная прямоугольная выноска 26"/>
          <p:cNvSpPr/>
          <p:nvPr/>
        </p:nvSpPr>
        <p:spPr>
          <a:xfrm>
            <a:off x="38101" y="1033835"/>
            <a:ext cx="3162299" cy="1144524"/>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Open Sans"/>
              </a:rPr>
              <a:t>We need to validate timesheet, and it’s not required for everyone</a:t>
            </a:r>
            <a:endParaRPr lang="en-US" dirty="0">
              <a:latin typeface="Open Sans"/>
            </a:endParaRPr>
          </a:p>
        </p:txBody>
      </p:sp>
      <p:sp>
        <p:nvSpPr>
          <p:cNvPr id="19" name="TextBox 18"/>
          <p:cNvSpPr txBox="1"/>
          <p:nvPr/>
        </p:nvSpPr>
        <p:spPr>
          <a:xfrm>
            <a:off x="9061452" y="5723658"/>
            <a:ext cx="27177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Setup employees who need to use timesheet</a:t>
            </a:r>
            <a:endParaRPr lang="en-US" dirty="0">
              <a:solidFill>
                <a:schemeClr val="bg1"/>
              </a:solidFill>
              <a:latin typeface="Open Sans"/>
            </a:endParaRPr>
          </a:p>
        </p:txBody>
      </p:sp>
      <p:cxnSp>
        <p:nvCxnSpPr>
          <p:cNvPr id="20" name="Прямая со стрелкой 19"/>
          <p:cNvCxnSpPr>
            <a:stCxn id="19" idx="1"/>
          </p:cNvCxnSpPr>
          <p:nvPr/>
        </p:nvCxnSpPr>
        <p:spPr>
          <a:xfrm flipH="1" flipV="1">
            <a:off x="5895976" y="5627724"/>
            <a:ext cx="3165476" cy="4191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9385302" y="3051038"/>
            <a:ext cx="27177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Setup timesheet validations</a:t>
            </a:r>
            <a:endParaRPr lang="en-US" dirty="0">
              <a:solidFill>
                <a:schemeClr val="bg1"/>
              </a:solidFill>
              <a:latin typeface="Open Sans"/>
            </a:endParaRPr>
          </a:p>
        </p:txBody>
      </p:sp>
      <p:cxnSp>
        <p:nvCxnSpPr>
          <p:cNvPr id="22" name="Прямая со стрелкой 21"/>
          <p:cNvCxnSpPr>
            <a:stCxn id="21" idx="1"/>
          </p:cNvCxnSpPr>
          <p:nvPr/>
        </p:nvCxnSpPr>
        <p:spPr>
          <a:xfrm flipH="1">
            <a:off x="5764212" y="3374204"/>
            <a:ext cx="3621090" cy="21517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Номер слайда 22"/>
          <p:cNvSpPr>
            <a:spLocks noGrp="1"/>
          </p:cNvSpPr>
          <p:nvPr>
            <p:ph type="sldNum" sz="quarter" idx="12"/>
          </p:nvPr>
        </p:nvSpPr>
        <p:spPr/>
        <p:txBody>
          <a:bodyPr/>
          <a:lstStyle/>
          <a:p>
            <a:fld id="{7C7E242F-E3F6-4680-9075-23A00169657E}" type="slidenum">
              <a:rPr lang="en-US" smtClean="0"/>
              <a:pPr/>
              <a:t>28</a:t>
            </a:fld>
            <a:endParaRPr lang="en-US"/>
          </a:p>
        </p:txBody>
      </p:sp>
    </p:spTree>
    <p:extLst>
      <p:ext uri="{BB962C8B-B14F-4D97-AF65-F5344CB8AC3E}">
        <p14:creationId xmlns:p14="http://schemas.microsoft.com/office/powerpoint/2010/main" xmlns="" val="4156128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Timesheet Approval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pic>
        <p:nvPicPr>
          <p:cNvPr id="5122" name="Picture 2" descr="https://s3.amazonaws.com/workforcetrack/000000000000%2Fpublic%2F3737%2Fstatic%2F19dabcee-d770-4fe7-9fa7-244218f67e39"/>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60375" y="878794"/>
            <a:ext cx="11363325" cy="5314951"/>
          </a:xfrm>
          <a:prstGeom prst="rect">
            <a:avLst/>
          </a:prstGeom>
          <a:noFill/>
          <a:extLst>
            <a:ext uri="{909E8E84-426E-40DD-AFC4-6F175D3DCCD1}">
              <a14:hiddenFill xmlns:a14="http://schemas.microsoft.com/office/drawing/2010/main" xmlns="">
                <a:solidFill>
                  <a:srgbClr val="FFFFFF"/>
                </a:solidFill>
              </a14:hiddenFill>
            </a:ext>
          </a:extLst>
        </p:spPr>
      </p:pic>
      <p:sp>
        <p:nvSpPr>
          <p:cNvPr id="8" name="Прямоугольник 7"/>
          <p:cNvSpPr/>
          <p:nvPr/>
        </p:nvSpPr>
        <p:spPr>
          <a:xfrm>
            <a:off x="2336800" y="1161143"/>
            <a:ext cx="1306286" cy="3703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Прямая со стрелкой 8"/>
          <p:cNvCxnSpPr>
            <a:stCxn id="8" idx="3"/>
          </p:cNvCxnSpPr>
          <p:nvPr/>
        </p:nvCxnSpPr>
        <p:spPr>
          <a:xfrm>
            <a:off x="3643086" y="1346332"/>
            <a:ext cx="914400" cy="119684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5124" name="Picture 4" descr="https://s3.amazonaws.com:443/workforcetrack/000000000000%2Fpublic%2F3737%2Fstatic%2F5e1a671a-42f7-4469-8a4e-a78d8fd34f96"/>
          <p:cNvPicPr>
            <a:picLocks noChangeAspect="1" noChangeArrowheads="1"/>
          </p:cNvPicPr>
          <p:nvPr/>
        </p:nvPicPr>
        <p:blipFill rotWithShape="1">
          <a:blip r:embed="rId7">
            <a:extLst>
              <a:ext uri="{28A0092B-C50C-407E-A947-70E740481C1C}">
                <a14:useLocalDpi xmlns:a14="http://schemas.microsoft.com/office/drawing/2010/main" xmlns="" val="0"/>
              </a:ext>
            </a:extLst>
          </a:blip>
          <a:srcRect r="16726"/>
          <a:stretch/>
        </p:blipFill>
        <p:spPr bwMode="auto">
          <a:xfrm>
            <a:off x="2012043" y="2543174"/>
            <a:ext cx="9811657" cy="4314826"/>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Номер слайда 10"/>
          <p:cNvSpPr>
            <a:spLocks noGrp="1"/>
          </p:cNvSpPr>
          <p:nvPr>
            <p:ph type="sldNum" sz="quarter" idx="12"/>
          </p:nvPr>
        </p:nvSpPr>
        <p:spPr/>
        <p:txBody>
          <a:bodyPr/>
          <a:lstStyle/>
          <a:p>
            <a:fld id="{7C7E242F-E3F6-4680-9075-23A00169657E}" type="slidenum">
              <a:rPr lang="en-US" smtClean="0"/>
              <a:pPr/>
              <a:t>29</a:t>
            </a:fld>
            <a:endParaRPr lang="en-US"/>
          </a:p>
        </p:txBody>
      </p:sp>
    </p:spTree>
    <p:extLst>
      <p:ext uri="{BB962C8B-B14F-4D97-AF65-F5344CB8AC3E}">
        <p14:creationId xmlns:p14="http://schemas.microsoft.com/office/powerpoint/2010/main" xmlns="" val="29270081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74750" y="47427"/>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2060"/>
                </a:solidFill>
                <a:latin typeface="Open Sans" pitchFamily="34" charset="0"/>
                <a:ea typeface="Open Sans" pitchFamily="34" charset="0"/>
                <a:cs typeface="Open Sans" pitchFamily="34" charset="0"/>
              </a:rPr>
              <a:t>Timesheet/Payroll</a:t>
            </a:r>
            <a:endParaRPr lang="en-US" sz="4000"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668470"/>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55575" y="1034079"/>
            <a:ext cx="2038350" cy="2381250"/>
          </a:xfrm>
          <a:prstGeom prst="rect">
            <a:avLst/>
          </a:prstGeom>
        </p:spPr>
      </p:pic>
      <p:grpSp>
        <p:nvGrpSpPr>
          <p:cNvPr id="3" name="Группа 2"/>
          <p:cNvGrpSpPr/>
          <p:nvPr/>
        </p:nvGrpSpPr>
        <p:grpSpPr>
          <a:xfrm>
            <a:off x="4362451" y="747750"/>
            <a:ext cx="4743449" cy="2670318"/>
            <a:chOff x="4362451" y="747750"/>
            <a:chExt cx="5137149" cy="2920205"/>
          </a:xfrm>
        </p:grpSpPr>
        <p:pic>
          <p:nvPicPr>
            <p:cNvPr id="5122" name="Picture 2" descr="https://s3.amazonaws.com/workforcetrack/000000000000%2Fpublic%2F3737%2Fstatic%2Ff28216f2-b0c4-42a8-b57a-26aafab16f32"/>
            <p:cNvPicPr>
              <a:picLocks noChangeAspect="1" noChangeArrowheads="1"/>
            </p:cNvPicPr>
            <p:nvPr/>
          </p:nvPicPr>
          <p:blipFill rotWithShape="1">
            <a:blip r:embed="rId5">
              <a:extLst>
                <a:ext uri="{28A0092B-C50C-407E-A947-70E740481C1C}">
                  <a14:useLocalDpi xmlns:a14="http://schemas.microsoft.com/office/drawing/2010/main" xmlns="" val="0"/>
                </a:ext>
              </a:extLst>
            </a:blip>
            <a:srcRect t="-1" r="31853" b="-3142"/>
            <a:stretch/>
          </p:blipFill>
          <p:spPr bwMode="auto">
            <a:xfrm>
              <a:off x="4362451" y="747750"/>
              <a:ext cx="5137149" cy="2920205"/>
            </a:xfrm>
            <a:prstGeom prst="rect">
              <a:avLst/>
            </a:prstGeom>
            <a:noFill/>
            <a:ln>
              <a:solidFill>
                <a:schemeClr val="bg1">
                  <a:lumMod val="85000"/>
                </a:schemeClr>
              </a:solidFill>
            </a:ln>
            <a:extLst>
              <a:ext uri="{909E8E84-426E-40DD-AFC4-6F175D3DCCD1}">
                <a14:hiddenFill xmlns:a14="http://schemas.microsoft.com/office/drawing/2010/main" xmlns="">
                  <a:solidFill>
                    <a:srgbClr val="FFFFFF"/>
                  </a:solidFill>
                </a14:hiddenFill>
              </a:ext>
            </a:extLst>
          </p:spPr>
        </p:pic>
        <p:sp>
          <p:nvSpPr>
            <p:cNvPr id="12" name="TextBox 11"/>
            <p:cNvSpPr txBox="1"/>
            <p:nvPr/>
          </p:nvSpPr>
          <p:spPr>
            <a:xfrm>
              <a:off x="4448968" y="783125"/>
              <a:ext cx="4987132" cy="369332"/>
            </a:xfrm>
            <a:prstGeom prst="rect">
              <a:avLst/>
            </a:prstGeom>
            <a:solidFill>
              <a:srgbClr val="C00000"/>
            </a:solidFill>
            <a:ln>
              <a:solidFill>
                <a:schemeClr val="bg1">
                  <a:lumMod val="85000"/>
                </a:schemeClr>
              </a:solidFill>
            </a:ln>
          </p:spPr>
          <p:txBody>
            <a:bodyPr wrap="square" rtlCol="0">
              <a:spAutoFit/>
            </a:bodyPr>
            <a:lstStyle/>
            <a:p>
              <a:r>
                <a:rPr lang="en-US" dirty="0" smtClean="0">
                  <a:solidFill>
                    <a:schemeClr val="bg1"/>
                  </a:solidFill>
                  <a:latin typeface="Open Sans"/>
                </a:rPr>
                <a:t>1. Make sure employees fill out timesheet</a:t>
              </a:r>
              <a:endParaRPr lang="en-US" dirty="0">
                <a:solidFill>
                  <a:schemeClr val="bg1"/>
                </a:solidFill>
                <a:latin typeface="Open Sans"/>
              </a:endParaRPr>
            </a:p>
          </p:txBody>
        </p:sp>
      </p:grpSp>
      <p:grpSp>
        <p:nvGrpSpPr>
          <p:cNvPr id="2" name="Группа 1"/>
          <p:cNvGrpSpPr/>
          <p:nvPr/>
        </p:nvGrpSpPr>
        <p:grpSpPr>
          <a:xfrm>
            <a:off x="8809434" y="1786929"/>
            <a:ext cx="3171032" cy="2796858"/>
            <a:chOff x="7611269" y="3483292"/>
            <a:chExt cx="3171032" cy="2796858"/>
          </a:xfrm>
        </p:grpSpPr>
        <p:pic>
          <p:nvPicPr>
            <p:cNvPr id="5123" name="Picture 3"/>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10023" t="39876" r="72639" b="36050"/>
            <a:stretch/>
          </p:blipFill>
          <p:spPr bwMode="auto">
            <a:xfrm>
              <a:off x="7611269" y="3803650"/>
              <a:ext cx="3171032" cy="2476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7611269" y="3483292"/>
              <a:ext cx="3171032"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2. Specify rates per project </a:t>
              </a:r>
              <a:endParaRPr lang="en-US" dirty="0">
                <a:solidFill>
                  <a:schemeClr val="bg1"/>
                </a:solidFill>
                <a:latin typeface="Open Sans"/>
              </a:endParaRPr>
            </a:p>
          </p:txBody>
        </p:sp>
      </p:grpSp>
      <p:pic>
        <p:nvPicPr>
          <p:cNvPr id="5125" name="Picture 5" descr="https://s3.amazonaws.com/workforcetrack/000000000000%2Fpublic%2F3737%2Fstatic%2F19dabcee-d770-4fe7-9fa7-244218f67e39"/>
          <p:cNvPicPr>
            <a:picLocks noChangeAspect="1" noChangeArrowheads="1"/>
          </p:cNvPicPr>
          <p:nvPr/>
        </p:nvPicPr>
        <p:blipFill rotWithShape="1">
          <a:blip r:embed="rId7">
            <a:extLst>
              <a:ext uri="{28A0092B-C50C-407E-A947-70E740481C1C}">
                <a14:useLocalDpi xmlns:a14="http://schemas.microsoft.com/office/drawing/2010/main" xmlns="" val="0"/>
              </a:ext>
            </a:extLst>
          </a:blip>
          <a:srcRect t="5816" r="56653" b="45561"/>
          <a:stretch/>
        </p:blipFill>
        <p:spPr bwMode="auto">
          <a:xfrm>
            <a:off x="6239271" y="3972066"/>
            <a:ext cx="5140325" cy="2695434"/>
          </a:xfrm>
          <a:prstGeom prst="rect">
            <a:avLst/>
          </a:prstGeom>
          <a:noFill/>
          <a:ln>
            <a:solidFill>
              <a:schemeClr val="bg1">
                <a:lumMod val="85000"/>
              </a:schemeClr>
            </a:solidFill>
          </a:ln>
          <a:extLst>
            <a:ext uri="{909E8E84-426E-40DD-AFC4-6F175D3DCCD1}">
              <a14:hiddenFill xmlns:a14="http://schemas.microsoft.com/office/drawing/2010/main" xmlns="">
                <a:solidFill>
                  <a:srgbClr val="FFFFFF"/>
                </a:solidFill>
              </a14:hiddenFill>
            </a:ext>
          </a:extLst>
        </p:spPr>
      </p:pic>
      <p:sp>
        <p:nvSpPr>
          <p:cNvPr id="18" name="TextBox 17"/>
          <p:cNvSpPr txBox="1"/>
          <p:nvPr/>
        </p:nvSpPr>
        <p:spPr>
          <a:xfrm>
            <a:off x="6239270" y="3602734"/>
            <a:ext cx="5140325"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3. PMs Approve Timesheets </a:t>
            </a:r>
            <a:endParaRPr lang="en-US" dirty="0">
              <a:solidFill>
                <a:schemeClr val="bg1"/>
              </a:solidFill>
              <a:latin typeface="Open Sans"/>
            </a:endParaRPr>
          </a:p>
        </p:txBody>
      </p:sp>
      <p:sp>
        <p:nvSpPr>
          <p:cNvPr id="19" name="TextBox 18"/>
          <p:cNvSpPr txBox="1"/>
          <p:nvPr/>
        </p:nvSpPr>
        <p:spPr>
          <a:xfrm>
            <a:off x="1752601" y="3045997"/>
            <a:ext cx="4125391"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4. Run payroll as regular</a:t>
            </a:r>
            <a:endParaRPr lang="en-US" dirty="0">
              <a:solidFill>
                <a:schemeClr val="bg1"/>
              </a:solidFill>
              <a:latin typeface="Open Sans"/>
            </a:endParaRPr>
          </a:p>
        </p:txBody>
      </p:sp>
      <p:pic>
        <p:nvPicPr>
          <p:cNvPr id="20" name="Picture 2"/>
          <p:cNvPicPr>
            <a:picLocks noChangeAspect="1" noChangeArrowheads="1"/>
          </p:cNvPicPr>
          <p:nvPr/>
        </p:nvPicPr>
        <p:blipFill rotWithShape="1">
          <a:blip r:embed="rId8">
            <a:extLst>
              <a:ext uri="{28A0092B-C50C-407E-A947-70E740481C1C}">
                <a14:useLocalDpi xmlns:a14="http://schemas.microsoft.com/office/drawing/2010/main" xmlns="" val="0"/>
              </a:ext>
            </a:extLst>
          </a:blip>
          <a:srcRect l="24701" t="18889" r="24028" b="26914"/>
          <a:stretch/>
        </p:blipFill>
        <p:spPr bwMode="auto">
          <a:xfrm>
            <a:off x="1752602" y="3415329"/>
            <a:ext cx="4125391" cy="2452985"/>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Выноска 1 13"/>
          <p:cNvSpPr/>
          <p:nvPr/>
        </p:nvSpPr>
        <p:spPr>
          <a:xfrm>
            <a:off x="2088490" y="948962"/>
            <a:ext cx="1971675" cy="777522"/>
          </a:xfrm>
          <a:prstGeom prst="borderCallout1">
            <a:avLst>
              <a:gd name="adj1" fmla="val 61218"/>
              <a:gd name="adj2" fmla="val -5757"/>
              <a:gd name="adj3" fmla="val 89632"/>
              <a:gd name="adj4" fmla="val -306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Open Sans"/>
              </a:rPr>
              <a:t>We want to pay employees on an hourly rate </a:t>
            </a:r>
          </a:p>
        </p:txBody>
      </p:sp>
      <p:sp>
        <p:nvSpPr>
          <p:cNvPr id="15" name="Выгнутая вправо стрелка 14"/>
          <p:cNvSpPr/>
          <p:nvPr/>
        </p:nvSpPr>
        <p:spPr>
          <a:xfrm rot="17759800">
            <a:off x="9689435" y="555527"/>
            <a:ext cx="501733" cy="133401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Выгнутая вправо стрелка 22"/>
          <p:cNvSpPr/>
          <p:nvPr/>
        </p:nvSpPr>
        <p:spPr>
          <a:xfrm rot="2605067">
            <a:off x="11300470" y="4573692"/>
            <a:ext cx="501733" cy="133401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Выгнутая вправо стрелка 23"/>
          <p:cNvSpPr/>
          <p:nvPr/>
        </p:nvSpPr>
        <p:spPr>
          <a:xfrm rot="6690207">
            <a:off x="5116929" y="5606593"/>
            <a:ext cx="501733" cy="144029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Номер слайда 20"/>
          <p:cNvSpPr>
            <a:spLocks noGrp="1"/>
          </p:cNvSpPr>
          <p:nvPr>
            <p:ph type="sldNum" sz="quarter" idx="12"/>
          </p:nvPr>
        </p:nvSpPr>
        <p:spPr/>
        <p:txBody>
          <a:bodyPr/>
          <a:lstStyle/>
          <a:p>
            <a:fld id="{7C7E242F-E3F6-4680-9075-23A00169657E}" type="slidenum">
              <a:rPr lang="en-US" smtClean="0"/>
              <a:pPr/>
              <a:t>30</a:t>
            </a:fld>
            <a:endParaRPr lang="en-US"/>
          </a:p>
        </p:txBody>
      </p:sp>
    </p:spTree>
    <p:extLst>
      <p:ext uri="{BB962C8B-B14F-4D97-AF65-F5344CB8AC3E}">
        <p14:creationId xmlns:p14="http://schemas.microsoft.com/office/powerpoint/2010/main" xmlns="" val="35283550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16085" r="50000" b="12945"/>
          <a:stretch/>
        </p:blipFill>
        <p:spPr bwMode="auto">
          <a:xfrm>
            <a:off x="4034971" y="739330"/>
            <a:ext cx="7663543" cy="61186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Timesheet Invoice</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00000"/>
              </a:solidFill>
            </a:endParaRPr>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E0000"/>
              </a:solidFill>
            </a:endParaRPr>
          </a:p>
          <a:p>
            <a:pPr lvl="1">
              <a:buFont typeface="Arial" panose="020B0604020202020204" pitchFamily="34" charset="0"/>
              <a:buBlip>
                <a:blip r:embed="rId6"/>
              </a:buBlip>
            </a:pPr>
            <a:endParaRPr lang="en-US" dirty="0" smtClean="0"/>
          </a:p>
          <a:p>
            <a:pPr marL="349114" lvl="1"/>
            <a:endParaRPr lang="en-US" dirty="0" smtClean="0"/>
          </a:p>
          <a:p>
            <a:pPr lvl="1">
              <a:buFont typeface="Arial" panose="020B0604020202020204" pitchFamily="34" charset="0"/>
              <a:buBlip>
                <a:blip r:embed="rId6"/>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2" name="Скругленная прямоугольная выноска 11"/>
          <p:cNvSpPr/>
          <p:nvPr/>
        </p:nvSpPr>
        <p:spPr>
          <a:xfrm>
            <a:off x="311150" y="854384"/>
            <a:ext cx="3162299" cy="1144524"/>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Open Sans"/>
              </a:rPr>
              <a:t>We want to bill all timesheet hours to the client</a:t>
            </a:r>
            <a:endParaRPr lang="en-US" dirty="0">
              <a:latin typeface="Open Sans"/>
            </a:endParaRPr>
          </a:p>
        </p:txBody>
      </p:sp>
      <p:pic>
        <p:nvPicPr>
          <p:cNvPr id="13" name="Рисунок 12"/>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0" y="2149966"/>
            <a:ext cx="2038350" cy="2381250"/>
          </a:xfrm>
          <a:prstGeom prst="rect">
            <a:avLst/>
          </a:prstGeom>
        </p:spPr>
      </p:pic>
      <p:sp>
        <p:nvSpPr>
          <p:cNvPr id="8" name="Прямоугольник 7"/>
          <p:cNvSpPr/>
          <p:nvPr/>
        </p:nvSpPr>
        <p:spPr>
          <a:xfrm>
            <a:off x="8499928" y="5190897"/>
            <a:ext cx="3024415" cy="10067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4266462" y="5724947"/>
            <a:ext cx="3171032"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Change the template here</a:t>
            </a:r>
            <a:endParaRPr lang="en-US" dirty="0">
              <a:solidFill>
                <a:schemeClr val="bg1"/>
              </a:solidFill>
              <a:latin typeface="Open Sans"/>
            </a:endParaRPr>
          </a:p>
        </p:txBody>
      </p:sp>
      <p:cxnSp>
        <p:nvCxnSpPr>
          <p:cNvPr id="6" name="Прямая со стрелкой 5"/>
          <p:cNvCxnSpPr>
            <a:stCxn id="19" idx="3"/>
          </p:cNvCxnSpPr>
          <p:nvPr/>
        </p:nvCxnSpPr>
        <p:spPr>
          <a:xfrm flipV="1">
            <a:off x="7437494" y="5694247"/>
            <a:ext cx="1062434" cy="21536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Номер слайда 13"/>
          <p:cNvSpPr>
            <a:spLocks noGrp="1"/>
          </p:cNvSpPr>
          <p:nvPr>
            <p:ph type="sldNum" sz="quarter" idx="12"/>
          </p:nvPr>
        </p:nvSpPr>
        <p:spPr/>
        <p:txBody>
          <a:bodyPr/>
          <a:lstStyle/>
          <a:p>
            <a:fld id="{7C7E242F-E3F6-4680-9075-23A00169657E}" type="slidenum">
              <a:rPr lang="en-US" smtClean="0"/>
              <a:pPr/>
              <a:t>31</a:t>
            </a:fld>
            <a:endParaRPr lang="en-US"/>
          </a:p>
        </p:txBody>
      </p:sp>
    </p:spTree>
    <p:extLst>
      <p:ext uri="{BB962C8B-B14F-4D97-AF65-F5344CB8AC3E}">
        <p14:creationId xmlns:p14="http://schemas.microsoft.com/office/powerpoint/2010/main" xmlns="" val="16752341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6176" y="296991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Booking Items</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32</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16790" r="34931" b="46420"/>
          <a:stretch/>
        </p:blipFill>
        <p:spPr bwMode="auto">
          <a:xfrm>
            <a:off x="38101" y="746616"/>
            <a:ext cx="11899899" cy="378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Booking Items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00000"/>
              </a:solidFill>
            </a:endParaRPr>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E0000"/>
              </a:solidFill>
            </a:endParaRPr>
          </a:p>
          <a:p>
            <a:pPr lvl="1">
              <a:buFont typeface="Arial" panose="020B0604020202020204" pitchFamily="34" charset="0"/>
              <a:buBlip>
                <a:blip r:embed="rId6"/>
              </a:buBlip>
            </a:pPr>
            <a:endParaRPr lang="en-US" dirty="0" smtClean="0"/>
          </a:p>
          <a:p>
            <a:pPr marL="349114" lvl="1"/>
            <a:endParaRPr lang="en-US" dirty="0" smtClean="0"/>
          </a:p>
          <a:p>
            <a:pPr lvl="1">
              <a:buFont typeface="Arial" panose="020B0604020202020204" pitchFamily="34" charset="0"/>
              <a:buBlip>
                <a:blip r:embed="rId6"/>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3" name="Прямоугольник 2"/>
          <p:cNvSpPr/>
          <p:nvPr/>
        </p:nvSpPr>
        <p:spPr>
          <a:xfrm>
            <a:off x="8534400" y="1346200"/>
            <a:ext cx="1066800" cy="25908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7831335" y="4680865"/>
            <a:ext cx="2472930"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See if the item is currently available</a:t>
            </a:r>
            <a:endParaRPr lang="en-US" dirty="0">
              <a:solidFill>
                <a:schemeClr val="bg1"/>
              </a:solidFill>
              <a:latin typeface="Open Sans"/>
            </a:endParaRPr>
          </a:p>
        </p:txBody>
      </p:sp>
      <p:cxnSp>
        <p:nvCxnSpPr>
          <p:cNvPr id="21" name="Прямая со стрелкой 20"/>
          <p:cNvCxnSpPr/>
          <p:nvPr/>
        </p:nvCxnSpPr>
        <p:spPr>
          <a:xfrm flipV="1">
            <a:off x="8909050" y="3937000"/>
            <a:ext cx="0" cy="761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022600" y="1256455"/>
            <a:ext cx="2472930"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Reserve an item</a:t>
            </a:r>
            <a:endParaRPr lang="en-US" dirty="0">
              <a:solidFill>
                <a:schemeClr val="bg1"/>
              </a:solidFill>
              <a:latin typeface="Open Sans"/>
            </a:endParaRPr>
          </a:p>
        </p:txBody>
      </p:sp>
      <p:cxnSp>
        <p:nvCxnSpPr>
          <p:cNvPr id="23" name="Прямая со стрелкой 22"/>
          <p:cNvCxnSpPr/>
          <p:nvPr/>
        </p:nvCxnSpPr>
        <p:spPr>
          <a:xfrm flipH="1">
            <a:off x="2775857" y="1441121"/>
            <a:ext cx="246744" cy="4215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075" name="Picture 3"/>
          <p:cNvPicPr>
            <a:picLocks noChangeAspect="1" noChangeArrowheads="1"/>
          </p:cNvPicPr>
          <p:nvPr/>
        </p:nvPicPr>
        <p:blipFill rotWithShape="1">
          <a:blip r:embed="rId7">
            <a:extLst>
              <a:ext uri="{28A0092B-C50C-407E-A947-70E740481C1C}">
                <a14:useLocalDpi xmlns:a14="http://schemas.microsoft.com/office/drawing/2010/main" xmlns="" val="0"/>
              </a:ext>
            </a:extLst>
          </a:blip>
          <a:srcRect l="851" t="16790" r="66413" b="43086"/>
          <a:stretch/>
        </p:blipFill>
        <p:spPr bwMode="auto">
          <a:xfrm>
            <a:off x="1752601" y="2467466"/>
            <a:ext cx="5986660" cy="4127500"/>
          </a:xfrm>
          <a:prstGeom prst="rect">
            <a:avLst/>
          </a:prstGeom>
          <a:noFill/>
          <a:ln w="9525">
            <a:solidFill>
              <a:schemeClr val="bg1">
                <a:lumMod val="50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8" name="Прямая со стрелкой 27"/>
          <p:cNvCxnSpPr/>
          <p:nvPr/>
        </p:nvCxnSpPr>
        <p:spPr>
          <a:xfrm>
            <a:off x="4610100" y="1625787"/>
            <a:ext cx="0" cy="84167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Номер слайда 14"/>
          <p:cNvSpPr>
            <a:spLocks noGrp="1"/>
          </p:cNvSpPr>
          <p:nvPr>
            <p:ph type="sldNum" sz="quarter" idx="12"/>
          </p:nvPr>
        </p:nvSpPr>
        <p:spPr/>
        <p:txBody>
          <a:bodyPr/>
          <a:lstStyle/>
          <a:p>
            <a:fld id="{7C7E242F-E3F6-4680-9075-23A00169657E}" type="slidenum">
              <a:rPr lang="en-US" smtClean="0"/>
              <a:pPr/>
              <a:t>33</a:t>
            </a:fld>
            <a:endParaRPr lang="en-US"/>
          </a:p>
        </p:txBody>
      </p:sp>
    </p:spTree>
    <p:extLst>
      <p:ext uri="{BB962C8B-B14F-4D97-AF65-F5344CB8AC3E}">
        <p14:creationId xmlns:p14="http://schemas.microsoft.com/office/powerpoint/2010/main" xmlns="" val="19552664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6176" y="2515673"/>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Contracts and Monthly Timesheet</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34</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descr="Рисунок1.png"/>
          <p:cNvPicPr>
            <a:picLocks noChangeAspect="1"/>
          </p:cNvPicPr>
          <p:nvPr/>
        </p:nvPicPr>
        <p:blipFill>
          <a:blip r:embed="rId3"/>
          <a:stretch>
            <a:fillRect/>
          </a:stretch>
        </p:blipFill>
        <p:spPr>
          <a:xfrm>
            <a:off x="182268" y="1137093"/>
            <a:ext cx="11827463" cy="4583813"/>
          </a:xfrm>
          <a:prstGeom prst="rect">
            <a:avLst/>
          </a:prstGeom>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00000"/>
              </a:solidFill>
            </a:endParaRPr>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E0000"/>
              </a:solidFill>
            </a:endParaRPr>
          </a:p>
          <a:p>
            <a:pPr lvl="1">
              <a:buFont typeface="Arial" panose="020B0604020202020204" pitchFamily="34" charset="0"/>
              <a:buBlip>
                <a:blip r:embed="rId6"/>
              </a:buBlip>
            </a:pPr>
            <a:endParaRPr lang="en-US" dirty="0" smtClean="0"/>
          </a:p>
          <a:p>
            <a:pPr marL="349114" lvl="1"/>
            <a:endParaRPr lang="en-US" dirty="0" smtClean="0"/>
          </a:p>
          <a:p>
            <a:pPr lvl="1">
              <a:buFont typeface="Arial" panose="020B0604020202020204" pitchFamily="34" charset="0"/>
              <a:buBlip>
                <a:blip r:embed="rId6"/>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2" name="Скругленная прямоугольная выноска 11"/>
          <p:cNvSpPr/>
          <p:nvPr/>
        </p:nvSpPr>
        <p:spPr>
          <a:xfrm>
            <a:off x="1358900" y="1756084"/>
            <a:ext cx="3162299" cy="1144524"/>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Open Sans"/>
              </a:rPr>
              <a:t>Our employees need to fill out monthly timesheet</a:t>
            </a:r>
            <a:endParaRPr lang="en-US" dirty="0">
              <a:latin typeface="Open Sans"/>
            </a:endParaRPr>
          </a:p>
        </p:txBody>
      </p:sp>
      <p:pic>
        <p:nvPicPr>
          <p:cNvPr id="13" name="Рисунок 12"/>
          <p:cNvPicPr>
            <a:picLocks noChangeAspect="1"/>
          </p:cNvPicPr>
          <p:nvPr/>
        </p:nvPicPr>
        <p:blipFill rotWithShape="1">
          <a:blip r:embed="rId7">
            <a:extLst>
              <a:ext uri="{28A0092B-C50C-407E-A947-70E740481C1C}">
                <a14:useLocalDpi xmlns:a14="http://schemas.microsoft.com/office/drawing/2010/main" xmlns="" val="0"/>
              </a:ext>
            </a:extLst>
          </a:blip>
          <a:srcRect l="7944" r="7944"/>
          <a:stretch/>
        </p:blipFill>
        <p:spPr>
          <a:xfrm>
            <a:off x="1308101" y="3089766"/>
            <a:ext cx="1714500" cy="2381250"/>
          </a:xfrm>
          <a:prstGeom prst="rect">
            <a:avLst/>
          </a:prstGeom>
        </p:spPr>
      </p:pic>
      <p:sp>
        <p:nvSpPr>
          <p:cNvPr id="15"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Monthly timesheet contracts</a:t>
            </a:r>
            <a:endParaRPr lang="en-US" sz="4000" dirty="0">
              <a:solidFill>
                <a:srgbClr val="003366"/>
              </a:solidFill>
              <a:latin typeface="Open Sans" pitchFamily="34" charset="0"/>
              <a:ea typeface="Open Sans" pitchFamily="34" charset="0"/>
              <a:cs typeface="Open Sans" pitchFamily="34" charset="0"/>
            </a:endParaRPr>
          </a:p>
        </p:txBody>
      </p:sp>
      <p:sp>
        <p:nvSpPr>
          <p:cNvPr id="11" name="Номер слайда 10"/>
          <p:cNvSpPr>
            <a:spLocks noGrp="1"/>
          </p:cNvSpPr>
          <p:nvPr>
            <p:ph type="sldNum" sz="quarter" idx="12"/>
          </p:nvPr>
        </p:nvSpPr>
        <p:spPr/>
        <p:txBody>
          <a:bodyPr/>
          <a:lstStyle/>
          <a:p>
            <a:fld id="{7C7E242F-E3F6-4680-9075-23A00169657E}" type="slidenum">
              <a:rPr lang="en-US" smtClean="0"/>
              <a:pPr/>
              <a:t>35</a:t>
            </a:fld>
            <a:endParaRPr lang="en-US"/>
          </a:p>
        </p:txBody>
      </p:sp>
    </p:spTree>
    <p:extLst>
      <p:ext uri="{BB962C8B-B14F-4D97-AF65-F5344CB8AC3E}">
        <p14:creationId xmlns:p14="http://schemas.microsoft.com/office/powerpoint/2010/main" xmlns="" val="15412288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Рисунок 23" descr="Рисунок2.png"/>
          <p:cNvPicPr>
            <a:picLocks noChangeAspect="1"/>
          </p:cNvPicPr>
          <p:nvPr/>
        </p:nvPicPr>
        <p:blipFill>
          <a:blip r:embed="rId3"/>
          <a:stretch>
            <a:fillRect/>
          </a:stretch>
        </p:blipFill>
        <p:spPr>
          <a:xfrm>
            <a:off x="-25400" y="1316357"/>
            <a:ext cx="12002932" cy="3133085"/>
          </a:xfrm>
          <a:prstGeom prst="rect">
            <a:avLst/>
          </a:prstGeom>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00000"/>
              </a:solidFill>
            </a:endParaRPr>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E0000"/>
              </a:solidFill>
            </a:endParaRPr>
          </a:p>
          <a:p>
            <a:pPr lvl="1">
              <a:buFont typeface="Arial" panose="020B0604020202020204" pitchFamily="34" charset="0"/>
              <a:buBlip>
                <a:blip r:embed="rId6"/>
              </a:buBlip>
            </a:pPr>
            <a:endParaRPr lang="en-US" dirty="0" smtClean="0"/>
          </a:p>
          <a:p>
            <a:pPr marL="349114" lvl="1"/>
            <a:endParaRPr lang="en-US" dirty="0" smtClean="0"/>
          </a:p>
          <a:p>
            <a:pPr lvl="1">
              <a:buFont typeface="Arial" panose="020B0604020202020204" pitchFamily="34" charset="0"/>
              <a:buBlip>
                <a:blip r:embed="rId6"/>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5"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Monthly timesheet contracts</a:t>
            </a:r>
            <a:endParaRPr lang="en-US" sz="4000" dirty="0">
              <a:solidFill>
                <a:srgbClr val="003366"/>
              </a:solidFill>
              <a:latin typeface="Open Sans" pitchFamily="34" charset="0"/>
              <a:ea typeface="Open Sans" pitchFamily="34" charset="0"/>
              <a:cs typeface="Open Sans" pitchFamily="34" charset="0"/>
            </a:endParaRPr>
          </a:p>
        </p:txBody>
      </p:sp>
      <p:sp>
        <p:nvSpPr>
          <p:cNvPr id="11" name="TextBox 10"/>
          <p:cNvSpPr txBox="1"/>
          <p:nvPr/>
        </p:nvSpPr>
        <p:spPr>
          <a:xfrm>
            <a:off x="0" y="947065"/>
            <a:ext cx="12192000"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Monthly timesheet works with contracts</a:t>
            </a:r>
            <a:endParaRPr lang="en-US" dirty="0">
              <a:solidFill>
                <a:schemeClr val="bg1"/>
              </a:solidFill>
              <a:latin typeface="Open Sans"/>
            </a:endParaRPr>
          </a:p>
        </p:txBody>
      </p:sp>
      <p:sp>
        <p:nvSpPr>
          <p:cNvPr id="14" name="TextBox 13"/>
          <p:cNvSpPr txBox="1"/>
          <p:nvPr/>
        </p:nvSpPr>
        <p:spPr>
          <a:xfrm>
            <a:off x="2476500" y="4617364"/>
            <a:ext cx="3479800"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Setup contracts for each position employees</a:t>
            </a:r>
            <a:endParaRPr lang="en-US" dirty="0">
              <a:solidFill>
                <a:schemeClr val="bg1"/>
              </a:solidFill>
              <a:latin typeface="Open Sans"/>
            </a:endParaRPr>
          </a:p>
        </p:txBody>
      </p:sp>
      <p:cxnSp>
        <p:nvCxnSpPr>
          <p:cNvPr id="17" name="Прямая со стрелкой 16"/>
          <p:cNvCxnSpPr/>
          <p:nvPr/>
        </p:nvCxnSpPr>
        <p:spPr>
          <a:xfrm rot="16200000" flipV="1">
            <a:off x="2486025" y="3641725"/>
            <a:ext cx="1333500" cy="6794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rot="5400000" flipH="1" flipV="1">
            <a:off x="5045075" y="3502025"/>
            <a:ext cx="1270000" cy="10731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Номер слайда 11"/>
          <p:cNvSpPr>
            <a:spLocks noGrp="1"/>
          </p:cNvSpPr>
          <p:nvPr>
            <p:ph type="sldNum" sz="quarter" idx="12"/>
          </p:nvPr>
        </p:nvSpPr>
        <p:spPr/>
        <p:txBody>
          <a:bodyPr/>
          <a:lstStyle/>
          <a:p>
            <a:fld id="{7C7E242F-E3F6-4680-9075-23A00169657E}" type="slidenum">
              <a:rPr lang="en-US" smtClean="0"/>
              <a:pPr/>
              <a:t>36</a:t>
            </a:fld>
            <a:endParaRPr lang="en-US"/>
          </a:p>
        </p:txBody>
      </p:sp>
    </p:spTree>
    <p:extLst>
      <p:ext uri="{BB962C8B-B14F-4D97-AF65-F5344CB8AC3E}">
        <p14:creationId xmlns:p14="http://schemas.microsoft.com/office/powerpoint/2010/main" xmlns="" val="15412288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6176" y="2947473"/>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Reporting</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37</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Introduction to reporting tool</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pic>
        <p:nvPicPr>
          <p:cNvPr id="64514" name="Picture 2" descr="http://www.biznetsoftware.com/wp-content/uploads/2013/12/FridayFunny3.png"/>
          <p:cNvPicPr>
            <a:picLocks noChangeAspect="1" noChangeArrowheads="1"/>
          </p:cNvPicPr>
          <p:nvPr/>
        </p:nvPicPr>
        <p:blipFill>
          <a:blip r:embed="rId4"/>
          <a:srcRect/>
          <a:stretch>
            <a:fillRect/>
          </a:stretch>
        </p:blipFill>
        <p:spPr bwMode="auto">
          <a:xfrm>
            <a:off x="7205730" y="1799328"/>
            <a:ext cx="4737157" cy="3316011"/>
          </a:xfrm>
          <a:prstGeom prst="rect">
            <a:avLst/>
          </a:prstGeom>
          <a:noFill/>
        </p:spPr>
      </p:pic>
      <p:sp>
        <p:nvSpPr>
          <p:cNvPr id="6" name="TextBox 5"/>
          <p:cNvSpPr txBox="1"/>
          <p:nvPr/>
        </p:nvSpPr>
        <p:spPr>
          <a:xfrm>
            <a:off x="177248" y="772348"/>
            <a:ext cx="10490752"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You can analyze the company performance with reporting tool. </a:t>
            </a:r>
            <a:endParaRPr lang="en-US" sz="2400" dirty="0">
              <a:solidFill>
                <a:srgbClr val="002060"/>
              </a:solidFill>
              <a:latin typeface="Open Sans" pitchFamily="34" charset="0"/>
              <a:ea typeface="Open Sans" pitchFamily="34" charset="0"/>
              <a:cs typeface="Open Sans" pitchFamily="34" charset="0"/>
            </a:endParaRPr>
          </a:p>
        </p:txBody>
      </p:sp>
      <p:pic>
        <p:nvPicPr>
          <p:cNvPr id="64516" name="Picture 4" descr="analytics, business, chart, graph, report icon"/>
          <p:cNvPicPr>
            <a:picLocks noChangeAspect="1" noChangeArrowheads="1"/>
          </p:cNvPicPr>
          <p:nvPr/>
        </p:nvPicPr>
        <p:blipFill>
          <a:blip r:embed="rId5">
            <a:grayscl/>
          </a:blip>
          <a:srcRect/>
          <a:stretch>
            <a:fillRect/>
          </a:stretch>
        </p:blipFill>
        <p:spPr bwMode="auto">
          <a:xfrm>
            <a:off x="1229002" y="1615109"/>
            <a:ext cx="1219200" cy="1200150"/>
          </a:xfrm>
          <a:prstGeom prst="rect">
            <a:avLst/>
          </a:prstGeom>
          <a:noFill/>
        </p:spPr>
      </p:pic>
      <p:sp>
        <p:nvSpPr>
          <p:cNvPr id="28" name="Subtitle 2"/>
          <p:cNvSpPr txBox="1">
            <a:spLocks/>
          </p:cNvSpPr>
          <p:nvPr/>
        </p:nvSpPr>
        <p:spPr>
          <a:xfrm>
            <a:off x="606399" y="2850675"/>
            <a:ext cx="252111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Custom Reports</a:t>
            </a:r>
          </a:p>
        </p:txBody>
      </p:sp>
      <p:pic>
        <p:nvPicPr>
          <p:cNvPr id="64520" name="Picture 8" descr="excel icon"/>
          <p:cNvPicPr>
            <a:picLocks noChangeAspect="1" noChangeArrowheads="1"/>
          </p:cNvPicPr>
          <p:nvPr/>
        </p:nvPicPr>
        <p:blipFill>
          <a:blip r:embed="rId6">
            <a:grayscl/>
          </a:blip>
          <a:srcRect/>
          <a:stretch>
            <a:fillRect/>
          </a:stretch>
        </p:blipFill>
        <p:spPr bwMode="auto">
          <a:xfrm>
            <a:off x="4502274" y="1686684"/>
            <a:ext cx="1103381" cy="1103382"/>
          </a:xfrm>
          <a:prstGeom prst="rect">
            <a:avLst/>
          </a:prstGeom>
          <a:noFill/>
        </p:spPr>
      </p:pic>
      <p:sp>
        <p:nvSpPr>
          <p:cNvPr id="31" name="Subtitle 2"/>
          <p:cNvSpPr txBox="1">
            <a:spLocks/>
          </p:cNvSpPr>
          <p:nvPr/>
        </p:nvSpPr>
        <p:spPr>
          <a:xfrm>
            <a:off x="3820038" y="2857302"/>
            <a:ext cx="252111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Excel Templates</a:t>
            </a:r>
          </a:p>
        </p:txBody>
      </p:sp>
      <p:sp>
        <p:nvSpPr>
          <p:cNvPr id="33" name="Subtitle 2"/>
          <p:cNvSpPr txBox="1">
            <a:spLocks/>
          </p:cNvSpPr>
          <p:nvPr/>
        </p:nvSpPr>
        <p:spPr>
          <a:xfrm>
            <a:off x="182327" y="4838500"/>
            <a:ext cx="3409011" cy="7936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Charts and Dashboards</a:t>
            </a:r>
          </a:p>
        </p:txBody>
      </p:sp>
      <p:pic>
        <p:nvPicPr>
          <p:cNvPr id="64522" name="Picture 10" descr="business, chart, computer, data, finance, graph, statistics icon"/>
          <p:cNvPicPr>
            <a:picLocks noChangeAspect="1" noChangeArrowheads="1"/>
          </p:cNvPicPr>
          <p:nvPr/>
        </p:nvPicPr>
        <p:blipFill>
          <a:blip r:embed="rId7">
            <a:grayscl/>
          </a:blip>
          <a:srcRect/>
          <a:stretch>
            <a:fillRect/>
          </a:stretch>
        </p:blipFill>
        <p:spPr bwMode="auto">
          <a:xfrm>
            <a:off x="1175993" y="3621501"/>
            <a:ext cx="1219200" cy="1219201"/>
          </a:xfrm>
          <a:prstGeom prst="rect">
            <a:avLst/>
          </a:prstGeom>
          <a:noFill/>
        </p:spPr>
      </p:pic>
      <p:sp>
        <p:nvSpPr>
          <p:cNvPr id="35" name="Прямоугольник 34"/>
          <p:cNvSpPr/>
          <p:nvPr/>
        </p:nvSpPr>
        <p:spPr>
          <a:xfrm>
            <a:off x="3153412" y="6080300"/>
            <a:ext cx="3398174" cy="400110"/>
          </a:xfrm>
          <a:prstGeom prst="rect">
            <a:avLst/>
          </a:prstGeom>
        </p:spPr>
        <p:txBody>
          <a:bodyPr wrap="none">
            <a:spAutoFit/>
          </a:bodyPr>
          <a:lstStyle/>
          <a:p>
            <a:r>
              <a:rPr lang="en-US" sz="2000" dirty="0" smtClean="0"/>
              <a:t>https://youtu.be/u7tx4rwkalM</a:t>
            </a:r>
            <a:endParaRPr lang="en-US" sz="2000" dirty="0"/>
          </a:p>
        </p:txBody>
      </p:sp>
      <p:sp>
        <p:nvSpPr>
          <p:cNvPr id="36" name="Subtitle 2"/>
          <p:cNvSpPr txBox="1">
            <a:spLocks/>
          </p:cNvSpPr>
          <p:nvPr/>
        </p:nvSpPr>
        <p:spPr>
          <a:xfrm>
            <a:off x="268465" y="6064327"/>
            <a:ext cx="3409011" cy="7936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Watch on You-tube:</a:t>
            </a:r>
          </a:p>
        </p:txBody>
      </p:sp>
      <p:sp>
        <p:nvSpPr>
          <p:cNvPr id="37" name="Subtitle 2"/>
          <p:cNvSpPr txBox="1">
            <a:spLocks/>
          </p:cNvSpPr>
          <p:nvPr/>
        </p:nvSpPr>
        <p:spPr>
          <a:xfrm>
            <a:off x="3833301" y="4805370"/>
            <a:ext cx="3409011" cy="7936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Advanced Formulas </a:t>
            </a:r>
          </a:p>
        </p:txBody>
      </p:sp>
      <p:pic>
        <p:nvPicPr>
          <p:cNvPr id="64524" name="Picture 12" descr="formula icon"/>
          <p:cNvPicPr>
            <a:picLocks noChangeAspect="1" noChangeArrowheads="1"/>
          </p:cNvPicPr>
          <p:nvPr/>
        </p:nvPicPr>
        <p:blipFill>
          <a:blip r:embed="rId8">
            <a:grayscl/>
          </a:blip>
          <a:srcRect/>
          <a:stretch>
            <a:fillRect/>
          </a:stretch>
        </p:blipFill>
        <p:spPr bwMode="auto">
          <a:xfrm>
            <a:off x="4462531" y="3502232"/>
            <a:ext cx="1219200" cy="1219201"/>
          </a:xfrm>
          <a:prstGeom prst="rect">
            <a:avLst/>
          </a:prstGeom>
          <a:noFill/>
        </p:spPr>
      </p:pic>
      <p:sp>
        <p:nvSpPr>
          <p:cNvPr id="17" name="Номер слайда 16"/>
          <p:cNvSpPr>
            <a:spLocks noGrp="1"/>
          </p:cNvSpPr>
          <p:nvPr>
            <p:ph type="sldNum" sz="quarter" idx="12"/>
          </p:nvPr>
        </p:nvSpPr>
        <p:spPr/>
        <p:txBody>
          <a:bodyPr/>
          <a:lstStyle/>
          <a:p>
            <a:fld id="{7C7E242F-E3F6-4680-9075-23A00169657E}" type="slidenum">
              <a:rPr lang="en-US" smtClean="0"/>
              <a:pPr/>
              <a:t>38</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Reporting Home</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pic>
        <p:nvPicPr>
          <p:cNvPr id="315394" name="Picture 2"/>
          <p:cNvPicPr>
            <a:picLocks noChangeAspect="1" noChangeArrowheads="1"/>
          </p:cNvPicPr>
          <p:nvPr/>
        </p:nvPicPr>
        <p:blipFill>
          <a:blip r:embed="rId4"/>
          <a:srcRect t="18116" r="999" b="6250"/>
          <a:stretch>
            <a:fillRect/>
          </a:stretch>
        </p:blipFill>
        <p:spPr bwMode="auto">
          <a:xfrm>
            <a:off x="1" y="795130"/>
            <a:ext cx="12192000" cy="5236791"/>
          </a:xfrm>
          <a:prstGeom prst="rect">
            <a:avLst/>
          </a:prstGeom>
          <a:noFill/>
          <a:ln w="9525">
            <a:solidFill>
              <a:schemeClr val="bg1">
                <a:lumMod val="50000"/>
              </a:schemeClr>
            </a:solidFill>
            <a:miter lim="800000"/>
            <a:headEnd/>
            <a:tailEnd/>
          </a:ln>
          <a:effectLst/>
        </p:spPr>
      </p:pic>
      <p:sp>
        <p:nvSpPr>
          <p:cNvPr id="18" name="TextBox 17"/>
          <p:cNvSpPr txBox="1"/>
          <p:nvPr/>
        </p:nvSpPr>
        <p:spPr>
          <a:xfrm>
            <a:off x="2688535" y="1741643"/>
            <a:ext cx="3479800"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Setup your favorite reports for easy access</a:t>
            </a:r>
            <a:endParaRPr lang="en-US" dirty="0">
              <a:solidFill>
                <a:schemeClr val="bg1"/>
              </a:solidFill>
              <a:latin typeface="Open Sans"/>
            </a:endParaRPr>
          </a:p>
        </p:txBody>
      </p:sp>
      <p:cxnSp>
        <p:nvCxnSpPr>
          <p:cNvPr id="19" name="Прямая со стрелкой 18"/>
          <p:cNvCxnSpPr>
            <a:stCxn id="18" idx="1"/>
          </p:cNvCxnSpPr>
          <p:nvPr/>
        </p:nvCxnSpPr>
        <p:spPr>
          <a:xfrm rot="10800000">
            <a:off x="1444489" y="2014331"/>
            <a:ext cx="1244046" cy="5047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8539370" y="1841034"/>
            <a:ext cx="2817743"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Create your own report</a:t>
            </a:r>
            <a:endParaRPr lang="en-US" dirty="0">
              <a:solidFill>
                <a:schemeClr val="bg1"/>
              </a:solidFill>
              <a:latin typeface="Open Sans"/>
            </a:endParaRPr>
          </a:p>
        </p:txBody>
      </p:sp>
      <p:cxnSp>
        <p:nvCxnSpPr>
          <p:cNvPr id="24" name="Прямая со стрелкой 23"/>
          <p:cNvCxnSpPr/>
          <p:nvPr/>
        </p:nvCxnSpPr>
        <p:spPr>
          <a:xfrm flipV="1">
            <a:off x="10933043" y="1404730"/>
            <a:ext cx="490331" cy="43732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286501" y="4650495"/>
            <a:ext cx="1903342"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Default reports</a:t>
            </a:r>
            <a:endParaRPr lang="en-US" dirty="0">
              <a:solidFill>
                <a:schemeClr val="bg1"/>
              </a:solidFill>
              <a:latin typeface="Open Sans"/>
            </a:endParaRPr>
          </a:p>
        </p:txBody>
      </p:sp>
      <p:cxnSp>
        <p:nvCxnSpPr>
          <p:cNvPr id="29" name="Прямая со стрелкой 28"/>
          <p:cNvCxnSpPr/>
          <p:nvPr/>
        </p:nvCxnSpPr>
        <p:spPr>
          <a:xfrm rot="10800000">
            <a:off x="5102087" y="4532243"/>
            <a:ext cx="1224170" cy="26914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a:stCxn id="27" idx="1"/>
          </p:cNvCxnSpPr>
          <p:nvPr/>
        </p:nvCxnSpPr>
        <p:spPr>
          <a:xfrm rot="10800000" flipV="1">
            <a:off x="4863551" y="4835161"/>
            <a:ext cx="1422951" cy="73075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Номер слайда 12"/>
          <p:cNvSpPr>
            <a:spLocks noGrp="1"/>
          </p:cNvSpPr>
          <p:nvPr>
            <p:ph type="sldNum" sz="quarter" idx="12"/>
          </p:nvPr>
        </p:nvSpPr>
        <p:spPr/>
        <p:txBody>
          <a:bodyPr/>
          <a:lstStyle/>
          <a:p>
            <a:fld id="{7C7E242F-E3F6-4680-9075-23A00169657E}" type="slidenum">
              <a:rPr lang="en-US" smtClean="0"/>
              <a:pPr/>
              <a:t>39</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254000" y="876300"/>
            <a:ext cx="4787900"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1. Choose Report Template</a:t>
            </a:r>
            <a:endParaRPr lang="en-US" sz="2400" dirty="0">
              <a:solidFill>
                <a:srgbClr val="002060"/>
              </a:solidFill>
              <a:latin typeface="Open Sans" pitchFamily="34" charset="0"/>
              <a:ea typeface="Open Sans" pitchFamily="34" charset="0"/>
              <a:cs typeface="Open Sans" pitchFamily="34" charset="0"/>
            </a:endParaRPr>
          </a:p>
        </p:txBody>
      </p:sp>
      <p:pic>
        <p:nvPicPr>
          <p:cNvPr id="316418" name="Picture 2"/>
          <p:cNvPicPr>
            <a:picLocks noChangeAspect="1" noChangeArrowheads="1"/>
          </p:cNvPicPr>
          <p:nvPr/>
        </p:nvPicPr>
        <p:blipFill>
          <a:blip r:embed="rId4"/>
          <a:srcRect l="31778" t="19565" r="31657" b="17935"/>
          <a:stretch>
            <a:fillRect/>
          </a:stretch>
        </p:blipFill>
        <p:spPr bwMode="auto">
          <a:xfrm>
            <a:off x="212035" y="1431235"/>
            <a:ext cx="4757531" cy="4572000"/>
          </a:xfrm>
          <a:prstGeom prst="rect">
            <a:avLst/>
          </a:prstGeom>
          <a:noFill/>
          <a:ln w="9525">
            <a:noFill/>
            <a:miter lim="800000"/>
            <a:headEnd/>
            <a:tailEnd/>
          </a:ln>
          <a:effectLst/>
        </p:spPr>
      </p:pic>
      <p:sp>
        <p:nvSpPr>
          <p:cNvPr id="15" name="TextBox 14"/>
          <p:cNvSpPr txBox="1"/>
          <p:nvPr/>
        </p:nvSpPr>
        <p:spPr>
          <a:xfrm>
            <a:off x="5349460" y="843171"/>
            <a:ext cx="4787900"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2. Customize Report</a:t>
            </a:r>
            <a:endParaRPr lang="en-US" sz="2400" dirty="0">
              <a:solidFill>
                <a:srgbClr val="002060"/>
              </a:solidFill>
              <a:latin typeface="Open Sans" pitchFamily="34" charset="0"/>
              <a:ea typeface="Open Sans" pitchFamily="34" charset="0"/>
              <a:cs typeface="Open Sans" pitchFamily="34" charset="0"/>
            </a:endParaRPr>
          </a:p>
        </p:txBody>
      </p:sp>
      <p:sp>
        <p:nvSpPr>
          <p:cNvPr id="8" name="Номер слайда 7"/>
          <p:cNvSpPr>
            <a:spLocks noGrp="1"/>
          </p:cNvSpPr>
          <p:nvPr>
            <p:ph type="sldNum" sz="quarter" idx="12"/>
          </p:nvPr>
        </p:nvSpPr>
        <p:spPr/>
        <p:txBody>
          <a:bodyPr/>
          <a:lstStyle/>
          <a:p>
            <a:fld id="{7C7E242F-E3F6-4680-9075-23A00169657E}" type="slidenum">
              <a:rPr lang="en-US" smtClean="0"/>
              <a:pPr/>
              <a:t>40</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253999" y="876300"/>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Choose report style: tabular/summary</a:t>
            </a:r>
            <a:endParaRPr lang="en-US" sz="2400" dirty="0">
              <a:solidFill>
                <a:srgbClr val="002060"/>
              </a:solidFill>
              <a:latin typeface="Open Sans" pitchFamily="34" charset="0"/>
              <a:ea typeface="Open Sans" pitchFamily="34" charset="0"/>
              <a:cs typeface="Open Sans" pitchFamily="34" charset="0"/>
            </a:endParaRPr>
          </a:p>
        </p:txBody>
      </p:sp>
      <p:pic>
        <p:nvPicPr>
          <p:cNvPr id="317442" name="Picture 2"/>
          <p:cNvPicPr>
            <a:picLocks noChangeAspect="1" noChangeArrowheads="1"/>
          </p:cNvPicPr>
          <p:nvPr/>
        </p:nvPicPr>
        <p:blipFill>
          <a:blip r:embed="rId4"/>
          <a:srcRect r="6277"/>
          <a:stretch>
            <a:fillRect/>
          </a:stretch>
        </p:blipFill>
        <p:spPr bwMode="auto">
          <a:xfrm>
            <a:off x="145775" y="1498117"/>
            <a:ext cx="11953461" cy="3305175"/>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41</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253999" y="876300"/>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Choose grouping type:</a:t>
            </a:r>
            <a:endParaRPr lang="en-US" sz="2400" dirty="0">
              <a:solidFill>
                <a:srgbClr val="002060"/>
              </a:solidFill>
              <a:latin typeface="Open Sans" pitchFamily="34" charset="0"/>
              <a:ea typeface="Open Sans" pitchFamily="34" charset="0"/>
              <a:cs typeface="Open Sans" pitchFamily="34" charset="0"/>
            </a:endParaRPr>
          </a:p>
        </p:txBody>
      </p:sp>
      <p:pic>
        <p:nvPicPr>
          <p:cNvPr id="318466" name="Picture 2"/>
          <p:cNvPicPr>
            <a:picLocks noChangeAspect="1" noChangeArrowheads="1"/>
          </p:cNvPicPr>
          <p:nvPr/>
        </p:nvPicPr>
        <p:blipFill>
          <a:blip r:embed="rId4"/>
          <a:srcRect r="5527"/>
          <a:stretch>
            <a:fillRect/>
          </a:stretch>
        </p:blipFill>
        <p:spPr bwMode="auto">
          <a:xfrm>
            <a:off x="53008" y="1462088"/>
            <a:ext cx="12138992" cy="3933825"/>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42</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Choose columns:</a:t>
            </a:r>
            <a:endParaRPr lang="en-US" sz="2400" dirty="0">
              <a:solidFill>
                <a:srgbClr val="002060"/>
              </a:solidFill>
              <a:latin typeface="Open Sans" pitchFamily="34" charset="0"/>
              <a:ea typeface="Open Sans" pitchFamily="34" charset="0"/>
              <a:cs typeface="Open Sans" pitchFamily="34" charset="0"/>
            </a:endParaRPr>
          </a:p>
        </p:txBody>
      </p:sp>
      <p:pic>
        <p:nvPicPr>
          <p:cNvPr id="319490" name="Picture 2"/>
          <p:cNvPicPr>
            <a:picLocks noChangeAspect="1" noChangeArrowheads="1"/>
          </p:cNvPicPr>
          <p:nvPr/>
        </p:nvPicPr>
        <p:blipFill>
          <a:blip r:embed="rId4"/>
          <a:srcRect l="1346"/>
          <a:stretch>
            <a:fillRect/>
          </a:stretch>
        </p:blipFill>
        <p:spPr bwMode="auto">
          <a:xfrm>
            <a:off x="39757" y="1315901"/>
            <a:ext cx="12152244" cy="5086680"/>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43</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Select summaries:</a:t>
            </a:r>
            <a:endParaRPr lang="en-US" sz="2400" dirty="0">
              <a:solidFill>
                <a:srgbClr val="002060"/>
              </a:solidFill>
              <a:latin typeface="Open Sans" pitchFamily="34" charset="0"/>
              <a:ea typeface="Open Sans" pitchFamily="34" charset="0"/>
              <a:cs typeface="Open Sans" pitchFamily="34" charset="0"/>
            </a:endParaRPr>
          </a:p>
        </p:txBody>
      </p:sp>
      <p:pic>
        <p:nvPicPr>
          <p:cNvPr id="8" name="Picture 1"/>
          <p:cNvPicPr>
            <a:picLocks noChangeAspect="1" noChangeArrowheads="1"/>
          </p:cNvPicPr>
          <p:nvPr/>
        </p:nvPicPr>
        <p:blipFill>
          <a:blip r:embed="rId4"/>
          <a:srcRect/>
          <a:stretch>
            <a:fillRect/>
          </a:stretch>
        </p:blipFill>
        <p:spPr bwMode="auto">
          <a:xfrm>
            <a:off x="119270" y="1205328"/>
            <a:ext cx="12006470" cy="5233128"/>
          </a:xfrm>
          <a:prstGeom prst="rect">
            <a:avLst/>
          </a:prstGeom>
          <a:noFill/>
          <a:ln w="9525">
            <a:solidFill>
              <a:schemeClr val="bg1">
                <a:lumMod val="50000"/>
              </a:schemeClr>
            </a:solidFill>
            <a:miter lim="800000"/>
            <a:headEnd/>
            <a:tailEnd/>
          </a:ln>
          <a:effectLst/>
        </p:spPr>
      </p:pic>
      <p:sp>
        <p:nvSpPr>
          <p:cNvPr id="9" name="Номер слайда 8"/>
          <p:cNvSpPr>
            <a:spLocks noGrp="1"/>
          </p:cNvSpPr>
          <p:nvPr>
            <p:ph type="sldNum" sz="quarter" idx="12"/>
          </p:nvPr>
        </p:nvSpPr>
        <p:spPr/>
        <p:txBody>
          <a:bodyPr/>
          <a:lstStyle/>
          <a:p>
            <a:fld id="{7C7E242F-E3F6-4680-9075-23A00169657E}" type="slidenum">
              <a:rPr lang="en-US" smtClean="0"/>
              <a:pPr/>
              <a:t>44</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Select the chart type:</a:t>
            </a:r>
            <a:endParaRPr lang="en-US" sz="2400" dirty="0">
              <a:solidFill>
                <a:srgbClr val="002060"/>
              </a:solidFill>
              <a:latin typeface="Open Sans" pitchFamily="34" charset="0"/>
              <a:ea typeface="Open Sans" pitchFamily="34" charset="0"/>
              <a:cs typeface="Open Sans" pitchFamily="34" charset="0"/>
            </a:endParaRPr>
          </a:p>
        </p:txBody>
      </p:sp>
      <p:pic>
        <p:nvPicPr>
          <p:cNvPr id="320514" name="Picture 2"/>
          <p:cNvPicPr>
            <a:picLocks noChangeAspect="1" noChangeArrowheads="1"/>
          </p:cNvPicPr>
          <p:nvPr/>
        </p:nvPicPr>
        <p:blipFill>
          <a:blip r:embed="rId4"/>
          <a:srcRect/>
          <a:stretch>
            <a:fillRect/>
          </a:stretch>
        </p:blipFill>
        <p:spPr bwMode="auto">
          <a:xfrm>
            <a:off x="1" y="1321284"/>
            <a:ext cx="12192000" cy="4603008"/>
          </a:xfrm>
          <a:prstGeom prst="rect">
            <a:avLst/>
          </a:prstGeom>
          <a:noFill/>
          <a:ln w="9525">
            <a:no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45</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Report is created:</a:t>
            </a:r>
            <a:endParaRPr lang="en-US" sz="2400" dirty="0">
              <a:solidFill>
                <a:srgbClr val="002060"/>
              </a:solidFill>
              <a:latin typeface="Open Sans" pitchFamily="34" charset="0"/>
              <a:ea typeface="Open Sans" pitchFamily="34" charset="0"/>
              <a:cs typeface="Open Sans" pitchFamily="34" charset="0"/>
            </a:endParaRPr>
          </a:p>
        </p:txBody>
      </p:sp>
      <p:pic>
        <p:nvPicPr>
          <p:cNvPr id="321538" name="Picture 2"/>
          <p:cNvPicPr>
            <a:picLocks noChangeAspect="1" noChangeArrowheads="1"/>
          </p:cNvPicPr>
          <p:nvPr/>
        </p:nvPicPr>
        <p:blipFill>
          <a:blip r:embed="rId4"/>
          <a:srcRect l="28315" t="20109" r="32370" b="21920"/>
          <a:stretch>
            <a:fillRect/>
          </a:stretch>
        </p:blipFill>
        <p:spPr bwMode="auto">
          <a:xfrm>
            <a:off x="225287" y="1338470"/>
            <a:ext cx="5115339" cy="4240696"/>
          </a:xfrm>
          <a:prstGeom prst="rect">
            <a:avLst/>
          </a:prstGeom>
          <a:noFill/>
          <a:ln w="9525">
            <a:noFill/>
            <a:miter lim="800000"/>
            <a:headEnd/>
            <a:tailEnd/>
          </a:ln>
          <a:effectLst/>
        </p:spPr>
      </p:pic>
      <p:pic>
        <p:nvPicPr>
          <p:cNvPr id="321539" name="Picture 3"/>
          <p:cNvPicPr>
            <a:picLocks noChangeAspect="1" noChangeArrowheads="1"/>
          </p:cNvPicPr>
          <p:nvPr/>
        </p:nvPicPr>
        <p:blipFill>
          <a:blip r:embed="rId5"/>
          <a:srcRect r="42917"/>
          <a:stretch>
            <a:fillRect/>
          </a:stretch>
        </p:blipFill>
        <p:spPr bwMode="auto">
          <a:xfrm>
            <a:off x="4836861" y="869204"/>
            <a:ext cx="7302131" cy="4724400"/>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46</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Excel Templates</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pic>
        <p:nvPicPr>
          <p:cNvPr id="322562" name="Picture 2" descr="charts"/>
          <p:cNvPicPr>
            <a:picLocks noChangeAspect="1" noChangeArrowheads="1"/>
          </p:cNvPicPr>
          <p:nvPr/>
        </p:nvPicPr>
        <p:blipFill>
          <a:blip r:embed="rId4"/>
          <a:srcRect/>
          <a:stretch>
            <a:fillRect/>
          </a:stretch>
        </p:blipFill>
        <p:spPr bwMode="auto">
          <a:xfrm>
            <a:off x="0" y="802722"/>
            <a:ext cx="7534275" cy="4657725"/>
          </a:xfrm>
          <a:prstGeom prst="rect">
            <a:avLst/>
          </a:prstGeom>
          <a:noFill/>
        </p:spPr>
      </p:pic>
      <p:sp>
        <p:nvSpPr>
          <p:cNvPr id="9" name="Прямоугольник 8"/>
          <p:cNvSpPr/>
          <p:nvPr/>
        </p:nvSpPr>
        <p:spPr>
          <a:xfrm>
            <a:off x="7898296" y="1441246"/>
            <a:ext cx="3631095" cy="2585323"/>
          </a:xfrm>
          <a:prstGeom prst="rect">
            <a:avLst/>
          </a:prstGeom>
          <a:solidFill>
            <a:srgbClr val="C00000"/>
          </a:solidFill>
        </p:spPr>
        <p:txBody>
          <a:bodyPr wrap="square">
            <a:spAutoFit/>
          </a:bodyPr>
          <a:lstStyle/>
          <a:p>
            <a:r>
              <a:rPr lang="en-US" dirty="0" smtClean="0">
                <a:solidFill>
                  <a:schemeClr val="bg1"/>
                </a:solidFill>
              </a:rPr>
              <a:t>After customizing Report, NCO were able to design complex reports in a simple way, by themselves. The ability to export in Excel format let them modify the pieces of information of their reports according to sales situations, as well as improve the visual appearance</a:t>
            </a:r>
            <a:br>
              <a:rPr lang="en-US" dirty="0" smtClean="0">
                <a:solidFill>
                  <a:schemeClr val="bg1"/>
                </a:solidFill>
              </a:rPr>
            </a:br>
            <a:endParaRPr lang="en-US" dirty="0">
              <a:solidFill>
                <a:schemeClr val="bg1"/>
              </a:solidFill>
            </a:endParaRPr>
          </a:p>
        </p:txBody>
      </p:sp>
      <p:cxnSp>
        <p:nvCxnSpPr>
          <p:cNvPr id="10" name="Прямая со стрелкой 9"/>
          <p:cNvCxnSpPr/>
          <p:nvPr/>
        </p:nvCxnSpPr>
        <p:spPr>
          <a:xfrm rot="10800000">
            <a:off x="7487478" y="2001079"/>
            <a:ext cx="415790" cy="37515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rot="5400000">
            <a:off x="7487479" y="3021494"/>
            <a:ext cx="424070" cy="39756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Номер слайда 10"/>
          <p:cNvSpPr>
            <a:spLocks noGrp="1"/>
          </p:cNvSpPr>
          <p:nvPr>
            <p:ph type="sldNum" sz="quarter" idx="12"/>
          </p:nvPr>
        </p:nvSpPr>
        <p:spPr/>
        <p:txBody>
          <a:bodyPr/>
          <a:lstStyle/>
          <a:p>
            <a:fld id="{7C7E242F-E3F6-4680-9075-23A00169657E}" type="slidenum">
              <a:rPr lang="en-US" smtClean="0"/>
              <a:pPr/>
              <a:t>47</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descr="Custom_Budget_Report.gif"/>
          <p:cNvPicPr>
            <a:picLocks noChangeAspect="1"/>
          </p:cNvPicPr>
          <p:nvPr/>
        </p:nvPicPr>
        <p:blipFill>
          <a:blip r:embed="rId2"/>
          <a:srcRect t="18744"/>
          <a:stretch>
            <a:fillRect/>
          </a:stretch>
        </p:blipFill>
        <p:spPr>
          <a:xfrm>
            <a:off x="298591" y="834888"/>
            <a:ext cx="10125948" cy="6023112"/>
          </a:xfrm>
          <a:prstGeom prst="rect">
            <a:avLst/>
          </a:prstGeom>
        </p:spPr>
      </p:pic>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Excel Templates</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9" name="Прямоугольник 8"/>
          <p:cNvSpPr/>
          <p:nvPr/>
        </p:nvSpPr>
        <p:spPr>
          <a:xfrm>
            <a:off x="8269357" y="1414742"/>
            <a:ext cx="3631095" cy="2585323"/>
          </a:xfrm>
          <a:prstGeom prst="rect">
            <a:avLst/>
          </a:prstGeom>
          <a:solidFill>
            <a:srgbClr val="C00000"/>
          </a:solidFill>
        </p:spPr>
        <p:txBody>
          <a:bodyPr wrap="square">
            <a:spAutoFit/>
          </a:bodyPr>
          <a:lstStyle/>
          <a:p>
            <a:r>
              <a:rPr lang="en-US" dirty="0" smtClean="0">
                <a:solidFill>
                  <a:schemeClr val="bg1"/>
                </a:solidFill>
              </a:rPr>
              <a:t>One of our clients – </a:t>
            </a:r>
            <a:r>
              <a:rPr lang="en-US" dirty="0" err="1" smtClean="0">
                <a:solidFill>
                  <a:schemeClr val="bg1"/>
                </a:solidFill>
              </a:rPr>
              <a:t>NetCorp</a:t>
            </a:r>
            <a:r>
              <a:rPr lang="en-US" dirty="0" smtClean="0">
                <a:solidFill>
                  <a:schemeClr val="bg1"/>
                </a:solidFill>
              </a:rPr>
              <a:t> Optima (NCO) project managers of which wanted, while leading a project, to get answers to questions such as: What is the current status of the project?, How is the project going?, What are the important issues we should worry about?</a:t>
            </a:r>
            <a:br>
              <a:rPr lang="en-US" dirty="0" smtClean="0">
                <a:solidFill>
                  <a:schemeClr val="bg1"/>
                </a:solidFill>
              </a:rPr>
            </a:br>
            <a:endParaRPr lang="en-US" dirty="0">
              <a:solidFill>
                <a:schemeClr val="bg1"/>
              </a:solidFill>
            </a:endParaRPr>
          </a:p>
        </p:txBody>
      </p:sp>
      <p:cxnSp>
        <p:nvCxnSpPr>
          <p:cNvPr id="10" name="Прямая со стрелкой 9"/>
          <p:cNvCxnSpPr/>
          <p:nvPr/>
        </p:nvCxnSpPr>
        <p:spPr>
          <a:xfrm rot="10800000">
            <a:off x="7301949" y="2292626"/>
            <a:ext cx="980665" cy="9276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4610" name="AutoShape 2" descr="https://www.kpi.com/wp-content/uploads/2015/07/Custom_Budget_Report.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 name="Номер слайда 15"/>
          <p:cNvSpPr>
            <a:spLocks noGrp="1"/>
          </p:cNvSpPr>
          <p:nvPr>
            <p:ph type="sldNum" sz="quarter" idx="12"/>
          </p:nvPr>
        </p:nvSpPr>
        <p:spPr/>
        <p:txBody>
          <a:bodyPr/>
          <a:lstStyle/>
          <a:p>
            <a:fld id="{7C7E242F-E3F6-4680-9075-23A00169657E}" type="slidenum">
              <a:rPr lang="en-US" smtClean="0"/>
              <a:pPr/>
              <a:t>48</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Add-Ons</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49</a:t>
            </a:fld>
            <a:endParaRPr lang="en-US"/>
          </a:p>
        </p:txBody>
      </p:sp>
    </p:spTree>
    <p:extLst>
      <p:ext uri="{BB962C8B-B14F-4D97-AF65-F5344CB8AC3E}">
        <p14:creationId xmlns:p14="http://schemas.microsoft.com/office/powerpoint/2010/main" xmlns="" val="34143792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Kpi.com </a:t>
            </a:r>
            <a:r>
              <a:rPr lang="en-US" sz="4000" dirty="0" err="1" smtClean="0">
                <a:solidFill>
                  <a:srgbClr val="003366"/>
                </a:solidFill>
                <a:latin typeface="Open Sans" pitchFamily="34" charset="0"/>
                <a:ea typeface="Open Sans" pitchFamily="34" charset="0"/>
                <a:cs typeface="Open Sans" pitchFamily="34" charset="0"/>
              </a:rPr>
              <a:t>Plugins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Подзаголовок 5"/>
          <p:cNvSpPr>
            <a:spLocks noGrp="1"/>
          </p:cNvSpPr>
          <p:nvPr>
            <p:ph type="subTitle" idx="1"/>
          </p:nvPr>
        </p:nvSpPr>
        <p:spPr>
          <a:xfrm>
            <a:off x="155575" y="747750"/>
            <a:ext cx="11934091" cy="946516"/>
          </a:xfrm>
        </p:spPr>
        <p:txBody>
          <a:bodyPr/>
          <a:lstStyle/>
          <a:p>
            <a:pPr algn="l"/>
            <a:r>
              <a:rPr lang="en-US" b="1" dirty="0" smtClean="0">
                <a:solidFill>
                  <a:srgbClr val="00B050"/>
                </a:solidFill>
                <a:latin typeface="Open Sans"/>
                <a:cs typeface="Arial" pitchFamily="34" charset="0"/>
              </a:rPr>
              <a:t>There are a number of add-ons which you can enable:</a:t>
            </a:r>
            <a:endParaRPr lang="en-US" b="1" dirty="0">
              <a:solidFill>
                <a:srgbClr val="00B050"/>
              </a:solidFill>
              <a:latin typeface="Open Sans"/>
              <a:cs typeface="Arial" pitchFamily="34" charset="0"/>
            </a:endParaRPr>
          </a:p>
        </p:txBody>
      </p:sp>
      <p:pic>
        <p:nvPicPr>
          <p:cNvPr id="27" name="Picture 2" descr="C:\Users\Zafar\Desktop\Add ons.png"/>
          <p:cNvPicPr>
            <a:picLocks noChangeAspect="1" noChangeArrowheads="1"/>
          </p:cNvPicPr>
          <p:nvPr/>
        </p:nvPicPr>
        <p:blipFill>
          <a:blip r:embed="rId6" cstate="print"/>
          <a:srcRect/>
          <a:stretch>
            <a:fillRect/>
          </a:stretch>
        </p:blipFill>
        <p:spPr bwMode="auto">
          <a:xfrm>
            <a:off x="160338" y="1419225"/>
            <a:ext cx="7496176" cy="3457575"/>
          </a:xfrm>
          <a:prstGeom prst="rect">
            <a:avLst/>
          </a:prstGeom>
          <a:ln>
            <a:noFill/>
          </a:ln>
          <a:effectLst>
            <a:outerShdw blurRad="190500" algn="tl" rotWithShape="0">
              <a:srgbClr val="000000">
                <a:alpha val="70000"/>
              </a:srgbClr>
            </a:outerShdw>
          </a:effectLst>
        </p:spPr>
      </p:pic>
      <p:pic>
        <p:nvPicPr>
          <p:cNvPr id="2053" name="Picture 5" descr="https://www.kpi.com/wp-content/uploads/2012/09/art_addon_5.pn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7850187" y="1528762"/>
            <a:ext cx="3590925" cy="2428875"/>
          </a:xfrm>
          <a:prstGeom prst="rect">
            <a:avLst/>
          </a:prstGeom>
          <a:noFill/>
          <a:extLst>
            <a:ext uri="{909E8E84-426E-40DD-AFC4-6F175D3DCCD1}">
              <a14:hiddenFill xmlns:a14="http://schemas.microsoft.com/office/drawing/2010/main" xmlns="">
                <a:solidFill>
                  <a:srgbClr val="FFFFFF"/>
                </a:solidFill>
              </a14:hiddenFill>
            </a:ext>
          </a:extLst>
        </p:spPr>
      </p:pic>
      <p:pic>
        <p:nvPicPr>
          <p:cNvPr id="2057" name="Picture 9" descr="https://www.kpi.com/wp-content/uploads/2012/09/art_addon_3.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7850187" y="4786312"/>
            <a:ext cx="3905250" cy="1704976"/>
          </a:xfrm>
          <a:prstGeom prst="rect">
            <a:avLst/>
          </a:prstGeom>
          <a:noFill/>
          <a:extLst>
            <a:ext uri="{909E8E84-426E-40DD-AFC4-6F175D3DCCD1}">
              <a14:hiddenFill xmlns:a14="http://schemas.microsoft.com/office/drawing/2010/main" xmlns="">
                <a:solidFill>
                  <a:srgbClr val="FFFFFF"/>
                </a:solidFill>
              </a14:hiddenFill>
            </a:ext>
          </a:extLst>
        </p:spPr>
      </p:pic>
      <p:sp>
        <p:nvSpPr>
          <p:cNvPr id="29" name="TextBox 28"/>
          <p:cNvSpPr txBox="1"/>
          <p:nvPr/>
        </p:nvSpPr>
        <p:spPr>
          <a:xfrm>
            <a:off x="8445198" y="4386202"/>
            <a:ext cx="1410001" cy="400110"/>
          </a:xfrm>
          <a:prstGeom prst="rect">
            <a:avLst/>
          </a:prstGeom>
          <a:noFill/>
        </p:spPr>
        <p:txBody>
          <a:bodyPr wrap="none" rtlCol="0">
            <a:spAutoFit/>
          </a:bodyPr>
          <a:lstStyle/>
          <a:p>
            <a:r>
              <a:rPr lang="en-US" sz="2000" dirty="0" smtClean="0">
                <a:solidFill>
                  <a:srgbClr val="003366"/>
                </a:solidFill>
              </a:rPr>
              <a:t>Excel Plugin</a:t>
            </a:r>
          </a:p>
        </p:txBody>
      </p:sp>
      <p:pic>
        <p:nvPicPr>
          <p:cNvPr id="30" name="Picture 4" descr="https://encrypted-tbn1.gstatic.com/images?q=tbn:ANd9GcTciTUn3u3hnmjVWrB51IHr8B771bYkmdYTsx0cTAW5E9HH0jBZ"/>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8059737" y="4314641"/>
            <a:ext cx="452439" cy="452440"/>
          </a:xfrm>
          <a:prstGeom prst="rect">
            <a:avLst/>
          </a:prstGeom>
          <a:noFill/>
          <a:extLst>
            <a:ext uri="{909E8E84-426E-40DD-AFC4-6F175D3DCCD1}">
              <a14:hiddenFill xmlns:a14="http://schemas.microsoft.com/office/drawing/2010/main" xmlns="">
                <a:solidFill>
                  <a:srgbClr val="FFFFFF"/>
                </a:solidFill>
              </a14:hiddenFill>
            </a:ext>
          </a:extLst>
        </p:spPr>
      </p:pic>
      <p:sp>
        <p:nvSpPr>
          <p:cNvPr id="31" name="TextBox 30"/>
          <p:cNvSpPr txBox="1"/>
          <p:nvPr/>
        </p:nvSpPr>
        <p:spPr>
          <a:xfrm>
            <a:off x="8528845" y="1111740"/>
            <a:ext cx="1252074" cy="400110"/>
          </a:xfrm>
          <a:prstGeom prst="rect">
            <a:avLst/>
          </a:prstGeom>
          <a:noFill/>
        </p:spPr>
        <p:txBody>
          <a:bodyPr wrap="none" rtlCol="0">
            <a:spAutoFit/>
          </a:bodyPr>
          <a:lstStyle/>
          <a:p>
            <a:r>
              <a:rPr lang="en-US" sz="2000" dirty="0" smtClean="0">
                <a:solidFill>
                  <a:srgbClr val="003366"/>
                </a:solidFill>
              </a:rPr>
              <a:t>Storefront</a:t>
            </a:r>
          </a:p>
        </p:txBody>
      </p:sp>
      <p:pic>
        <p:nvPicPr>
          <p:cNvPr id="32" name="Picture 4" descr="https://encrypted-tbn1.gstatic.com/images?q=tbn:ANd9GcTciTUn3u3hnmjVWrB51IHr8B771bYkmdYTsx0cTAW5E9HH0jBZ"/>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8076406" y="1076322"/>
            <a:ext cx="452439" cy="452440"/>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Номер слайда 18"/>
          <p:cNvSpPr>
            <a:spLocks noGrp="1"/>
          </p:cNvSpPr>
          <p:nvPr>
            <p:ph type="sldNum" sz="quarter" idx="12"/>
          </p:nvPr>
        </p:nvSpPr>
        <p:spPr/>
        <p:txBody>
          <a:bodyPr/>
          <a:lstStyle/>
          <a:p>
            <a:fld id="{7C7E242F-E3F6-4680-9075-23A00169657E}" type="slidenum">
              <a:rPr lang="en-US" smtClean="0"/>
              <a:pPr/>
              <a:t>50</a:t>
            </a:fld>
            <a:endParaRPr lang="en-US"/>
          </a:p>
        </p:txBody>
      </p:sp>
    </p:spTree>
    <p:extLst>
      <p:ext uri="{BB962C8B-B14F-4D97-AF65-F5344CB8AC3E}">
        <p14:creationId xmlns:p14="http://schemas.microsoft.com/office/powerpoint/2010/main" xmlns="" val="30967684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Storefront Management Plug-in</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6"/>
          <a:srcRect l="6247" t="7639" r="6296" b="6250"/>
          <a:stretch>
            <a:fillRect/>
          </a:stretch>
        </p:blipFill>
        <p:spPr bwMode="auto">
          <a:xfrm>
            <a:off x="901700" y="1071562"/>
            <a:ext cx="9804400" cy="5427436"/>
          </a:xfrm>
          <a:prstGeom prst="rect">
            <a:avLst/>
          </a:prstGeom>
          <a:noFill/>
          <a:ln w="9525">
            <a:noFill/>
            <a:miter lim="800000"/>
            <a:headEnd/>
            <a:tailEnd/>
          </a:ln>
          <a:effectLst/>
        </p:spPr>
      </p:pic>
      <p:sp>
        <p:nvSpPr>
          <p:cNvPr id="21" name="TextBox 20"/>
          <p:cNvSpPr txBox="1"/>
          <p:nvPr/>
        </p:nvSpPr>
        <p:spPr>
          <a:xfrm>
            <a:off x="8910834" y="3106065"/>
            <a:ext cx="3116065"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Manage products inside</a:t>
            </a:r>
          </a:p>
          <a:p>
            <a:r>
              <a:rPr lang="en-US" dirty="0" smtClean="0">
                <a:solidFill>
                  <a:schemeClr val="bg1"/>
                </a:solidFill>
                <a:latin typeface="Open Sans"/>
              </a:rPr>
              <a:t>Kpi.com</a:t>
            </a:r>
            <a:endParaRPr lang="en-US" dirty="0">
              <a:solidFill>
                <a:schemeClr val="bg1"/>
              </a:solidFill>
              <a:latin typeface="Open Sans"/>
            </a:endParaRPr>
          </a:p>
        </p:txBody>
      </p:sp>
      <p:sp>
        <p:nvSpPr>
          <p:cNvPr id="22" name="TextBox 21"/>
          <p:cNvSpPr txBox="1"/>
          <p:nvPr/>
        </p:nvSpPr>
        <p:spPr>
          <a:xfrm>
            <a:off x="825500" y="635000"/>
            <a:ext cx="9880600" cy="461665"/>
          </a:xfrm>
          <a:prstGeom prst="rect">
            <a:avLst/>
          </a:prstGeom>
          <a:noFill/>
        </p:spPr>
        <p:txBody>
          <a:bodyPr wrap="square" rtlCol="0">
            <a:spAutoFit/>
          </a:bodyPr>
          <a:lstStyle/>
          <a:p>
            <a:r>
              <a:rPr lang="en-US" sz="2400" b="1" dirty="0" smtClean="0">
                <a:solidFill>
                  <a:schemeClr val="accent6"/>
                </a:solidFill>
                <a:latin typeface="Open Sans"/>
              </a:rPr>
              <a:t>LeBazar.ae – Our customer who built storefront in kpi.com</a:t>
            </a:r>
            <a:endParaRPr lang="en-US" sz="2400" b="1" dirty="0">
              <a:solidFill>
                <a:schemeClr val="accent6"/>
              </a:solidFill>
              <a:latin typeface="Open Sans"/>
            </a:endParaRPr>
          </a:p>
        </p:txBody>
      </p:sp>
      <p:cxnSp>
        <p:nvCxnSpPr>
          <p:cNvPr id="24" name="Прямая со стрелкой 23"/>
          <p:cNvCxnSpPr>
            <a:stCxn id="21" idx="0"/>
          </p:cNvCxnSpPr>
          <p:nvPr/>
        </p:nvCxnSpPr>
        <p:spPr>
          <a:xfrm rot="16200000" flipV="1">
            <a:off x="10234603" y="2871801"/>
            <a:ext cx="388264" cy="802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rot="16200000" flipV="1">
            <a:off x="9493256" y="2876555"/>
            <a:ext cx="431796" cy="3809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rot="10800000">
            <a:off x="8763004" y="2717802"/>
            <a:ext cx="507997" cy="40639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Номер слайда 14"/>
          <p:cNvSpPr>
            <a:spLocks noGrp="1"/>
          </p:cNvSpPr>
          <p:nvPr>
            <p:ph type="sldNum" sz="quarter" idx="12"/>
          </p:nvPr>
        </p:nvSpPr>
        <p:spPr/>
        <p:txBody>
          <a:bodyPr/>
          <a:lstStyle/>
          <a:p>
            <a:fld id="{7C7E242F-E3F6-4680-9075-23A00169657E}" type="slidenum">
              <a:rPr lang="en-US" smtClean="0"/>
              <a:pPr/>
              <a:t>51</a:t>
            </a:fld>
            <a:endParaRPr lang="en-US"/>
          </a:p>
        </p:txBody>
      </p:sp>
    </p:spTree>
    <p:extLst>
      <p:ext uri="{BB962C8B-B14F-4D97-AF65-F5344CB8AC3E}">
        <p14:creationId xmlns:p14="http://schemas.microsoft.com/office/powerpoint/2010/main" xmlns="" val="309676841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Storefront Management Plug-in</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TextBox 20"/>
          <p:cNvSpPr txBox="1"/>
          <p:nvPr/>
        </p:nvSpPr>
        <p:spPr>
          <a:xfrm>
            <a:off x="8910834" y="3106065"/>
            <a:ext cx="3116065"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Manage products inside</a:t>
            </a:r>
          </a:p>
          <a:p>
            <a:r>
              <a:rPr lang="en-US" dirty="0" smtClean="0">
                <a:solidFill>
                  <a:schemeClr val="bg1"/>
                </a:solidFill>
                <a:latin typeface="Open Sans"/>
              </a:rPr>
              <a:t>Kpi.com</a:t>
            </a:r>
            <a:endParaRPr lang="en-US" dirty="0">
              <a:solidFill>
                <a:schemeClr val="bg1"/>
              </a:solidFill>
              <a:latin typeface="Open Sans"/>
            </a:endParaRPr>
          </a:p>
        </p:txBody>
      </p:sp>
      <p:sp>
        <p:nvSpPr>
          <p:cNvPr id="22" name="TextBox 21"/>
          <p:cNvSpPr txBox="1"/>
          <p:nvPr/>
        </p:nvSpPr>
        <p:spPr>
          <a:xfrm>
            <a:off x="825500" y="635000"/>
            <a:ext cx="9880600" cy="461665"/>
          </a:xfrm>
          <a:prstGeom prst="rect">
            <a:avLst/>
          </a:prstGeom>
          <a:noFill/>
        </p:spPr>
        <p:txBody>
          <a:bodyPr wrap="square" rtlCol="0">
            <a:spAutoFit/>
          </a:bodyPr>
          <a:lstStyle/>
          <a:p>
            <a:r>
              <a:rPr lang="en-US" sz="2400" b="1" dirty="0" smtClean="0">
                <a:solidFill>
                  <a:schemeClr val="accent6"/>
                </a:solidFill>
                <a:latin typeface="Open Sans"/>
              </a:rPr>
              <a:t>LeBazar.ae – Our customer who built storefront in kpi.com</a:t>
            </a:r>
            <a:endParaRPr lang="en-US" sz="2400" b="1" dirty="0">
              <a:solidFill>
                <a:schemeClr val="accent6"/>
              </a:solidFill>
              <a:latin typeface="Open Sans"/>
            </a:endParaRPr>
          </a:p>
        </p:txBody>
      </p:sp>
      <p:cxnSp>
        <p:nvCxnSpPr>
          <p:cNvPr id="24" name="Прямая со стрелкой 23"/>
          <p:cNvCxnSpPr>
            <a:stCxn id="21" idx="0"/>
          </p:cNvCxnSpPr>
          <p:nvPr/>
        </p:nvCxnSpPr>
        <p:spPr>
          <a:xfrm rot="16200000" flipV="1">
            <a:off x="10234603" y="2871801"/>
            <a:ext cx="388264" cy="802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rot="16200000" flipV="1">
            <a:off x="9493256" y="2876555"/>
            <a:ext cx="431796" cy="3809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rot="10800000">
            <a:off x="8763004" y="2717802"/>
            <a:ext cx="507997" cy="40639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5"/>
          <a:srcRect l="6247" t="12847" r="7565" b="8333"/>
          <a:stretch>
            <a:fillRect/>
          </a:stretch>
        </p:blipFill>
        <p:spPr bwMode="auto">
          <a:xfrm>
            <a:off x="825500" y="1092200"/>
            <a:ext cx="11214100" cy="5765800"/>
          </a:xfrm>
          <a:prstGeom prst="rect">
            <a:avLst/>
          </a:prstGeom>
          <a:noFill/>
          <a:ln w="9525">
            <a:noFill/>
            <a:miter lim="800000"/>
            <a:headEnd/>
            <a:tailEnd/>
          </a:ln>
          <a:effectLst/>
        </p:spPr>
      </p:pic>
      <p:sp>
        <p:nvSpPr>
          <p:cNvPr id="19" name="TextBox 18"/>
          <p:cNvSpPr txBox="1"/>
          <p:nvPr/>
        </p:nvSpPr>
        <p:spPr>
          <a:xfrm>
            <a:off x="4834134" y="5569865"/>
            <a:ext cx="3116065"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All storefront purchases are </a:t>
            </a:r>
          </a:p>
          <a:p>
            <a:r>
              <a:rPr lang="en-US" dirty="0" smtClean="0">
                <a:solidFill>
                  <a:schemeClr val="bg1"/>
                </a:solidFill>
                <a:latin typeface="Open Sans"/>
              </a:rPr>
              <a:t>processed from accounting (sales orders)</a:t>
            </a:r>
            <a:endParaRPr lang="en-US" dirty="0">
              <a:solidFill>
                <a:schemeClr val="bg1"/>
              </a:solidFill>
              <a:latin typeface="Open Sans"/>
            </a:endParaRPr>
          </a:p>
        </p:txBody>
      </p:sp>
      <p:cxnSp>
        <p:nvCxnSpPr>
          <p:cNvPr id="25" name="Прямая со стрелкой 24"/>
          <p:cNvCxnSpPr/>
          <p:nvPr/>
        </p:nvCxnSpPr>
        <p:spPr>
          <a:xfrm rot="16200000" flipV="1">
            <a:off x="5054600" y="5270500"/>
            <a:ext cx="381002" cy="25400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Номер слайда 19"/>
          <p:cNvSpPr>
            <a:spLocks noGrp="1"/>
          </p:cNvSpPr>
          <p:nvPr>
            <p:ph type="sldNum" sz="quarter" idx="12"/>
          </p:nvPr>
        </p:nvSpPr>
        <p:spPr/>
        <p:txBody>
          <a:bodyPr/>
          <a:lstStyle/>
          <a:p>
            <a:fld id="{7C7E242F-E3F6-4680-9075-23A00169657E}" type="slidenum">
              <a:rPr lang="en-US" smtClean="0"/>
              <a:pPr/>
              <a:t>52</a:t>
            </a:fld>
            <a:endParaRPr lang="en-US"/>
          </a:p>
        </p:txBody>
      </p:sp>
    </p:spTree>
    <p:extLst>
      <p:ext uri="{BB962C8B-B14F-4D97-AF65-F5344CB8AC3E}">
        <p14:creationId xmlns:p14="http://schemas.microsoft.com/office/powerpoint/2010/main" xmlns="" val="30967684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a:blip r:embed="rId3"/>
          <a:srcRect/>
          <a:stretch>
            <a:fillRect/>
          </a:stretch>
        </p:blipFill>
        <p:spPr bwMode="auto">
          <a:xfrm>
            <a:off x="272350" y="715964"/>
            <a:ext cx="11310050" cy="3284536"/>
          </a:xfrm>
          <a:prstGeom prst="rect">
            <a:avLst/>
          </a:prstGeom>
          <a:noFill/>
          <a:ln w="9525">
            <a:solidFill>
              <a:schemeClr val="bg1">
                <a:lumMod val="75000"/>
              </a:schemeClr>
            </a:solidFill>
            <a:miter lim="800000"/>
            <a:headEnd/>
            <a:tailEnd/>
          </a:ln>
          <a:effectLst/>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Consignment add-on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00000"/>
              </a:solidFill>
            </a:endParaRPr>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E0000"/>
              </a:solidFill>
            </a:endParaRPr>
          </a:p>
          <a:p>
            <a:pPr lvl="1">
              <a:buFont typeface="Arial" panose="020B0604020202020204" pitchFamily="34" charset="0"/>
              <a:buBlip>
                <a:blip r:embed="rId6"/>
              </a:buBlip>
            </a:pPr>
            <a:endParaRPr lang="en-US" dirty="0" smtClean="0"/>
          </a:p>
          <a:p>
            <a:pPr marL="349114" lvl="1"/>
            <a:endParaRPr lang="en-US" dirty="0" smtClean="0"/>
          </a:p>
          <a:p>
            <a:pPr lvl="1">
              <a:buFont typeface="Arial" panose="020B0604020202020204" pitchFamily="34" charset="0"/>
              <a:buBlip>
                <a:blip r:embed="rId6"/>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TextBox 20"/>
          <p:cNvSpPr txBox="1"/>
          <p:nvPr/>
        </p:nvSpPr>
        <p:spPr>
          <a:xfrm>
            <a:off x="1557534" y="3156865"/>
            <a:ext cx="3116065"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Your clients/customers will appear here</a:t>
            </a:r>
            <a:endParaRPr lang="en-US" dirty="0">
              <a:solidFill>
                <a:schemeClr val="bg1"/>
              </a:solidFill>
              <a:latin typeface="Open Sans"/>
            </a:endParaRPr>
          </a:p>
        </p:txBody>
      </p:sp>
      <p:sp>
        <p:nvSpPr>
          <p:cNvPr id="19" name="TextBox 18"/>
          <p:cNvSpPr txBox="1"/>
          <p:nvPr/>
        </p:nvSpPr>
        <p:spPr>
          <a:xfrm>
            <a:off x="5519934" y="921665"/>
            <a:ext cx="3116065"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can send items to your clients or subsidiaries for consignment</a:t>
            </a:r>
            <a:endParaRPr lang="en-US" dirty="0">
              <a:solidFill>
                <a:schemeClr val="bg1"/>
              </a:solidFill>
              <a:latin typeface="Open Sans"/>
            </a:endParaRPr>
          </a:p>
        </p:txBody>
      </p:sp>
      <p:cxnSp>
        <p:nvCxnSpPr>
          <p:cNvPr id="23" name="Прямая со стрелкой 22"/>
          <p:cNvCxnSpPr/>
          <p:nvPr/>
        </p:nvCxnSpPr>
        <p:spPr>
          <a:xfrm rot="10800000" flipV="1">
            <a:off x="5118100" y="1854200"/>
            <a:ext cx="520700" cy="330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rot="5400000" flipH="1" flipV="1">
            <a:off x="3130550" y="2889250"/>
            <a:ext cx="482600" cy="889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2" descr="C:\Users\ACER\Documents\payment_dist1.PNG"/>
          <p:cNvPicPr>
            <a:picLocks noChangeAspect="1" noChangeArrowheads="1"/>
          </p:cNvPicPr>
          <p:nvPr/>
        </p:nvPicPr>
        <p:blipFill>
          <a:blip r:embed="rId7"/>
          <a:srcRect/>
          <a:stretch>
            <a:fillRect/>
          </a:stretch>
        </p:blipFill>
        <p:spPr bwMode="auto">
          <a:xfrm>
            <a:off x="5638800" y="3152992"/>
            <a:ext cx="6328860" cy="3705007"/>
          </a:xfrm>
          <a:prstGeom prst="rect">
            <a:avLst/>
          </a:prstGeom>
          <a:noFill/>
          <a:ln>
            <a:solidFill>
              <a:schemeClr val="bg1">
                <a:lumMod val="75000"/>
              </a:schemeClr>
            </a:solidFill>
          </a:ln>
        </p:spPr>
      </p:pic>
      <p:sp>
        <p:nvSpPr>
          <p:cNvPr id="39" name="Выгнутая вправо стрелка 38"/>
          <p:cNvSpPr/>
          <p:nvPr/>
        </p:nvSpPr>
        <p:spPr>
          <a:xfrm rot="20308274">
            <a:off x="11797562" y="2312281"/>
            <a:ext cx="315852"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TextBox 39"/>
          <p:cNvSpPr txBox="1"/>
          <p:nvPr/>
        </p:nvSpPr>
        <p:spPr>
          <a:xfrm>
            <a:off x="2217934" y="5049165"/>
            <a:ext cx="3116065" cy="1200329"/>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When your subsidiaries the sales of consignment items trigger bookkeeping transactions automatically</a:t>
            </a:r>
            <a:endParaRPr lang="en-US" dirty="0">
              <a:solidFill>
                <a:schemeClr val="bg1"/>
              </a:solidFill>
              <a:latin typeface="Open Sans"/>
            </a:endParaRPr>
          </a:p>
        </p:txBody>
      </p:sp>
      <p:cxnSp>
        <p:nvCxnSpPr>
          <p:cNvPr id="42" name="Прямая со стрелкой 41"/>
          <p:cNvCxnSpPr>
            <a:stCxn id="40" idx="3"/>
          </p:cNvCxnSpPr>
          <p:nvPr/>
        </p:nvCxnSpPr>
        <p:spPr>
          <a:xfrm>
            <a:off x="5333999" y="5649330"/>
            <a:ext cx="330201" cy="2757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Номер слайда 21"/>
          <p:cNvSpPr>
            <a:spLocks noGrp="1"/>
          </p:cNvSpPr>
          <p:nvPr>
            <p:ph type="sldNum" sz="quarter" idx="12"/>
          </p:nvPr>
        </p:nvSpPr>
        <p:spPr/>
        <p:txBody>
          <a:bodyPr/>
          <a:lstStyle/>
          <a:p>
            <a:fld id="{7C7E242F-E3F6-4680-9075-23A00169657E}" type="slidenum">
              <a:rPr lang="en-US" smtClean="0"/>
              <a:pPr/>
              <a:t>53</a:t>
            </a:fld>
            <a:endParaRPr lang="en-US"/>
          </a:p>
        </p:txBody>
      </p:sp>
    </p:spTree>
    <p:extLst>
      <p:ext uri="{BB962C8B-B14F-4D97-AF65-F5344CB8AC3E}">
        <p14:creationId xmlns:p14="http://schemas.microsoft.com/office/powerpoint/2010/main" xmlns="" val="309676841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Need more?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Подзаголовок 5"/>
          <p:cNvSpPr>
            <a:spLocks noGrp="1"/>
          </p:cNvSpPr>
          <p:nvPr>
            <p:ph type="subTitle" idx="1"/>
          </p:nvPr>
        </p:nvSpPr>
        <p:spPr>
          <a:xfrm>
            <a:off x="169009" y="747750"/>
            <a:ext cx="11934091" cy="445869"/>
          </a:xfrm>
        </p:spPr>
        <p:txBody>
          <a:bodyPr>
            <a:normAutofit/>
          </a:bodyPr>
          <a:lstStyle/>
          <a:p>
            <a:pPr algn="l"/>
            <a:r>
              <a:rPr lang="en-US" sz="2000" dirty="0">
                <a:solidFill>
                  <a:srgbClr val="003366"/>
                </a:solidFill>
                <a:latin typeface="Open Sans" pitchFamily="34" charset="0"/>
                <a:ea typeface="Open Sans" pitchFamily="34" charset="0"/>
                <a:cs typeface="Open Sans" pitchFamily="34" charset="0"/>
              </a:rPr>
              <a:t>You can customize kpi.com under your own </a:t>
            </a:r>
            <a:r>
              <a:rPr lang="en-US" sz="2000" dirty="0" smtClean="0">
                <a:solidFill>
                  <a:srgbClr val="003366"/>
                </a:solidFill>
                <a:latin typeface="Open Sans" pitchFamily="34" charset="0"/>
                <a:ea typeface="Open Sans" pitchFamily="34" charset="0"/>
                <a:cs typeface="Open Sans" pitchFamily="34" charset="0"/>
              </a:rPr>
              <a:t>requirements:</a:t>
            </a:r>
            <a:endParaRPr lang="en-US" sz="2000" dirty="0">
              <a:solidFill>
                <a:srgbClr val="003366"/>
              </a:solidFill>
              <a:latin typeface="Open Sans" pitchFamily="34" charset="0"/>
              <a:ea typeface="Open Sans" pitchFamily="34" charset="0"/>
              <a:cs typeface="Open Sans" pitchFamily="34" charset="0"/>
            </a:endParaRPr>
          </a:p>
        </p:txBody>
      </p:sp>
      <p:grpSp>
        <p:nvGrpSpPr>
          <p:cNvPr id="5" name="Группа 4"/>
          <p:cNvGrpSpPr/>
          <p:nvPr/>
        </p:nvGrpSpPr>
        <p:grpSpPr>
          <a:xfrm>
            <a:off x="460375" y="1443900"/>
            <a:ext cx="6477000" cy="4572000"/>
            <a:chOff x="765175" y="1387113"/>
            <a:chExt cx="6477000" cy="4572000"/>
          </a:xfrm>
        </p:grpSpPr>
        <p:grpSp>
          <p:nvGrpSpPr>
            <p:cNvPr id="19" name="Group 4"/>
            <p:cNvGrpSpPr/>
            <p:nvPr/>
          </p:nvGrpSpPr>
          <p:grpSpPr>
            <a:xfrm>
              <a:off x="765175" y="1387113"/>
              <a:ext cx="6477000" cy="4572000"/>
              <a:chOff x="1066800" y="1295400"/>
              <a:chExt cx="6477000" cy="4572000"/>
            </a:xfrm>
          </p:grpSpPr>
          <p:sp>
            <p:nvSpPr>
              <p:cNvPr id="20" name="Rounded Rectangle 5"/>
              <p:cNvSpPr/>
              <p:nvPr/>
            </p:nvSpPr>
            <p:spPr>
              <a:xfrm>
                <a:off x="3429000" y="1676400"/>
                <a:ext cx="3505200" cy="914400"/>
              </a:xfrm>
              <a:prstGeom prst="roundRect">
                <a:avLst/>
              </a:prstGeom>
              <a:solidFill>
                <a:schemeClr val="bg1">
                  <a:lumMod val="65000"/>
                </a:schemeClr>
              </a:solidFill>
              <a:ln>
                <a:noFill/>
              </a:ln>
              <a:scene3d>
                <a:camera prst="orthographicFront"/>
                <a:lightRig rig="threePt" dir="t"/>
              </a:scene3d>
              <a:sp3d>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r"/>
                <a:r>
                  <a:rPr lang="en-US" sz="1600" b="1" dirty="0" smtClean="0">
                    <a:solidFill>
                      <a:schemeClr val="bg1"/>
                    </a:solidFill>
                  </a:rPr>
                  <a:t>Your own functionality/feature</a:t>
                </a:r>
              </a:p>
              <a:p>
                <a:pPr algn="r"/>
                <a:r>
                  <a:rPr lang="en-US" sz="1600" b="1" dirty="0" smtClean="0">
                    <a:solidFill>
                      <a:schemeClr val="bg1"/>
                    </a:solidFill>
                  </a:rPr>
                  <a:t>Your own tabs/fields/entities</a:t>
                </a:r>
              </a:p>
              <a:p>
                <a:pPr algn="r"/>
                <a:r>
                  <a:rPr lang="en-US" sz="1600" b="1" dirty="0" smtClean="0">
                    <a:solidFill>
                      <a:schemeClr val="bg1"/>
                    </a:solidFill>
                  </a:rPr>
                  <a:t>Your own rules</a:t>
                </a:r>
                <a:endParaRPr lang="en-US" sz="1600" b="1" dirty="0">
                  <a:solidFill>
                    <a:schemeClr val="bg1"/>
                  </a:solidFill>
                </a:endParaRPr>
              </a:p>
            </p:txBody>
          </p:sp>
          <p:sp>
            <p:nvSpPr>
              <p:cNvPr id="21" name="Rounded Rectangle 6"/>
              <p:cNvSpPr/>
              <p:nvPr/>
            </p:nvSpPr>
            <p:spPr>
              <a:xfrm>
                <a:off x="3733800" y="2971800"/>
                <a:ext cx="3505200" cy="914400"/>
              </a:xfrm>
              <a:prstGeom prst="roundRect">
                <a:avLst/>
              </a:prstGeom>
              <a:solidFill>
                <a:schemeClr val="tx1">
                  <a:lumMod val="65000"/>
                  <a:lumOff val="35000"/>
                </a:schemeClr>
              </a:solidFill>
              <a:ln>
                <a:noFill/>
              </a:ln>
              <a:scene3d>
                <a:camera prst="orthographicFront"/>
                <a:lightRig rig="threePt" dir="t"/>
              </a:scene3d>
              <a:sp3d>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r"/>
                <a:r>
                  <a:rPr lang="en-US" sz="1600" b="1" dirty="0" smtClean="0">
                    <a:solidFill>
                      <a:schemeClr val="bg1"/>
                    </a:solidFill>
                  </a:rPr>
                  <a:t>Hide/Add additional tabs</a:t>
                </a:r>
              </a:p>
              <a:p>
                <a:pPr algn="r"/>
                <a:r>
                  <a:rPr lang="en-US" sz="1600" b="1" dirty="0" smtClean="0">
                    <a:solidFill>
                      <a:schemeClr val="bg1"/>
                    </a:solidFill>
                  </a:rPr>
                  <a:t>Workflow rules/reminders </a:t>
                </a:r>
              </a:p>
              <a:p>
                <a:pPr algn="r"/>
                <a:r>
                  <a:rPr lang="en-US" sz="1600" b="1" dirty="0" smtClean="0">
                    <a:solidFill>
                      <a:schemeClr val="bg1"/>
                    </a:solidFill>
                  </a:rPr>
                  <a:t>Custom sharing/access controls</a:t>
                </a:r>
                <a:endParaRPr lang="en-US" sz="1600" b="1" dirty="0">
                  <a:solidFill>
                    <a:schemeClr val="bg1"/>
                  </a:solidFill>
                </a:endParaRPr>
              </a:p>
            </p:txBody>
          </p:sp>
          <p:sp>
            <p:nvSpPr>
              <p:cNvPr id="22" name="Rounded Rectangle 7"/>
              <p:cNvSpPr/>
              <p:nvPr/>
            </p:nvSpPr>
            <p:spPr>
              <a:xfrm>
                <a:off x="4038600" y="4280848"/>
                <a:ext cx="3505200" cy="914400"/>
              </a:xfrm>
              <a:prstGeom prst="roundRect">
                <a:avLst/>
              </a:prstGeom>
              <a:solidFill>
                <a:schemeClr val="bg1">
                  <a:lumMod val="50000"/>
                </a:schemeClr>
              </a:solidFill>
              <a:ln>
                <a:noFill/>
              </a:ln>
              <a:scene3d>
                <a:camera prst="orthographicFront"/>
                <a:lightRig rig="threePt" dir="t"/>
              </a:scene3d>
              <a:sp3d>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r"/>
                <a:r>
                  <a:rPr lang="en-US" sz="1600" b="1" dirty="0" smtClean="0">
                    <a:solidFill>
                      <a:schemeClr val="bg1"/>
                    </a:solidFill>
                  </a:rPr>
                  <a:t>Custom Fields, </a:t>
                </a:r>
              </a:p>
              <a:p>
                <a:pPr algn="r"/>
                <a:r>
                  <a:rPr lang="en-US" sz="1600" b="1" dirty="0" smtClean="0">
                    <a:solidFill>
                      <a:schemeClr val="bg1"/>
                    </a:solidFill>
                  </a:rPr>
                  <a:t>2-level Workflows</a:t>
                </a:r>
              </a:p>
              <a:p>
                <a:pPr algn="r"/>
                <a:r>
                  <a:rPr lang="en-US" sz="1600" b="1" dirty="0" smtClean="0">
                    <a:solidFill>
                      <a:schemeClr val="bg1"/>
                    </a:solidFill>
                  </a:rPr>
                  <a:t>Colors/Logo/Templates</a:t>
                </a:r>
                <a:endParaRPr lang="en-US" sz="1600" b="1" dirty="0">
                  <a:solidFill>
                    <a:schemeClr val="bg1"/>
                  </a:solidFill>
                </a:endParaRPr>
              </a:p>
            </p:txBody>
          </p:sp>
          <p:sp>
            <p:nvSpPr>
              <p:cNvPr id="23" name="Rectangle 8"/>
              <p:cNvSpPr/>
              <p:nvPr/>
            </p:nvSpPr>
            <p:spPr>
              <a:xfrm>
                <a:off x="1066800" y="5638800"/>
                <a:ext cx="4572000" cy="228600"/>
              </a:xfrm>
              <a:prstGeom prst="rect">
                <a:avLst/>
              </a:prstGeom>
              <a:solidFill>
                <a:schemeClr val="tx1">
                  <a:lumMod val="65000"/>
                  <a:lumOff val="35000"/>
                </a:schemeClr>
              </a:solidFill>
              <a:ln>
                <a:noFill/>
              </a:ln>
              <a:scene3d>
                <a:camera prst="obliqueTopLeft"/>
                <a:lightRig rig="threePt" dir="t"/>
              </a:scene3d>
              <a:sp3d extrusionH="1016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9"/>
              <p:cNvSpPr/>
              <p:nvPr/>
            </p:nvSpPr>
            <p:spPr>
              <a:xfrm>
                <a:off x="1676400" y="1295400"/>
                <a:ext cx="3352800" cy="4343400"/>
              </a:xfrm>
              <a:prstGeom prst="triangle">
                <a:avLst/>
              </a:prstGeom>
              <a:solidFill>
                <a:srgbClr val="00CCFF"/>
              </a:solidFill>
              <a:ln>
                <a:solidFill>
                  <a:srgbClr val="00CCFF"/>
                </a:solidFill>
              </a:ln>
              <a:effectLst>
                <a:outerShdw blurRad="76200" dir="13500000" sy="23000" kx="1200000" algn="br" rotWithShape="0">
                  <a:prstClr val="black">
                    <a:alpha val="20000"/>
                  </a:prstClr>
                </a:outerShdw>
              </a:effectLst>
              <a:scene3d>
                <a:camera prst="obliqueTopLeft"/>
                <a:lightRig rig="threePt" dir="t"/>
              </a:scene3d>
              <a:sp3d extrusionH="1016000">
                <a:bevelT w="381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p:cNvSpPr txBox="1"/>
            <p:nvPr/>
          </p:nvSpPr>
          <p:spPr>
            <a:xfrm>
              <a:off x="2589212" y="4718566"/>
              <a:ext cx="1685925" cy="369332"/>
            </a:xfrm>
            <a:prstGeom prst="rect">
              <a:avLst/>
            </a:prstGeom>
            <a:noFill/>
          </p:spPr>
          <p:txBody>
            <a:bodyPr wrap="square" rtlCol="0">
              <a:spAutoFit/>
            </a:bodyPr>
            <a:lstStyle/>
            <a:p>
              <a:pPr algn="r"/>
              <a:r>
                <a:rPr lang="en-US" dirty="0" smtClean="0"/>
                <a:t>Level 1</a:t>
              </a:r>
              <a:endParaRPr lang="en-US" dirty="0"/>
            </a:p>
          </p:txBody>
        </p:sp>
        <p:sp>
          <p:nvSpPr>
            <p:cNvPr id="33" name="TextBox 32"/>
            <p:cNvSpPr txBox="1"/>
            <p:nvPr/>
          </p:nvSpPr>
          <p:spPr>
            <a:xfrm>
              <a:off x="2132012" y="3374147"/>
              <a:ext cx="1685925" cy="369332"/>
            </a:xfrm>
            <a:prstGeom prst="rect">
              <a:avLst/>
            </a:prstGeom>
            <a:noFill/>
          </p:spPr>
          <p:txBody>
            <a:bodyPr wrap="square" rtlCol="0">
              <a:spAutoFit/>
            </a:bodyPr>
            <a:lstStyle/>
            <a:p>
              <a:pPr algn="r"/>
              <a:r>
                <a:rPr lang="en-US" dirty="0" smtClean="0"/>
                <a:t>Level 2</a:t>
              </a:r>
              <a:endParaRPr lang="en-US" dirty="0"/>
            </a:p>
          </p:txBody>
        </p:sp>
        <p:sp>
          <p:nvSpPr>
            <p:cNvPr id="34" name="TextBox 33"/>
            <p:cNvSpPr txBox="1"/>
            <p:nvPr/>
          </p:nvSpPr>
          <p:spPr>
            <a:xfrm>
              <a:off x="2589212" y="2033419"/>
              <a:ext cx="1590676" cy="369332"/>
            </a:xfrm>
            <a:prstGeom prst="rect">
              <a:avLst/>
            </a:prstGeom>
            <a:noFill/>
          </p:spPr>
          <p:txBody>
            <a:bodyPr wrap="square" rtlCol="0">
              <a:spAutoFit/>
            </a:bodyPr>
            <a:lstStyle/>
            <a:p>
              <a:r>
                <a:rPr lang="en-US" dirty="0" smtClean="0"/>
                <a:t>Level 3</a:t>
              </a:r>
              <a:endParaRPr lang="en-US" dirty="0"/>
            </a:p>
          </p:txBody>
        </p:sp>
      </p:grpSp>
      <p:grpSp>
        <p:nvGrpSpPr>
          <p:cNvPr id="35" name="Group 4"/>
          <p:cNvGrpSpPr/>
          <p:nvPr/>
        </p:nvGrpSpPr>
        <p:grpSpPr>
          <a:xfrm>
            <a:off x="7210425" y="1234378"/>
            <a:ext cx="4722899" cy="5472270"/>
            <a:chOff x="3107247" y="747127"/>
            <a:chExt cx="5280762" cy="5958473"/>
          </a:xfrm>
        </p:grpSpPr>
        <p:sp>
          <p:nvSpPr>
            <p:cNvPr id="38" name="TextBox 37"/>
            <p:cNvSpPr txBox="1"/>
            <p:nvPr/>
          </p:nvSpPr>
          <p:spPr>
            <a:xfrm>
              <a:off x="6934200" y="3831223"/>
              <a:ext cx="720882" cy="368634"/>
            </a:xfrm>
            <a:prstGeom prst="rect">
              <a:avLst/>
            </a:prstGeom>
            <a:noFill/>
          </p:spPr>
          <p:txBody>
            <a:bodyPr wrap="none" rtlCol="0">
              <a:spAutoFit/>
            </a:bodyPr>
            <a:lstStyle/>
            <a:p>
              <a:r>
                <a:rPr lang="en-US" sz="1600" b="1" dirty="0" smtClean="0"/>
                <a:t>Rules</a:t>
              </a:r>
              <a:endParaRPr lang="en-US" sz="1600" b="1" dirty="0"/>
            </a:p>
          </p:txBody>
        </p:sp>
        <p:sp>
          <p:nvSpPr>
            <p:cNvPr id="39" name="TextBox 38"/>
            <p:cNvSpPr txBox="1"/>
            <p:nvPr/>
          </p:nvSpPr>
          <p:spPr>
            <a:xfrm>
              <a:off x="6934201" y="1237421"/>
              <a:ext cx="963924" cy="368634"/>
            </a:xfrm>
            <a:prstGeom prst="rect">
              <a:avLst/>
            </a:prstGeom>
            <a:noFill/>
          </p:spPr>
          <p:txBody>
            <a:bodyPr wrap="none" rtlCol="0">
              <a:spAutoFit/>
            </a:bodyPr>
            <a:lstStyle/>
            <a:p>
              <a:r>
                <a:rPr lang="en-US" sz="1600" b="1" dirty="0" smtClean="0"/>
                <a:t>Settings</a:t>
              </a:r>
              <a:endParaRPr lang="en-US" sz="1600" b="1" dirty="0"/>
            </a:p>
          </p:txBody>
        </p:sp>
        <p:grpSp>
          <p:nvGrpSpPr>
            <p:cNvPr id="40" name="Group 9"/>
            <p:cNvGrpSpPr/>
            <p:nvPr/>
          </p:nvGrpSpPr>
          <p:grpSpPr>
            <a:xfrm>
              <a:off x="3107247" y="747127"/>
              <a:ext cx="3120473" cy="5958473"/>
              <a:chOff x="3107247" y="747127"/>
              <a:chExt cx="3120473" cy="5958473"/>
            </a:xfrm>
          </p:grpSpPr>
          <p:sp>
            <p:nvSpPr>
              <p:cNvPr id="52" name="Isosceles Triangle 20"/>
              <p:cNvSpPr/>
              <p:nvPr/>
            </p:nvSpPr>
            <p:spPr>
              <a:xfrm>
                <a:off x="4267200" y="1600200"/>
                <a:ext cx="685800" cy="3962400"/>
              </a:xfrm>
              <a:prstGeom prst="triangle">
                <a:avLst>
                  <a:gd name="adj" fmla="val 4891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noAutofit/>
              </a:bodyPr>
              <a:lstStyle/>
              <a:p>
                <a:pPr algn="ctr"/>
                <a:r>
                  <a:rPr lang="en-US" sz="1600" b="1" dirty="0" smtClean="0"/>
                  <a:t>Workflows, tabs, sharing</a:t>
                </a:r>
                <a:endParaRPr lang="en-US" sz="1600" b="1" dirty="0"/>
              </a:p>
            </p:txBody>
          </p:sp>
          <p:sp>
            <p:nvSpPr>
              <p:cNvPr id="53" name="Freeform 21"/>
              <p:cNvSpPr/>
              <p:nvPr/>
            </p:nvSpPr>
            <p:spPr>
              <a:xfrm>
                <a:off x="3107247" y="5704569"/>
                <a:ext cx="1159952" cy="620031"/>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Workflow</a:t>
                </a:r>
                <a:endParaRPr lang="en-US" sz="1600" b="1" dirty="0"/>
              </a:p>
            </p:txBody>
          </p:sp>
          <p:sp>
            <p:nvSpPr>
              <p:cNvPr id="54" name="Freeform 22"/>
              <p:cNvSpPr/>
              <p:nvPr/>
            </p:nvSpPr>
            <p:spPr>
              <a:xfrm>
                <a:off x="5029200" y="5638800"/>
                <a:ext cx="1198520" cy="533400"/>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Feature 1</a:t>
                </a:r>
                <a:endParaRPr lang="en-US" sz="1600" b="1" dirty="0"/>
              </a:p>
            </p:txBody>
          </p:sp>
          <p:sp>
            <p:nvSpPr>
              <p:cNvPr id="55" name="Freeform 23"/>
              <p:cNvSpPr/>
              <p:nvPr/>
            </p:nvSpPr>
            <p:spPr>
              <a:xfrm>
                <a:off x="4267200" y="5638800"/>
                <a:ext cx="762000" cy="457200"/>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en-US" sz="1600" b="1" dirty="0" smtClean="0"/>
                  <a:t>Section 1</a:t>
                </a:r>
                <a:endParaRPr lang="en-US" sz="1600" b="1" dirty="0"/>
              </a:p>
            </p:txBody>
          </p:sp>
          <p:sp>
            <p:nvSpPr>
              <p:cNvPr id="56" name="Freeform 24"/>
              <p:cNvSpPr/>
              <p:nvPr/>
            </p:nvSpPr>
            <p:spPr>
              <a:xfrm>
                <a:off x="4267200" y="6096001"/>
                <a:ext cx="1201975" cy="609599"/>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Feature 2</a:t>
                </a:r>
                <a:endParaRPr lang="en-US" sz="1600" b="1" dirty="0"/>
              </a:p>
            </p:txBody>
          </p:sp>
          <p:grpSp>
            <p:nvGrpSpPr>
              <p:cNvPr id="57" name="Group 25"/>
              <p:cNvGrpSpPr/>
              <p:nvPr/>
            </p:nvGrpSpPr>
            <p:grpSpPr>
              <a:xfrm>
                <a:off x="4114800" y="990600"/>
                <a:ext cx="1045193" cy="1045192"/>
                <a:chOff x="4114800" y="1143000"/>
                <a:chExt cx="1045193" cy="1045192"/>
              </a:xfrm>
            </p:grpSpPr>
            <p:sp>
              <p:nvSpPr>
                <p:cNvPr id="68" name="Oval 36"/>
                <p:cNvSpPr/>
                <p:nvPr/>
              </p:nvSpPr>
              <p:spPr>
                <a:xfrm>
                  <a:off x="4114800" y="1143000"/>
                  <a:ext cx="1045193" cy="104519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200" b="1" dirty="0" smtClean="0"/>
                    <a:t>Invoice</a:t>
                  </a:r>
                  <a:endParaRPr lang="en-US" sz="1200" b="1" dirty="0"/>
                </a:p>
              </p:txBody>
            </p:sp>
            <p:sp>
              <p:nvSpPr>
                <p:cNvPr id="69" name="Oval 37"/>
                <p:cNvSpPr/>
                <p:nvPr/>
              </p:nvSpPr>
              <p:spPr>
                <a:xfrm>
                  <a:off x="4259241" y="1191904"/>
                  <a:ext cx="762000" cy="5334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grpSp>
          <p:grpSp>
            <p:nvGrpSpPr>
              <p:cNvPr id="58" name="Group 26"/>
              <p:cNvGrpSpPr/>
              <p:nvPr/>
            </p:nvGrpSpPr>
            <p:grpSpPr>
              <a:xfrm>
                <a:off x="3200400" y="1524000"/>
                <a:ext cx="1045192" cy="1045192"/>
                <a:chOff x="3200400" y="1676400"/>
                <a:chExt cx="1045192" cy="1045192"/>
              </a:xfrm>
            </p:grpSpPr>
            <p:sp>
              <p:nvSpPr>
                <p:cNvPr id="66" name="Oval 34"/>
                <p:cNvSpPr/>
                <p:nvPr/>
              </p:nvSpPr>
              <p:spPr>
                <a:xfrm>
                  <a:off x="3200400" y="1676400"/>
                  <a:ext cx="1045192" cy="104519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b="1" dirty="0" smtClean="0"/>
                    <a:t>Colors</a:t>
                  </a:r>
                  <a:endParaRPr lang="en-US" sz="1400" b="1" dirty="0"/>
                </a:p>
              </p:txBody>
            </p:sp>
            <p:sp>
              <p:nvSpPr>
                <p:cNvPr id="67" name="Oval 35"/>
                <p:cNvSpPr/>
                <p:nvPr/>
              </p:nvSpPr>
              <p:spPr>
                <a:xfrm>
                  <a:off x="3344841" y="1725304"/>
                  <a:ext cx="762000" cy="5334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p>
              </p:txBody>
            </p:sp>
          </p:grpSp>
          <p:grpSp>
            <p:nvGrpSpPr>
              <p:cNvPr id="59" name="Group 27"/>
              <p:cNvGrpSpPr/>
              <p:nvPr/>
            </p:nvGrpSpPr>
            <p:grpSpPr>
              <a:xfrm>
                <a:off x="5029200" y="1447800"/>
                <a:ext cx="1045192" cy="1045192"/>
                <a:chOff x="5029200" y="1600200"/>
                <a:chExt cx="1045192" cy="1045192"/>
              </a:xfrm>
            </p:grpSpPr>
            <p:sp>
              <p:nvSpPr>
                <p:cNvPr id="64" name="Oval 32"/>
                <p:cNvSpPr/>
                <p:nvPr/>
              </p:nvSpPr>
              <p:spPr>
                <a:xfrm>
                  <a:off x="5029200" y="1600200"/>
                  <a:ext cx="1045192" cy="104519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Logo</a:t>
                  </a:r>
                  <a:endParaRPr lang="en-US" sz="1600" b="1" dirty="0"/>
                </a:p>
              </p:txBody>
            </p:sp>
            <p:sp>
              <p:nvSpPr>
                <p:cNvPr id="65" name="Oval 33"/>
                <p:cNvSpPr/>
                <p:nvPr/>
              </p:nvSpPr>
              <p:spPr>
                <a:xfrm>
                  <a:off x="5173641" y="1649104"/>
                  <a:ext cx="762000" cy="5334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grpSp>
          <p:sp>
            <p:nvSpPr>
              <p:cNvPr id="60" name="Teardrop 28"/>
              <p:cNvSpPr/>
              <p:nvPr/>
            </p:nvSpPr>
            <p:spPr>
              <a:xfrm rot="5400000">
                <a:off x="4775001" y="2387799"/>
                <a:ext cx="498990" cy="600193"/>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ardrop 29"/>
              <p:cNvSpPr/>
              <p:nvPr/>
            </p:nvSpPr>
            <p:spPr>
              <a:xfrm rot="542759">
                <a:off x="5176545" y="747127"/>
                <a:ext cx="585261" cy="657114"/>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ardrop 30"/>
              <p:cNvSpPr/>
              <p:nvPr/>
            </p:nvSpPr>
            <p:spPr>
              <a:xfrm rot="16505673">
                <a:off x="3571034" y="823928"/>
                <a:ext cx="565693" cy="649695"/>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ardrop 31"/>
              <p:cNvSpPr/>
              <p:nvPr/>
            </p:nvSpPr>
            <p:spPr>
              <a:xfrm rot="10800000">
                <a:off x="3962400" y="2438400"/>
                <a:ext cx="498990" cy="600193"/>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10"/>
            <p:cNvGrpSpPr/>
            <p:nvPr/>
          </p:nvGrpSpPr>
          <p:grpSpPr>
            <a:xfrm>
              <a:off x="4953000" y="3962400"/>
              <a:ext cx="1981200" cy="76200"/>
              <a:chOff x="4953000" y="3962400"/>
              <a:chExt cx="1981200" cy="76200"/>
            </a:xfrm>
          </p:grpSpPr>
          <p:cxnSp>
            <p:nvCxnSpPr>
              <p:cNvPr id="50" name="Straight Connector 18"/>
              <p:cNvCxnSpPr/>
              <p:nvPr/>
            </p:nvCxnSpPr>
            <p:spPr>
              <a:xfrm>
                <a:off x="5024437" y="4005259"/>
                <a:ext cx="190976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Oval 19"/>
              <p:cNvSpPr/>
              <p:nvPr/>
            </p:nvSpPr>
            <p:spPr>
              <a:xfrm>
                <a:off x="4953000" y="3962400"/>
                <a:ext cx="76200" cy="76200"/>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11"/>
            <p:cNvGrpSpPr/>
            <p:nvPr/>
          </p:nvGrpSpPr>
          <p:grpSpPr>
            <a:xfrm>
              <a:off x="5867400" y="1371600"/>
              <a:ext cx="1066800" cy="76200"/>
              <a:chOff x="5867400" y="1371600"/>
              <a:chExt cx="1066800" cy="76200"/>
            </a:xfrm>
          </p:grpSpPr>
          <p:cxnSp>
            <p:nvCxnSpPr>
              <p:cNvPr id="47" name="Straight Connector 16"/>
              <p:cNvCxnSpPr/>
              <p:nvPr/>
            </p:nvCxnSpPr>
            <p:spPr>
              <a:xfrm>
                <a:off x="5938837" y="1414459"/>
                <a:ext cx="99536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Oval 17"/>
              <p:cNvSpPr/>
              <p:nvPr/>
            </p:nvSpPr>
            <p:spPr>
              <a:xfrm>
                <a:off x="5867400" y="1371600"/>
                <a:ext cx="76200" cy="76200"/>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12"/>
            <p:cNvGrpSpPr/>
            <p:nvPr/>
          </p:nvGrpSpPr>
          <p:grpSpPr>
            <a:xfrm>
              <a:off x="5638800" y="6172200"/>
              <a:ext cx="1295400" cy="76200"/>
              <a:chOff x="5638800" y="6172200"/>
              <a:chExt cx="1295400" cy="76200"/>
            </a:xfrm>
          </p:grpSpPr>
          <p:cxnSp>
            <p:nvCxnSpPr>
              <p:cNvPr id="45" name="Straight Connector 14"/>
              <p:cNvCxnSpPr/>
              <p:nvPr/>
            </p:nvCxnSpPr>
            <p:spPr>
              <a:xfrm>
                <a:off x="5710237" y="6215059"/>
                <a:ext cx="122396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Oval 15"/>
              <p:cNvSpPr/>
              <p:nvPr/>
            </p:nvSpPr>
            <p:spPr>
              <a:xfrm>
                <a:off x="5638800" y="6172200"/>
                <a:ext cx="76200" cy="76200"/>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TextBox 43"/>
            <p:cNvSpPr txBox="1"/>
            <p:nvPr/>
          </p:nvSpPr>
          <p:spPr>
            <a:xfrm>
              <a:off x="6934200" y="6041023"/>
              <a:ext cx="1453809" cy="368634"/>
            </a:xfrm>
            <a:prstGeom prst="rect">
              <a:avLst/>
            </a:prstGeom>
            <a:noFill/>
          </p:spPr>
          <p:txBody>
            <a:bodyPr wrap="none" rtlCol="0">
              <a:spAutoFit/>
            </a:bodyPr>
            <a:lstStyle/>
            <a:p>
              <a:r>
                <a:rPr lang="en-US" sz="1600" b="1" dirty="0" smtClean="0"/>
                <a:t>Core kpi.com</a:t>
              </a:r>
              <a:endParaRPr lang="en-US" sz="1600" b="1" dirty="0"/>
            </a:p>
          </p:txBody>
        </p:sp>
      </p:grpSp>
      <p:sp>
        <p:nvSpPr>
          <p:cNvPr id="70" name="Номер слайда 69"/>
          <p:cNvSpPr>
            <a:spLocks noGrp="1"/>
          </p:cNvSpPr>
          <p:nvPr>
            <p:ph type="sldNum" sz="quarter" idx="12"/>
          </p:nvPr>
        </p:nvSpPr>
        <p:spPr/>
        <p:txBody>
          <a:bodyPr/>
          <a:lstStyle/>
          <a:p>
            <a:fld id="{7C7E242F-E3F6-4680-9075-23A00169657E}" type="slidenum">
              <a:rPr lang="en-US" smtClean="0"/>
              <a:pPr/>
              <a:t>54</a:t>
            </a:fld>
            <a:endParaRPr lang="en-US"/>
          </a:p>
        </p:txBody>
      </p:sp>
    </p:spTree>
    <p:extLst>
      <p:ext uri="{BB962C8B-B14F-4D97-AF65-F5344CB8AC3E}">
        <p14:creationId xmlns:p14="http://schemas.microsoft.com/office/powerpoint/2010/main" xmlns="" val="380341929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444" t="16931" r="63571" b="12522"/>
          <a:stretch/>
        </p:blipFill>
        <p:spPr bwMode="auto">
          <a:xfrm>
            <a:off x="6353174" y="661887"/>
            <a:ext cx="5485947" cy="60495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0" name="TextBox 69"/>
          <p:cNvSpPr txBox="1"/>
          <p:nvPr/>
        </p:nvSpPr>
        <p:spPr>
          <a:xfrm>
            <a:off x="895351" y="845635"/>
            <a:ext cx="27177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each company and financial settings</a:t>
            </a:r>
            <a:endParaRPr lang="en-US" dirty="0">
              <a:solidFill>
                <a:schemeClr val="bg1"/>
              </a:solidFill>
              <a:latin typeface="Open Sans"/>
            </a:endParaRPr>
          </a:p>
        </p:txBody>
      </p:sp>
      <p:cxnSp>
        <p:nvCxnSpPr>
          <p:cNvPr id="71" name="Прямая со стрелкой 70"/>
          <p:cNvCxnSpPr>
            <a:stCxn id="70" idx="3"/>
          </p:cNvCxnSpPr>
          <p:nvPr/>
        </p:nvCxnSpPr>
        <p:spPr>
          <a:xfrm flipV="1">
            <a:off x="3613149" y="845635"/>
            <a:ext cx="2740025" cy="32316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2" name="Прямая со стрелкой 71"/>
          <p:cNvCxnSpPr>
            <a:stCxn id="70" idx="3"/>
          </p:cNvCxnSpPr>
          <p:nvPr/>
        </p:nvCxnSpPr>
        <p:spPr>
          <a:xfrm flipV="1">
            <a:off x="3613149" y="1030302"/>
            <a:ext cx="5016501" cy="13849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895351" y="5763425"/>
            <a:ext cx="27177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permission levels</a:t>
            </a:r>
            <a:endParaRPr lang="en-US" dirty="0">
              <a:solidFill>
                <a:schemeClr val="bg1"/>
              </a:solidFill>
              <a:latin typeface="Open Sans"/>
            </a:endParaRPr>
          </a:p>
        </p:txBody>
      </p:sp>
      <p:cxnSp>
        <p:nvCxnSpPr>
          <p:cNvPr id="75" name="Прямая со стрелкой 74"/>
          <p:cNvCxnSpPr>
            <a:stCxn id="76" idx="3"/>
          </p:cNvCxnSpPr>
          <p:nvPr/>
        </p:nvCxnSpPr>
        <p:spPr>
          <a:xfrm>
            <a:off x="3613149" y="4815872"/>
            <a:ext cx="2740025"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895351" y="4631206"/>
            <a:ext cx="27177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workflows</a:t>
            </a:r>
            <a:endParaRPr lang="en-US" dirty="0">
              <a:solidFill>
                <a:schemeClr val="bg1"/>
              </a:solidFill>
              <a:latin typeface="Open Sans"/>
            </a:endParaRPr>
          </a:p>
        </p:txBody>
      </p:sp>
      <p:cxnSp>
        <p:nvCxnSpPr>
          <p:cNvPr id="77" name="Прямая со стрелкой 76"/>
          <p:cNvCxnSpPr/>
          <p:nvPr/>
        </p:nvCxnSpPr>
        <p:spPr>
          <a:xfrm>
            <a:off x="3613149" y="6016022"/>
            <a:ext cx="2740025"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895351" y="3451252"/>
            <a:ext cx="27177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each module</a:t>
            </a:r>
            <a:endParaRPr lang="en-US" dirty="0">
              <a:solidFill>
                <a:schemeClr val="bg1"/>
              </a:solidFill>
              <a:latin typeface="Open Sans"/>
            </a:endParaRPr>
          </a:p>
        </p:txBody>
      </p:sp>
      <p:cxnSp>
        <p:nvCxnSpPr>
          <p:cNvPr id="79" name="Прямая со стрелкой 78"/>
          <p:cNvCxnSpPr/>
          <p:nvPr/>
        </p:nvCxnSpPr>
        <p:spPr>
          <a:xfrm flipV="1">
            <a:off x="3613149" y="3495960"/>
            <a:ext cx="2740025" cy="18466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0" name="Прямая со стрелкой 79"/>
          <p:cNvCxnSpPr/>
          <p:nvPr/>
        </p:nvCxnSpPr>
        <p:spPr>
          <a:xfrm>
            <a:off x="3613149" y="3686684"/>
            <a:ext cx="5016501" cy="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895351" y="2112460"/>
            <a:ext cx="27177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profile and how you should get an email</a:t>
            </a:r>
            <a:endParaRPr lang="en-US" dirty="0">
              <a:solidFill>
                <a:schemeClr val="bg1"/>
              </a:solidFill>
              <a:latin typeface="Open Sans"/>
            </a:endParaRPr>
          </a:p>
        </p:txBody>
      </p:sp>
      <p:cxnSp>
        <p:nvCxnSpPr>
          <p:cNvPr id="82" name="Прямая со стрелкой 81"/>
          <p:cNvCxnSpPr/>
          <p:nvPr/>
        </p:nvCxnSpPr>
        <p:spPr>
          <a:xfrm>
            <a:off x="3613149" y="2435625"/>
            <a:ext cx="2816226"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9359902" y="2906725"/>
            <a:ext cx="16890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Custom Fields</a:t>
            </a:r>
            <a:endParaRPr lang="en-US" dirty="0">
              <a:solidFill>
                <a:schemeClr val="bg1"/>
              </a:solidFill>
              <a:latin typeface="Open Sans"/>
            </a:endParaRPr>
          </a:p>
        </p:txBody>
      </p:sp>
      <p:cxnSp>
        <p:nvCxnSpPr>
          <p:cNvPr id="84" name="Прямая со стрелкой 83"/>
          <p:cNvCxnSpPr/>
          <p:nvPr/>
        </p:nvCxnSpPr>
        <p:spPr>
          <a:xfrm flipH="1">
            <a:off x="9258300" y="3276057"/>
            <a:ext cx="946152" cy="116259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5" name="Прямая со стрелкой 84"/>
          <p:cNvCxnSpPr/>
          <p:nvPr/>
        </p:nvCxnSpPr>
        <p:spPr>
          <a:xfrm>
            <a:off x="10204452" y="3276057"/>
            <a:ext cx="593724" cy="116259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Номер слайда 24"/>
          <p:cNvSpPr>
            <a:spLocks noGrp="1"/>
          </p:cNvSpPr>
          <p:nvPr>
            <p:ph type="sldNum" sz="quarter" idx="12"/>
          </p:nvPr>
        </p:nvSpPr>
        <p:spPr/>
        <p:txBody>
          <a:bodyPr/>
          <a:lstStyle/>
          <a:p>
            <a:fld id="{7C7E242F-E3F6-4680-9075-23A00169657E}" type="slidenum">
              <a:rPr lang="en-US" smtClean="0"/>
              <a:pPr/>
              <a:t>55</a:t>
            </a:fld>
            <a:endParaRPr lang="en-US"/>
          </a:p>
        </p:txBody>
      </p:sp>
    </p:spTree>
    <p:extLst>
      <p:ext uri="{BB962C8B-B14F-4D97-AF65-F5344CB8AC3E}">
        <p14:creationId xmlns:p14="http://schemas.microsoft.com/office/powerpoint/2010/main" xmlns="" val="166307422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Workflow Automation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p:cNvPicPr>
            <a:picLocks noChangeAspect="1" noChangeArrowheads="1"/>
          </p:cNvPicPr>
          <p:nvPr/>
        </p:nvPicPr>
        <p:blipFill rotWithShape="1">
          <a:blip r:embed="rId6">
            <a:extLst>
              <a:ext uri="{28A0092B-C50C-407E-A947-70E740481C1C}">
                <a14:useLocalDpi xmlns:a14="http://schemas.microsoft.com/office/drawing/2010/main" xmlns="" val="0"/>
              </a:ext>
            </a:extLst>
          </a:blip>
          <a:srcRect t="16759" r="34028" b="25183"/>
          <a:stretch/>
        </p:blipFill>
        <p:spPr bwMode="auto">
          <a:xfrm>
            <a:off x="141061" y="718723"/>
            <a:ext cx="12064999" cy="59723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TextBox 25"/>
          <p:cNvSpPr txBox="1"/>
          <p:nvPr/>
        </p:nvSpPr>
        <p:spPr>
          <a:xfrm>
            <a:off x="5249637" y="1466129"/>
            <a:ext cx="2717798"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Define workflows for certain rules in the system</a:t>
            </a:r>
            <a:endParaRPr lang="en-US" dirty="0">
              <a:solidFill>
                <a:schemeClr val="bg1"/>
              </a:solidFill>
              <a:latin typeface="Open Sans"/>
            </a:endParaRPr>
          </a:p>
        </p:txBody>
      </p:sp>
      <p:cxnSp>
        <p:nvCxnSpPr>
          <p:cNvPr id="27" name="Прямая со стрелкой 26"/>
          <p:cNvCxnSpPr/>
          <p:nvPr/>
        </p:nvCxnSpPr>
        <p:spPr>
          <a:xfrm flipH="1" flipV="1">
            <a:off x="1752601" y="957943"/>
            <a:ext cx="3497036" cy="9698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flipH="1">
            <a:off x="3187701" y="1927794"/>
            <a:ext cx="2061936" cy="46166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Номер слайда 13"/>
          <p:cNvSpPr>
            <a:spLocks noGrp="1"/>
          </p:cNvSpPr>
          <p:nvPr>
            <p:ph type="sldNum" sz="quarter" idx="12"/>
          </p:nvPr>
        </p:nvSpPr>
        <p:spPr/>
        <p:txBody>
          <a:bodyPr/>
          <a:lstStyle/>
          <a:p>
            <a:fld id="{7C7E242F-E3F6-4680-9075-23A00169657E}" type="slidenum">
              <a:rPr lang="en-US" smtClean="0"/>
              <a:pPr/>
              <a:t>56</a:t>
            </a:fld>
            <a:endParaRPr lang="en-US"/>
          </a:p>
        </p:txBody>
      </p:sp>
    </p:spTree>
    <p:extLst>
      <p:ext uri="{BB962C8B-B14F-4D97-AF65-F5344CB8AC3E}">
        <p14:creationId xmlns:p14="http://schemas.microsoft.com/office/powerpoint/2010/main" xmlns="" val="8165725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2"/>
          <p:cNvPicPr>
            <a:picLocks noChangeAspect="1" noChangeArrowheads="1"/>
          </p:cNvPicPr>
          <p:nvPr/>
        </p:nvPicPr>
        <p:blipFill>
          <a:blip r:embed="rId3"/>
          <a:srcRect t="18056" r="2001" b="13368"/>
          <a:stretch>
            <a:fillRect/>
          </a:stretch>
        </p:blipFill>
        <p:spPr bwMode="auto">
          <a:xfrm>
            <a:off x="0" y="838200"/>
            <a:ext cx="12137470" cy="4775200"/>
          </a:xfrm>
          <a:prstGeom prst="rect">
            <a:avLst/>
          </a:prstGeom>
          <a:noFill/>
          <a:ln w="9525">
            <a:solidFill>
              <a:schemeClr val="bg1">
                <a:lumMod val="65000"/>
              </a:schemeClr>
            </a:solidFill>
            <a:miter lim="800000"/>
            <a:headEnd/>
            <a:tailEnd/>
          </a:ln>
          <a:effectLst/>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Workflow Automation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TextBox 25"/>
          <p:cNvSpPr txBox="1"/>
          <p:nvPr/>
        </p:nvSpPr>
        <p:spPr>
          <a:xfrm>
            <a:off x="5160737" y="1669329"/>
            <a:ext cx="2717798"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Following activities can be triggered when workflow rule is true</a:t>
            </a:r>
            <a:endParaRPr lang="en-US" dirty="0">
              <a:solidFill>
                <a:schemeClr val="bg1"/>
              </a:solidFill>
              <a:latin typeface="Open Sans"/>
            </a:endParaRPr>
          </a:p>
        </p:txBody>
      </p:sp>
      <p:cxnSp>
        <p:nvCxnSpPr>
          <p:cNvPr id="27" name="Прямая со стрелкой 26"/>
          <p:cNvCxnSpPr/>
          <p:nvPr/>
        </p:nvCxnSpPr>
        <p:spPr>
          <a:xfrm flipH="1" flipV="1">
            <a:off x="1676401" y="1173843"/>
            <a:ext cx="3497036" cy="9698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rot="10800000" flipV="1">
            <a:off x="1778002" y="2120899"/>
            <a:ext cx="3390899" cy="78925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564337" y="2723429"/>
            <a:ext cx="2717798" cy="1200329"/>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Example: send email customer every 2 weeks once the subscription is active</a:t>
            </a:r>
            <a:endParaRPr lang="en-US" dirty="0">
              <a:solidFill>
                <a:schemeClr val="bg1"/>
              </a:solidFill>
              <a:latin typeface="Open Sans"/>
            </a:endParaRPr>
          </a:p>
        </p:txBody>
      </p:sp>
      <p:sp>
        <p:nvSpPr>
          <p:cNvPr id="14" name="Номер слайда 13"/>
          <p:cNvSpPr>
            <a:spLocks noGrp="1"/>
          </p:cNvSpPr>
          <p:nvPr>
            <p:ph type="sldNum" sz="quarter" idx="12"/>
          </p:nvPr>
        </p:nvSpPr>
        <p:spPr/>
        <p:txBody>
          <a:bodyPr/>
          <a:lstStyle/>
          <a:p>
            <a:fld id="{7C7E242F-E3F6-4680-9075-23A00169657E}" type="slidenum">
              <a:rPr lang="en-US" smtClean="0"/>
              <a:pPr/>
              <a:t>57</a:t>
            </a:fld>
            <a:endParaRPr lang="en-US"/>
          </a:p>
        </p:txBody>
      </p:sp>
    </p:spTree>
    <p:extLst>
      <p:ext uri="{BB962C8B-B14F-4D97-AF65-F5344CB8AC3E}">
        <p14:creationId xmlns:p14="http://schemas.microsoft.com/office/powerpoint/2010/main" xmlns="" val="81657252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Reference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56001" name="Picture 1"/>
          <p:cNvPicPr>
            <a:picLocks noChangeAspect="1" noChangeArrowheads="1"/>
          </p:cNvPicPr>
          <p:nvPr/>
        </p:nvPicPr>
        <p:blipFill>
          <a:blip r:embed="rId6"/>
          <a:srcRect t="18750" r="15373" b="14063"/>
          <a:stretch>
            <a:fillRect/>
          </a:stretch>
        </p:blipFill>
        <p:spPr bwMode="auto">
          <a:xfrm>
            <a:off x="406400" y="1257300"/>
            <a:ext cx="11010900" cy="4914900"/>
          </a:xfrm>
          <a:prstGeom prst="rect">
            <a:avLst/>
          </a:prstGeom>
          <a:noFill/>
          <a:ln w="9525">
            <a:solidFill>
              <a:schemeClr val="bg1">
                <a:lumMod val="65000"/>
              </a:schemeClr>
            </a:solidFill>
            <a:miter lim="800000"/>
            <a:headEnd/>
            <a:tailEnd/>
          </a:ln>
          <a:effectLst/>
        </p:spPr>
      </p:pic>
      <p:sp>
        <p:nvSpPr>
          <p:cNvPr id="14" name="Title 1"/>
          <p:cNvSpPr txBox="1">
            <a:spLocks/>
          </p:cNvSpPr>
          <p:nvPr/>
        </p:nvSpPr>
        <p:spPr>
          <a:xfrm>
            <a:off x="431800" y="736600"/>
            <a:ext cx="10337800" cy="519560"/>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500" b="0" i="0" u="none" strike="noStrike" kern="1200" cap="none" spc="0" normalizeH="0" baseline="0" noProof="0" dirty="0" smtClean="0">
                <a:ln>
                  <a:noFill/>
                </a:ln>
                <a:solidFill>
                  <a:srgbClr val="003366"/>
                </a:solidFill>
                <a:effectLst/>
                <a:uLnTx/>
                <a:uFillTx/>
                <a:latin typeface="Open Sans" pitchFamily="34" charset="0"/>
                <a:ea typeface="Open Sans" pitchFamily="34" charset="0"/>
                <a:cs typeface="Open Sans" pitchFamily="34" charset="0"/>
              </a:rPr>
              <a:t>You</a:t>
            </a:r>
            <a:r>
              <a:rPr kumimoji="0" lang="en-US" sz="2500" b="0" i="0" u="none" strike="noStrike" kern="1200" cap="none" spc="0" normalizeH="0" noProof="0" dirty="0" smtClean="0">
                <a:ln>
                  <a:noFill/>
                </a:ln>
                <a:solidFill>
                  <a:srgbClr val="003366"/>
                </a:solidFill>
                <a:effectLst/>
                <a:uLnTx/>
                <a:uFillTx/>
                <a:latin typeface="Open Sans" pitchFamily="34" charset="0"/>
                <a:ea typeface="Open Sans" pitchFamily="34" charset="0"/>
                <a:cs typeface="Open Sans" pitchFamily="34" charset="0"/>
              </a:rPr>
              <a:t> can change the default values in our lists </a:t>
            </a:r>
            <a:endParaRPr kumimoji="0" lang="en-US" sz="2500" b="0" i="0" u="none" strike="noStrike" kern="1200" cap="none" spc="0" normalizeH="0" baseline="0" noProof="0" dirty="0">
              <a:ln>
                <a:noFill/>
              </a:ln>
              <a:solidFill>
                <a:srgbClr val="003366"/>
              </a:solidFill>
              <a:effectLst/>
              <a:uLnTx/>
              <a:uFillTx/>
              <a:latin typeface="Open Sans" pitchFamily="34" charset="0"/>
              <a:ea typeface="Open Sans" pitchFamily="34" charset="0"/>
              <a:cs typeface="Open Sans" pitchFamily="34" charset="0"/>
            </a:endParaRPr>
          </a:p>
        </p:txBody>
      </p:sp>
      <p:pic>
        <p:nvPicPr>
          <p:cNvPr id="256002" name="Picture 2"/>
          <p:cNvPicPr>
            <a:picLocks noChangeAspect="1" noChangeArrowheads="1"/>
          </p:cNvPicPr>
          <p:nvPr/>
        </p:nvPicPr>
        <p:blipFill>
          <a:blip r:embed="rId7"/>
          <a:srcRect t="18576" r="27867" b="21701"/>
          <a:stretch>
            <a:fillRect/>
          </a:stretch>
        </p:blipFill>
        <p:spPr bwMode="auto">
          <a:xfrm>
            <a:off x="4546601" y="3299113"/>
            <a:ext cx="7645399" cy="3558887"/>
          </a:xfrm>
          <a:prstGeom prst="rect">
            <a:avLst/>
          </a:prstGeom>
          <a:noFill/>
          <a:ln w="9525">
            <a:solidFill>
              <a:schemeClr val="bg1">
                <a:lumMod val="65000"/>
              </a:schemeClr>
            </a:solidFill>
            <a:miter lim="800000"/>
            <a:headEnd/>
            <a:tailEnd/>
          </a:ln>
          <a:effectLst/>
        </p:spPr>
      </p:pic>
      <p:cxnSp>
        <p:nvCxnSpPr>
          <p:cNvPr id="19" name="Прямая со стрелкой 18"/>
          <p:cNvCxnSpPr/>
          <p:nvPr/>
        </p:nvCxnSpPr>
        <p:spPr>
          <a:xfrm>
            <a:off x="3035300" y="3721103"/>
            <a:ext cx="1473201" cy="53339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Номер слайда 14"/>
          <p:cNvSpPr>
            <a:spLocks noGrp="1"/>
          </p:cNvSpPr>
          <p:nvPr>
            <p:ph type="sldNum" sz="quarter" idx="12"/>
          </p:nvPr>
        </p:nvSpPr>
        <p:spPr/>
        <p:txBody>
          <a:bodyPr/>
          <a:lstStyle/>
          <a:p>
            <a:fld id="{7C7E242F-E3F6-4680-9075-23A00169657E}" type="slidenum">
              <a:rPr lang="en-US" smtClean="0"/>
              <a:pPr/>
              <a:t>58</a:t>
            </a:fld>
            <a:endParaRPr lang="en-US"/>
          </a:p>
        </p:txBody>
      </p:sp>
    </p:spTree>
    <p:extLst>
      <p:ext uri="{BB962C8B-B14F-4D97-AF65-F5344CB8AC3E}">
        <p14:creationId xmlns:p14="http://schemas.microsoft.com/office/powerpoint/2010/main" xmlns="" val="81657252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2-Level Workflows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TextBox 25"/>
          <p:cNvSpPr txBox="1"/>
          <p:nvPr/>
        </p:nvSpPr>
        <p:spPr>
          <a:xfrm>
            <a:off x="9270549" y="936172"/>
            <a:ext cx="27177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2-Level approvals can be easily be enabled</a:t>
            </a:r>
            <a:endParaRPr lang="en-US" dirty="0">
              <a:solidFill>
                <a:schemeClr val="bg1"/>
              </a:solidFill>
              <a:latin typeface="Open Sans"/>
            </a:endParaRPr>
          </a:p>
        </p:txBody>
      </p:sp>
      <p:sp>
        <p:nvSpPr>
          <p:cNvPr id="12" name="Овал 11"/>
          <p:cNvSpPr/>
          <p:nvPr/>
        </p:nvSpPr>
        <p:spPr>
          <a:xfrm>
            <a:off x="746125" y="957943"/>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Add Leave Request</a:t>
            </a:r>
            <a:endParaRPr lang="en-US" dirty="0"/>
          </a:p>
        </p:txBody>
      </p:sp>
      <p:sp>
        <p:nvSpPr>
          <p:cNvPr id="29" name="Овал 28"/>
          <p:cNvSpPr/>
          <p:nvPr/>
        </p:nvSpPr>
        <p:spPr>
          <a:xfrm>
            <a:off x="3634467" y="936172"/>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Leave Request</a:t>
            </a:r>
            <a:endParaRPr lang="en-US" dirty="0"/>
          </a:p>
        </p:txBody>
      </p:sp>
      <p:cxnSp>
        <p:nvCxnSpPr>
          <p:cNvPr id="20" name="Прямая со стрелкой 19"/>
          <p:cNvCxnSpPr>
            <a:stCxn id="12" idx="6"/>
            <a:endCxn id="29" idx="2"/>
          </p:cNvCxnSpPr>
          <p:nvPr/>
        </p:nvCxnSpPr>
        <p:spPr>
          <a:xfrm flipV="1">
            <a:off x="3038474" y="1299029"/>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2"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1210067" y="1873388"/>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TextBox 21"/>
          <p:cNvSpPr txBox="1"/>
          <p:nvPr/>
        </p:nvSpPr>
        <p:spPr>
          <a:xfrm>
            <a:off x="1210067" y="3222169"/>
            <a:ext cx="2292349" cy="369332"/>
          </a:xfrm>
          <a:prstGeom prst="rect">
            <a:avLst/>
          </a:prstGeom>
          <a:noFill/>
        </p:spPr>
        <p:txBody>
          <a:bodyPr wrap="square" rtlCol="0">
            <a:spAutoFit/>
          </a:bodyPr>
          <a:lstStyle/>
          <a:p>
            <a:r>
              <a:rPr lang="en-US" dirty="0" smtClean="0"/>
              <a:t>Employee</a:t>
            </a:r>
            <a:endParaRPr lang="en-US" dirty="0"/>
          </a:p>
        </p:txBody>
      </p:sp>
      <p:pic>
        <p:nvPicPr>
          <p:cNvPr id="34"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4265324" y="1841122"/>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5" name="TextBox 34"/>
          <p:cNvSpPr txBox="1"/>
          <p:nvPr/>
        </p:nvSpPr>
        <p:spPr>
          <a:xfrm>
            <a:off x="4265324" y="3189903"/>
            <a:ext cx="2292349" cy="369332"/>
          </a:xfrm>
          <a:prstGeom prst="rect">
            <a:avLst/>
          </a:prstGeom>
          <a:noFill/>
        </p:spPr>
        <p:txBody>
          <a:bodyPr wrap="square" rtlCol="0">
            <a:spAutoFit/>
          </a:bodyPr>
          <a:lstStyle/>
          <a:p>
            <a:r>
              <a:rPr lang="en-US" dirty="0" smtClean="0"/>
              <a:t>Manager</a:t>
            </a:r>
            <a:endParaRPr lang="en-US" dirty="0"/>
          </a:p>
        </p:txBody>
      </p:sp>
      <p:sp>
        <p:nvSpPr>
          <p:cNvPr id="36" name="Овал 35"/>
          <p:cNvSpPr/>
          <p:nvPr/>
        </p:nvSpPr>
        <p:spPr>
          <a:xfrm>
            <a:off x="6609892" y="928915"/>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Leave Request</a:t>
            </a:r>
            <a:endParaRPr lang="en-US" dirty="0"/>
          </a:p>
        </p:txBody>
      </p:sp>
      <p:pic>
        <p:nvPicPr>
          <p:cNvPr id="37"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7073835" y="1833865"/>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8" name="TextBox 37"/>
          <p:cNvSpPr txBox="1"/>
          <p:nvPr/>
        </p:nvSpPr>
        <p:spPr>
          <a:xfrm>
            <a:off x="7073835" y="3160875"/>
            <a:ext cx="2292349" cy="369332"/>
          </a:xfrm>
          <a:prstGeom prst="rect">
            <a:avLst/>
          </a:prstGeom>
          <a:noFill/>
        </p:spPr>
        <p:txBody>
          <a:bodyPr wrap="square" rtlCol="0">
            <a:spAutoFit/>
          </a:bodyPr>
          <a:lstStyle/>
          <a:p>
            <a:r>
              <a:rPr lang="en-US" dirty="0" smtClean="0"/>
              <a:t>Manager-2</a:t>
            </a:r>
            <a:endParaRPr lang="en-US" dirty="0"/>
          </a:p>
        </p:txBody>
      </p:sp>
      <p:cxnSp>
        <p:nvCxnSpPr>
          <p:cNvPr id="39" name="Прямая со стрелкой 38"/>
          <p:cNvCxnSpPr/>
          <p:nvPr/>
        </p:nvCxnSpPr>
        <p:spPr>
          <a:xfrm flipV="1">
            <a:off x="5961680" y="1288143"/>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Овал 39"/>
          <p:cNvSpPr/>
          <p:nvPr/>
        </p:nvSpPr>
        <p:spPr>
          <a:xfrm>
            <a:off x="777359" y="3743901"/>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Purchase Order Request</a:t>
            </a:r>
            <a:endParaRPr lang="en-US" dirty="0"/>
          </a:p>
        </p:txBody>
      </p:sp>
      <p:sp>
        <p:nvSpPr>
          <p:cNvPr id="41" name="Овал 40"/>
          <p:cNvSpPr/>
          <p:nvPr/>
        </p:nvSpPr>
        <p:spPr>
          <a:xfrm>
            <a:off x="3665701" y="3722130"/>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Purchase Order</a:t>
            </a:r>
            <a:endParaRPr lang="en-US" dirty="0"/>
          </a:p>
        </p:txBody>
      </p:sp>
      <p:cxnSp>
        <p:nvCxnSpPr>
          <p:cNvPr id="42" name="Прямая со стрелкой 41"/>
          <p:cNvCxnSpPr>
            <a:stCxn id="40" idx="6"/>
            <a:endCxn id="41" idx="2"/>
          </p:cNvCxnSpPr>
          <p:nvPr/>
        </p:nvCxnSpPr>
        <p:spPr>
          <a:xfrm flipV="1">
            <a:off x="3069708" y="4084987"/>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3"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1241301" y="4659346"/>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4" name="TextBox 43"/>
          <p:cNvSpPr txBox="1"/>
          <p:nvPr/>
        </p:nvSpPr>
        <p:spPr>
          <a:xfrm>
            <a:off x="1241301" y="6008127"/>
            <a:ext cx="2292349" cy="369332"/>
          </a:xfrm>
          <a:prstGeom prst="rect">
            <a:avLst/>
          </a:prstGeom>
          <a:noFill/>
        </p:spPr>
        <p:txBody>
          <a:bodyPr wrap="square" rtlCol="0">
            <a:spAutoFit/>
          </a:bodyPr>
          <a:lstStyle/>
          <a:p>
            <a:r>
              <a:rPr lang="en-US" dirty="0" smtClean="0"/>
              <a:t>Employee</a:t>
            </a:r>
            <a:endParaRPr lang="en-US" dirty="0"/>
          </a:p>
        </p:txBody>
      </p:sp>
      <p:pic>
        <p:nvPicPr>
          <p:cNvPr id="45"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4296558" y="4627080"/>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6" name="TextBox 45"/>
          <p:cNvSpPr txBox="1"/>
          <p:nvPr/>
        </p:nvSpPr>
        <p:spPr>
          <a:xfrm>
            <a:off x="4296558" y="5975861"/>
            <a:ext cx="2292349" cy="369332"/>
          </a:xfrm>
          <a:prstGeom prst="rect">
            <a:avLst/>
          </a:prstGeom>
          <a:noFill/>
        </p:spPr>
        <p:txBody>
          <a:bodyPr wrap="square" rtlCol="0">
            <a:spAutoFit/>
          </a:bodyPr>
          <a:lstStyle/>
          <a:p>
            <a:r>
              <a:rPr lang="en-US" dirty="0" smtClean="0"/>
              <a:t>Manager</a:t>
            </a:r>
            <a:endParaRPr lang="en-US" dirty="0"/>
          </a:p>
        </p:txBody>
      </p:sp>
      <p:sp>
        <p:nvSpPr>
          <p:cNvPr id="47" name="Овал 46"/>
          <p:cNvSpPr/>
          <p:nvPr/>
        </p:nvSpPr>
        <p:spPr>
          <a:xfrm>
            <a:off x="6641126" y="3714873"/>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Purchase Order</a:t>
            </a:r>
            <a:endParaRPr lang="en-US" dirty="0"/>
          </a:p>
        </p:txBody>
      </p:sp>
      <p:pic>
        <p:nvPicPr>
          <p:cNvPr id="49"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7105069" y="4619823"/>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0" name="TextBox 49"/>
          <p:cNvSpPr txBox="1"/>
          <p:nvPr/>
        </p:nvSpPr>
        <p:spPr>
          <a:xfrm>
            <a:off x="7105069" y="5946833"/>
            <a:ext cx="2292349" cy="369332"/>
          </a:xfrm>
          <a:prstGeom prst="rect">
            <a:avLst/>
          </a:prstGeom>
          <a:noFill/>
        </p:spPr>
        <p:txBody>
          <a:bodyPr wrap="square" rtlCol="0">
            <a:spAutoFit/>
          </a:bodyPr>
          <a:lstStyle/>
          <a:p>
            <a:r>
              <a:rPr lang="en-US" dirty="0" smtClean="0"/>
              <a:t>Manager-2</a:t>
            </a:r>
            <a:endParaRPr lang="en-US" dirty="0"/>
          </a:p>
        </p:txBody>
      </p:sp>
      <p:cxnSp>
        <p:nvCxnSpPr>
          <p:cNvPr id="51" name="Прямая со стрелкой 50"/>
          <p:cNvCxnSpPr/>
          <p:nvPr/>
        </p:nvCxnSpPr>
        <p:spPr>
          <a:xfrm flipV="1">
            <a:off x="5992914" y="4074101"/>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a:endCxn id="47" idx="7"/>
          </p:cNvCxnSpPr>
          <p:nvPr/>
        </p:nvCxnSpPr>
        <p:spPr>
          <a:xfrm flipH="1">
            <a:off x="8597768" y="1582503"/>
            <a:ext cx="1141318" cy="223864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Прямая со стрелкой 52"/>
          <p:cNvCxnSpPr>
            <a:stCxn id="26" idx="1"/>
          </p:cNvCxnSpPr>
          <p:nvPr/>
        </p:nvCxnSpPr>
        <p:spPr>
          <a:xfrm flipH="1">
            <a:off x="8766631" y="1259338"/>
            <a:ext cx="503918" cy="614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5" name="Прямоугольник 64"/>
          <p:cNvSpPr/>
          <p:nvPr/>
        </p:nvSpPr>
        <p:spPr>
          <a:xfrm>
            <a:off x="1492330" y="6345193"/>
            <a:ext cx="9001183" cy="369332"/>
          </a:xfrm>
          <a:prstGeom prst="rect">
            <a:avLst/>
          </a:prstGeom>
        </p:spPr>
        <p:txBody>
          <a:bodyPr wrap="none">
            <a:spAutoFit/>
          </a:bodyPr>
          <a:lstStyle/>
          <a:p>
            <a:pPr algn="ctr"/>
            <a:r>
              <a:rPr lang="en-US" b="1" dirty="0" smtClean="0">
                <a:latin typeface="Open Sans"/>
              </a:rPr>
              <a:t>Contact us at </a:t>
            </a:r>
            <a:r>
              <a:rPr lang="en-US" b="1" dirty="0" smtClean="0">
                <a:latin typeface="Open Sans"/>
                <a:hlinkClick r:id="rId7"/>
              </a:rPr>
              <a:t>support@kpi.com</a:t>
            </a:r>
            <a:r>
              <a:rPr lang="en-US" b="1" dirty="0" smtClean="0">
                <a:latin typeface="Open Sans"/>
              </a:rPr>
              <a:t> for enabling 2-level approvals for your company</a:t>
            </a:r>
            <a:endParaRPr lang="en-US" b="1" dirty="0">
              <a:latin typeface="Open Sans"/>
            </a:endParaRPr>
          </a:p>
        </p:txBody>
      </p:sp>
      <p:sp>
        <p:nvSpPr>
          <p:cNvPr id="54" name="Номер слайда 53"/>
          <p:cNvSpPr>
            <a:spLocks noGrp="1"/>
          </p:cNvSpPr>
          <p:nvPr>
            <p:ph type="sldNum" sz="quarter" idx="12"/>
          </p:nvPr>
        </p:nvSpPr>
        <p:spPr/>
        <p:txBody>
          <a:bodyPr/>
          <a:lstStyle/>
          <a:p>
            <a:fld id="{7C7E242F-E3F6-4680-9075-23A00169657E}" type="slidenum">
              <a:rPr lang="en-US" smtClean="0"/>
              <a:pPr/>
              <a:t>59</a:t>
            </a:fld>
            <a:endParaRPr lang="en-US"/>
          </a:p>
        </p:txBody>
      </p:sp>
    </p:spTree>
    <p:extLst>
      <p:ext uri="{BB962C8B-B14F-4D97-AF65-F5344CB8AC3E}">
        <p14:creationId xmlns:p14="http://schemas.microsoft.com/office/powerpoint/2010/main" xmlns="" val="155207698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Why kpi.com?</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60</a:t>
            </a:fld>
            <a:endParaRPr lang="en-US"/>
          </a:p>
        </p:txBody>
      </p:sp>
    </p:spTree>
    <p:extLst>
      <p:ext uri="{BB962C8B-B14F-4D97-AF65-F5344CB8AC3E}">
        <p14:creationId xmlns:p14="http://schemas.microsoft.com/office/powerpoint/2010/main" xmlns="" val="324172889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Benefits of kpi.com</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61</a:t>
            </a:fld>
            <a:endParaRPr lang="en-US" dirty="0"/>
          </a:p>
        </p:txBody>
      </p:sp>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graphicFrame>
        <p:nvGraphicFramePr>
          <p:cNvPr id="9" name="Таблица 8"/>
          <p:cNvGraphicFramePr>
            <a:graphicFrameLocks noGrp="1"/>
          </p:cNvGraphicFramePr>
          <p:nvPr>
            <p:extLst>
              <p:ext uri="{D42A27DB-BD31-4B8C-83A1-F6EECF244321}">
                <p14:modId xmlns:p14="http://schemas.microsoft.com/office/powerpoint/2010/main" xmlns="" val="1502222671"/>
              </p:ext>
            </p:extLst>
          </p:nvPr>
        </p:nvGraphicFramePr>
        <p:xfrm>
          <a:off x="441205" y="1407144"/>
          <a:ext cx="11430000" cy="3476864"/>
        </p:xfrm>
        <a:graphic>
          <a:graphicData uri="http://schemas.openxmlformats.org/drawingml/2006/table">
            <a:tbl>
              <a:tblPr firstRow="1" bandRow="1">
                <a:tableStyleId>{2D5ABB26-0587-4C30-8999-92F81FD0307C}</a:tableStyleId>
              </a:tblPr>
              <a:tblGrid>
                <a:gridCol w="3810000"/>
                <a:gridCol w="3810000"/>
                <a:gridCol w="3810000"/>
              </a:tblGrid>
              <a:tr h="1738432">
                <a:tc>
                  <a:txBody>
                    <a:bodyPr/>
                    <a:lstStyle/>
                    <a:p>
                      <a:endParaRPr lang="en-US" dirty="0"/>
                    </a:p>
                  </a:txBody>
                  <a:tcPr/>
                </a:tc>
                <a:tc>
                  <a:txBody>
                    <a:bodyPr/>
                    <a:lstStyle/>
                    <a:p>
                      <a:endParaRPr lang="en-US" dirty="0"/>
                    </a:p>
                  </a:txBody>
                  <a:tcPr/>
                </a:tc>
                <a:tc>
                  <a:txBody>
                    <a:bodyPr/>
                    <a:lstStyle/>
                    <a:p>
                      <a:endParaRPr lang="en-US" dirty="0"/>
                    </a:p>
                  </a:txBody>
                  <a:tcPr/>
                </a:tc>
              </a:tr>
              <a:tr h="1738432">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10" name="Подзаголовок 5"/>
          <p:cNvSpPr>
            <a:spLocks noGrp="1"/>
          </p:cNvSpPr>
          <p:nvPr>
            <p:ph type="subTitle" idx="1"/>
          </p:nvPr>
        </p:nvSpPr>
        <p:spPr>
          <a:xfrm>
            <a:off x="713962" y="1071997"/>
            <a:ext cx="11934091" cy="946516"/>
          </a:xfrm>
        </p:spPr>
        <p:txBody>
          <a:bodyPr/>
          <a:lstStyle/>
          <a:p>
            <a:pPr algn="l"/>
            <a:r>
              <a:rPr lang="en-US" b="1" dirty="0" smtClean="0">
                <a:solidFill>
                  <a:srgbClr val="00B050"/>
                </a:solidFill>
                <a:latin typeface="Open Sans"/>
                <a:cs typeface="Arial" pitchFamily="34" charset="0"/>
              </a:rPr>
              <a:t>By adopting kpi.com, you will be able to enjoy the following benefits:</a:t>
            </a:r>
            <a:endParaRPr lang="en-US" b="1" dirty="0">
              <a:solidFill>
                <a:srgbClr val="00B050"/>
              </a:solidFill>
              <a:latin typeface="Open Sans"/>
              <a:cs typeface="Arial" pitchFamily="34" charset="0"/>
            </a:endParaRPr>
          </a:p>
        </p:txBody>
      </p:sp>
      <p:grpSp>
        <p:nvGrpSpPr>
          <p:cNvPr id="3" name="Группа 2"/>
          <p:cNvGrpSpPr/>
          <p:nvPr/>
        </p:nvGrpSpPr>
        <p:grpSpPr>
          <a:xfrm>
            <a:off x="266699" y="1754560"/>
            <a:ext cx="12147160" cy="3874635"/>
            <a:chOff x="266699" y="1914350"/>
            <a:chExt cx="12147160" cy="3874635"/>
          </a:xfrm>
        </p:grpSpPr>
        <p:sp>
          <p:nvSpPr>
            <p:cNvPr id="13" name="Subtitle 2"/>
            <p:cNvSpPr txBox="1">
              <a:spLocks/>
            </p:cNvSpPr>
            <p:nvPr/>
          </p:nvSpPr>
          <p:spPr>
            <a:xfrm>
              <a:off x="4199575" y="3143846"/>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Transparency of processes</a:t>
              </a:r>
            </a:p>
          </p:txBody>
        </p:sp>
        <p:sp>
          <p:nvSpPr>
            <p:cNvPr id="14" name="Subtitle 2"/>
            <p:cNvSpPr txBox="1">
              <a:spLocks/>
            </p:cNvSpPr>
            <p:nvPr/>
          </p:nvSpPr>
          <p:spPr>
            <a:xfrm>
              <a:off x="533744" y="3143846"/>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Lower Operational Costs</a:t>
              </a:r>
            </a:p>
          </p:txBody>
        </p:sp>
        <p:sp>
          <p:nvSpPr>
            <p:cNvPr id="16" name="Subtitle 2"/>
            <p:cNvSpPr txBox="1">
              <a:spLocks/>
            </p:cNvSpPr>
            <p:nvPr/>
          </p:nvSpPr>
          <p:spPr>
            <a:xfrm>
              <a:off x="8135816" y="3138099"/>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bg2">
                      <a:lumMod val="25000"/>
                    </a:schemeClr>
                  </a:solidFill>
                  <a:latin typeface="Open Sans" pitchFamily="34" charset="0"/>
                  <a:ea typeface="Open Sans" pitchFamily="34" charset="0"/>
                  <a:cs typeface="Open Sans" pitchFamily="34" charset="0"/>
                </a:rPr>
                <a:t>Ease of Sharing  </a:t>
              </a:r>
            </a:p>
          </p:txBody>
        </p:sp>
        <p:sp>
          <p:nvSpPr>
            <p:cNvPr id="17" name="Subtitle 2"/>
            <p:cNvSpPr txBox="1">
              <a:spLocks/>
            </p:cNvSpPr>
            <p:nvPr/>
          </p:nvSpPr>
          <p:spPr>
            <a:xfrm>
              <a:off x="266699" y="4949181"/>
              <a:ext cx="4138651" cy="8398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300" dirty="0" smtClean="0">
                  <a:solidFill>
                    <a:schemeClr val="bg2">
                      <a:lumMod val="25000"/>
                    </a:schemeClr>
                  </a:solidFill>
                  <a:latin typeface="Open Sans" pitchFamily="34" charset="0"/>
                  <a:ea typeface="Open Sans" pitchFamily="34" charset="0"/>
                  <a:cs typeface="Open Sans" pitchFamily="34" charset="0"/>
                </a:rPr>
                <a:t>Improved Customer Service</a:t>
              </a:r>
            </a:p>
          </p:txBody>
        </p:sp>
        <p:pic>
          <p:nvPicPr>
            <p:cNvPr id="18" name="Picture 8" descr="customer, head, male, man, user icon"/>
            <p:cNvPicPr>
              <a:picLocks noChangeAspect="1" noChangeArrowheads="1"/>
            </p:cNvPicPr>
            <p:nvPr/>
          </p:nvPicPr>
          <p:blipFill>
            <a:blip r:embed="rId5">
              <a:duotone>
                <a:schemeClr val="bg2">
                  <a:shade val="45000"/>
                  <a:satMod val="135000"/>
                </a:schemeClr>
                <a:prstClr val="white"/>
              </a:duotone>
              <a:extLst>
                <a:ext uri="{BEBA8EAE-BF5A-486C-A8C5-ECC9F3942E4B}">
                  <a14:imgProps xmlns:a14="http://schemas.microsoft.com/office/drawing/2010/main" xmlns="">
                    <a14:imgLayer r:embed="rId6">
                      <a14:imgEffect>
                        <a14:brightnessContrast bright="-40000" contrast="-40000"/>
                      </a14:imgEffect>
                    </a14:imgLayer>
                  </a14:imgProps>
                </a:ext>
                <a:ext uri="{28A0092B-C50C-407E-A947-70E740481C1C}">
                  <a14:useLocalDpi xmlns:a14="http://schemas.microsoft.com/office/drawing/2010/main" xmlns="" val="0"/>
                </a:ext>
              </a:extLst>
            </a:blip>
            <a:srcRect/>
            <a:stretch>
              <a:fillRect/>
            </a:stretch>
          </p:blipFill>
          <p:spPr bwMode="auto">
            <a:xfrm>
              <a:off x="1902643" y="3719063"/>
              <a:ext cx="1008181" cy="1008182"/>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Subtitle 2"/>
            <p:cNvSpPr txBox="1">
              <a:spLocks/>
            </p:cNvSpPr>
            <p:nvPr/>
          </p:nvSpPr>
          <p:spPr>
            <a:xfrm>
              <a:off x="4079632" y="4926914"/>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bg2">
                      <a:lumMod val="25000"/>
                    </a:schemeClr>
                  </a:solidFill>
                  <a:latin typeface="Open Sans" pitchFamily="34" charset="0"/>
                  <a:ea typeface="Open Sans" pitchFamily="34" charset="0"/>
                  <a:cs typeface="Open Sans" pitchFamily="34" charset="0"/>
                </a:rPr>
                <a:t>Better Reporting </a:t>
              </a:r>
            </a:p>
          </p:txBody>
        </p:sp>
        <p:sp>
          <p:nvSpPr>
            <p:cNvPr id="22" name="Subtitle 2"/>
            <p:cNvSpPr txBox="1">
              <a:spLocks/>
            </p:cNvSpPr>
            <p:nvPr/>
          </p:nvSpPr>
          <p:spPr>
            <a:xfrm>
              <a:off x="8357675" y="4897261"/>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Increased Efficiency</a:t>
              </a:r>
            </a:p>
          </p:txBody>
        </p:sp>
        <p:pic>
          <p:nvPicPr>
            <p:cNvPr id="2050" name="Picture 2" descr="business, currency, dollar, finance, money, payment, shopping icon"/>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741108" y="2040153"/>
              <a:ext cx="1052892" cy="1052893"/>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brain, mind, process, think icon"/>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411008" y="1956998"/>
              <a:ext cx="1219200" cy="1219201"/>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business, communication, consulting, customer, service, support, talk icon"/>
            <p:cNvPicPr>
              <a:picLocks noChangeAspect="1" noChangeArrowheads="1"/>
            </p:cNvPicPr>
            <p:nvPr/>
          </p:nvPicPr>
          <p:blipFill>
            <a:blip r:embed="rId9">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9416893" y="1914350"/>
              <a:ext cx="1219200" cy="1219201"/>
            </a:xfrm>
            <a:prstGeom prst="rect">
              <a:avLst/>
            </a:prstGeom>
            <a:noFill/>
            <a:extLst>
              <a:ext uri="{909E8E84-426E-40DD-AFC4-6F175D3DCCD1}">
                <a14:hiddenFill xmlns:a14="http://schemas.microsoft.com/office/drawing/2010/main" xmlns="">
                  <a:solidFill>
                    <a:srgbClr val="FFFFFF"/>
                  </a:solidFill>
                </a14:hiddenFill>
              </a:ext>
            </a:extLst>
          </p:spPr>
        </p:pic>
        <p:pic>
          <p:nvPicPr>
            <p:cNvPr id="2056" name="Picture 8" descr="analytics, analyze, matrix, report, table icon"/>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461808" y="3691879"/>
              <a:ext cx="1219200" cy="1219201"/>
            </a:xfrm>
            <a:prstGeom prst="rect">
              <a:avLst/>
            </a:prstGeom>
            <a:noFill/>
            <a:extLst>
              <a:ext uri="{909E8E84-426E-40DD-AFC4-6F175D3DCCD1}">
                <a14:hiddenFill xmlns:a14="http://schemas.microsoft.com/office/drawing/2010/main" xmlns="">
                  <a:solidFill>
                    <a:srgbClr val="FFFFFF"/>
                  </a:solidFill>
                </a14:hiddenFill>
              </a:ext>
            </a:extLst>
          </p:spPr>
        </p:pic>
        <p:pic>
          <p:nvPicPr>
            <p:cNvPr id="2058" name="Picture 10" descr="bulb, business, idea, light, marketing, money, solution icon"/>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9416893" y="3691878"/>
              <a:ext cx="1219200" cy="1219201"/>
            </a:xfrm>
            <a:prstGeom prst="rect">
              <a:avLst/>
            </a:prstGeom>
            <a:noFill/>
            <a:extLst>
              <a:ext uri="{909E8E84-426E-40DD-AFC4-6F175D3DCCD1}">
                <a14:hiddenFill xmlns:a14="http://schemas.microsoft.com/office/drawing/2010/main" xmlns="">
                  <a:solidFill>
                    <a:srgbClr val="FFFFFF"/>
                  </a:solidFill>
                </a14:hiddenFill>
              </a:ext>
            </a:extLst>
          </p:spPr>
        </p:pic>
      </p:grpSp>
    </p:spTree>
    <p:extLst>
      <p:ext uri="{BB962C8B-B14F-4D97-AF65-F5344CB8AC3E}">
        <p14:creationId xmlns:p14="http://schemas.microsoft.com/office/powerpoint/2010/main" xmlns="" val="57015113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Kpi.com is  Safe and Secure</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62</a:t>
            </a:fld>
            <a:endParaRPr lang="en-US" dirty="0"/>
          </a:p>
        </p:txBody>
      </p:sp>
      <p:graphicFrame>
        <p:nvGraphicFramePr>
          <p:cNvPr id="3" name="Схема 2"/>
          <p:cNvGraphicFramePr/>
          <p:nvPr>
            <p:extLst>
              <p:ext uri="{D42A27DB-BD31-4B8C-83A1-F6EECF244321}">
                <p14:modId xmlns:p14="http://schemas.microsoft.com/office/powerpoint/2010/main" xmlns="" val="3294685830"/>
              </p:ext>
            </p:extLst>
          </p:nvPr>
        </p:nvGraphicFramePr>
        <p:xfrm>
          <a:off x="711200" y="1151466"/>
          <a:ext cx="105537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xmlns="" val="30449737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Our backup policy</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63</a:t>
            </a:fld>
            <a:endParaRPr lang="en-US" dirty="0"/>
          </a:p>
        </p:txBody>
      </p:sp>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grpSp>
        <p:nvGrpSpPr>
          <p:cNvPr id="9" name="Group 4"/>
          <p:cNvGrpSpPr>
            <a:grpSpLocks noChangeAspect="1"/>
          </p:cNvGrpSpPr>
          <p:nvPr/>
        </p:nvGrpSpPr>
        <p:grpSpPr>
          <a:xfrm>
            <a:off x="895351" y="947012"/>
            <a:ext cx="6480000" cy="4968000"/>
            <a:chOff x="1371600" y="838200"/>
            <a:chExt cx="6858000" cy="5257800"/>
          </a:xfrm>
        </p:grpSpPr>
        <p:sp>
          <p:nvSpPr>
            <p:cNvPr id="10" name="Rectangle 5"/>
            <p:cNvSpPr/>
            <p:nvPr/>
          </p:nvSpPr>
          <p:spPr>
            <a:xfrm>
              <a:off x="5562600" y="41148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Monthly Backups</a:t>
              </a:r>
              <a:endParaRPr lang="en-US" sz="1600" b="1" dirty="0"/>
            </a:p>
          </p:txBody>
        </p:sp>
        <p:sp>
          <p:nvSpPr>
            <p:cNvPr id="11" name="Rectangle 6"/>
            <p:cNvSpPr/>
            <p:nvPr/>
          </p:nvSpPr>
          <p:spPr>
            <a:xfrm>
              <a:off x="1447800" y="41910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All-time backups</a:t>
              </a:r>
              <a:endParaRPr lang="en-US" sz="1600" b="1" dirty="0"/>
            </a:p>
          </p:txBody>
        </p:sp>
        <p:sp>
          <p:nvSpPr>
            <p:cNvPr id="12" name="Rectangle 7"/>
            <p:cNvSpPr/>
            <p:nvPr/>
          </p:nvSpPr>
          <p:spPr>
            <a:xfrm>
              <a:off x="1371600" y="8382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Daily Backups</a:t>
              </a:r>
              <a:endParaRPr lang="en-US" sz="1600" b="1" dirty="0"/>
            </a:p>
          </p:txBody>
        </p:sp>
        <p:sp>
          <p:nvSpPr>
            <p:cNvPr id="13" name="Rectangle 8"/>
            <p:cNvSpPr/>
            <p:nvPr/>
          </p:nvSpPr>
          <p:spPr>
            <a:xfrm>
              <a:off x="5486400" y="8382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Weekly Backups</a:t>
              </a:r>
              <a:endParaRPr lang="en-US" sz="1600" b="1" dirty="0"/>
            </a:p>
          </p:txBody>
        </p:sp>
        <p:grpSp>
          <p:nvGrpSpPr>
            <p:cNvPr id="14" name="Group 9"/>
            <p:cNvGrpSpPr/>
            <p:nvPr/>
          </p:nvGrpSpPr>
          <p:grpSpPr>
            <a:xfrm>
              <a:off x="3962400" y="2667000"/>
              <a:ext cx="1447800" cy="1447800"/>
              <a:chOff x="3962400" y="2667000"/>
              <a:chExt cx="1447800" cy="1447800"/>
            </a:xfrm>
          </p:grpSpPr>
          <p:sp>
            <p:nvSpPr>
              <p:cNvPr id="19" name="Oval 14"/>
              <p:cNvSpPr/>
              <p:nvPr/>
            </p:nvSpPr>
            <p:spPr>
              <a:xfrm>
                <a:off x="3962400" y="2667000"/>
                <a:ext cx="1447800" cy="144780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DB Backups</a:t>
                </a:r>
                <a:endParaRPr lang="en-US" sz="1600" b="1" dirty="0"/>
              </a:p>
            </p:txBody>
          </p:sp>
          <p:sp>
            <p:nvSpPr>
              <p:cNvPr id="20" name="Oval 15"/>
              <p:cNvSpPr/>
              <p:nvPr/>
            </p:nvSpPr>
            <p:spPr>
              <a:xfrm>
                <a:off x="4136408" y="2743200"/>
                <a:ext cx="1066800" cy="6858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grpSp>
        <p:sp>
          <p:nvSpPr>
            <p:cNvPr id="15" name="Right Arrow 10"/>
            <p:cNvSpPr/>
            <p:nvPr/>
          </p:nvSpPr>
          <p:spPr>
            <a:xfrm>
              <a:off x="4191000" y="1447800"/>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1"/>
            <p:cNvSpPr/>
            <p:nvPr/>
          </p:nvSpPr>
          <p:spPr>
            <a:xfrm rot="5400000">
              <a:off x="6438900" y="3009900"/>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2"/>
            <p:cNvSpPr/>
            <p:nvPr/>
          </p:nvSpPr>
          <p:spPr>
            <a:xfrm rot="10800000">
              <a:off x="4214204" y="4754361"/>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3"/>
            <p:cNvSpPr/>
            <p:nvPr/>
          </p:nvSpPr>
          <p:spPr>
            <a:xfrm rot="16200000">
              <a:off x="2019300" y="3009900"/>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p:cNvSpPr txBox="1"/>
          <p:nvPr/>
        </p:nvSpPr>
        <p:spPr>
          <a:xfrm>
            <a:off x="8432349" y="747750"/>
            <a:ext cx="2717798" cy="1200329"/>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can request one of these backups from the beginning of your subscription period </a:t>
            </a:r>
            <a:endParaRPr lang="en-US" dirty="0">
              <a:solidFill>
                <a:schemeClr val="bg1"/>
              </a:solidFill>
              <a:latin typeface="Open Sans"/>
            </a:endParaRPr>
          </a:p>
        </p:txBody>
      </p:sp>
      <p:cxnSp>
        <p:nvCxnSpPr>
          <p:cNvPr id="22" name="Прямая со стрелкой 21"/>
          <p:cNvCxnSpPr>
            <a:stCxn id="21" idx="2"/>
          </p:cNvCxnSpPr>
          <p:nvPr/>
        </p:nvCxnSpPr>
        <p:spPr>
          <a:xfrm flipH="1">
            <a:off x="7375351" y="1948079"/>
            <a:ext cx="2415897" cy="234769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21" idx="1"/>
          </p:cNvCxnSpPr>
          <p:nvPr/>
        </p:nvCxnSpPr>
        <p:spPr>
          <a:xfrm flipH="1">
            <a:off x="7303352" y="1347915"/>
            <a:ext cx="1128997" cy="43008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680978" y="6105346"/>
            <a:ext cx="29082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will get this when you decide to quit kpi.com</a:t>
            </a:r>
            <a:endParaRPr lang="en-US" dirty="0">
              <a:solidFill>
                <a:schemeClr val="bg1"/>
              </a:solidFill>
              <a:latin typeface="Open Sans"/>
            </a:endParaRPr>
          </a:p>
        </p:txBody>
      </p:sp>
      <p:cxnSp>
        <p:nvCxnSpPr>
          <p:cNvPr id="33" name="Прямая со стрелкой 32"/>
          <p:cNvCxnSpPr>
            <a:endCxn id="11" idx="2"/>
          </p:cNvCxnSpPr>
          <p:nvPr/>
        </p:nvCxnSpPr>
        <p:spPr>
          <a:xfrm flipH="1" flipV="1">
            <a:off x="2227351" y="5915012"/>
            <a:ext cx="180000" cy="19033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328008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Our engagement model with clients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64</a:t>
            </a:fld>
            <a:endParaRPr lang="en-US" dirty="0"/>
          </a:p>
        </p:txBody>
      </p:sp>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grpSp>
        <p:nvGrpSpPr>
          <p:cNvPr id="10" name="Group 61"/>
          <p:cNvGrpSpPr/>
          <p:nvPr/>
        </p:nvGrpSpPr>
        <p:grpSpPr>
          <a:xfrm>
            <a:off x="1211137" y="840900"/>
            <a:ext cx="3677414" cy="5602800"/>
            <a:chOff x="5264130" y="923925"/>
            <a:chExt cx="3463769" cy="5340750"/>
          </a:xfrm>
        </p:grpSpPr>
        <p:sp>
          <p:nvSpPr>
            <p:cNvPr id="60" name="Rectangle 1"/>
            <p:cNvSpPr/>
            <p:nvPr/>
          </p:nvSpPr>
          <p:spPr>
            <a:xfrm rot="21324452">
              <a:off x="5264130" y="5635245"/>
              <a:ext cx="2436318" cy="629430"/>
            </a:xfrm>
            <a:custGeom>
              <a:avLst/>
              <a:gdLst>
                <a:gd name="connsiteX0" fmla="*/ 0 w 3550722"/>
                <a:gd name="connsiteY0" fmla="*/ 0 h 1484416"/>
                <a:gd name="connsiteX1" fmla="*/ 3550722 w 3550722"/>
                <a:gd name="connsiteY1" fmla="*/ 0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0 h 1484416"/>
                <a:gd name="connsiteX1" fmla="*/ 2137558 w 3550722"/>
                <a:gd name="connsiteY1" fmla="*/ 0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30924 h 1515340"/>
                <a:gd name="connsiteX1" fmla="*/ 2745163 w 3550722"/>
                <a:gd name="connsiteY1" fmla="*/ 0 h 1515340"/>
                <a:gd name="connsiteX2" fmla="*/ 3550722 w 3550722"/>
                <a:gd name="connsiteY2" fmla="*/ 1515340 h 1515340"/>
                <a:gd name="connsiteX3" fmla="*/ 0 w 3550722"/>
                <a:gd name="connsiteY3" fmla="*/ 1515340 h 1515340"/>
                <a:gd name="connsiteX4" fmla="*/ 0 w 3550722"/>
                <a:gd name="connsiteY4" fmla="*/ 30924 h 1515340"/>
                <a:gd name="connsiteX0" fmla="*/ 0 w 3550722"/>
                <a:gd name="connsiteY0" fmla="*/ 0 h 1484416"/>
                <a:gd name="connsiteX1" fmla="*/ 2761167 w 3550722"/>
                <a:gd name="connsiteY1" fmla="*/ 4253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3335 h 1497751"/>
                <a:gd name="connsiteX1" fmla="*/ 2769170 w 3550722"/>
                <a:gd name="connsiteY1" fmla="*/ 0 h 1497751"/>
                <a:gd name="connsiteX2" fmla="*/ 3550722 w 3550722"/>
                <a:gd name="connsiteY2" fmla="*/ 1497751 h 1497751"/>
                <a:gd name="connsiteX3" fmla="*/ 0 w 3550722"/>
                <a:gd name="connsiteY3" fmla="*/ 1497751 h 1497751"/>
                <a:gd name="connsiteX4" fmla="*/ 0 w 3550722"/>
                <a:gd name="connsiteY4" fmla="*/ 13335 h 1497751"/>
                <a:gd name="connsiteX0" fmla="*/ 0 w 3550722"/>
                <a:gd name="connsiteY0" fmla="*/ 1609 h 1486025"/>
                <a:gd name="connsiteX1" fmla="*/ 2769170 w 3550722"/>
                <a:gd name="connsiteY1" fmla="*/ 0 h 1486025"/>
                <a:gd name="connsiteX2" fmla="*/ 3550722 w 3550722"/>
                <a:gd name="connsiteY2" fmla="*/ 1486025 h 1486025"/>
                <a:gd name="connsiteX3" fmla="*/ 0 w 3550722"/>
                <a:gd name="connsiteY3" fmla="*/ 1486025 h 1486025"/>
                <a:gd name="connsiteX4" fmla="*/ 0 w 3550722"/>
                <a:gd name="connsiteY4" fmla="*/ 1609 h 1486025"/>
                <a:gd name="connsiteX0" fmla="*/ 0 w 3550722"/>
                <a:gd name="connsiteY0" fmla="*/ 0 h 1484416"/>
                <a:gd name="connsiteX1" fmla="*/ 2793178 w 3550722"/>
                <a:gd name="connsiteY1" fmla="*/ 15979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3335 h 1497751"/>
                <a:gd name="connsiteX1" fmla="*/ 2785176 w 3550722"/>
                <a:gd name="connsiteY1" fmla="*/ 0 h 1497751"/>
                <a:gd name="connsiteX2" fmla="*/ 3550722 w 3550722"/>
                <a:gd name="connsiteY2" fmla="*/ 1497751 h 1497751"/>
                <a:gd name="connsiteX3" fmla="*/ 0 w 3550722"/>
                <a:gd name="connsiteY3" fmla="*/ 1497751 h 1497751"/>
                <a:gd name="connsiteX4" fmla="*/ 0 w 3550722"/>
                <a:gd name="connsiteY4" fmla="*/ 13335 h 1497751"/>
                <a:gd name="connsiteX0" fmla="*/ 0 w 3550722"/>
                <a:gd name="connsiteY0" fmla="*/ 0 h 1484416"/>
                <a:gd name="connsiteX1" fmla="*/ 2785176 w 3550722"/>
                <a:gd name="connsiteY1" fmla="*/ 4253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3335 h 1497751"/>
                <a:gd name="connsiteX1" fmla="*/ 2793179 w 3550722"/>
                <a:gd name="connsiteY1" fmla="*/ 0 h 1497751"/>
                <a:gd name="connsiteX2" fmla="*/ 3550722 w 3550722"/>
                <a:gd name="connsiteY2" fmla="*/ 1497751 h 1497751"/>
                <a:gd name="connsiteX3" fmla="*/ 0 w 3550722"/>
                <a:gd name="connsiteY3" fmla="*/ 1497751 h 1497751"/>
                <a:gd name="connsiteX4" fmla="*/ 0 w 3550722"/>
                <a:gd name="connsiteY4" fmla="*/ 13335 h 1497751"/>
                <a:gd name="connsiteX0" fmla="*/ 0 w 3550722"/>
                <a:gd name="connsiteY0" fmla="*/ 0 h 1484416"/>
                <a:gd name="connsiteX1" fmla="*/ 2777175 w 3550722"/>
                <a:gd name="connsiteY1" fmla="*/ 10116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7473 h 1491889"/>
                <a:gd name="connsiteX1" fmla="*/ 2777175 w 3550722"/>
                <a:gd name="connsiteY1" fmla="*/ 0 h 1491889"/>
                <a:gd name="connsiteX2" fmla="*/ 3550722 w 3550722"/>
                <a:gd name="connsiteY2" fmla="*/ 1491889 h 1491889"/>
                <a:gd name="connsiteX3" fmla="*/ 0 w 3550722"/>
                <a:gd name="connsiteY3" fmla="*/ 1491889 h 1491889"/>
                <a:gd name="connsiteX4" fmla="*/ 0 w 3550722"/>
                <a:gd name="connsiteY4" fmla="*/ 7473 h 1491889"/>
                <a:gd name="connsiteX0" fmla="*/ 0 w 3550722"/>
                <a:gd name="connsiteY0" fmla="*/ 13336 h 1497752"/>
                <a:gd name="connsiteX1" fmla="*/ 2713155 w 3550722"/>
                <a:gd name="connsiteY1" fmla="*/ 0 h 1497752"/>
                <a:gd name="connsiteX2" fmla="*/ 3550722 w 3550722"/>
                <a:gd name="connsiteY2" fmla="*/ 1497752 h 1497752"/>
                <a:gd name="connsiteX3" fmla="*/ 0 w 3550722"/>
                <a:gd name="connsiteY3" fmla="*/ 1497752 h 1497752"/>
                <a:gd name="connsiteX4" fmla="*/ 0 w 3550722"/>
                <a:gd name="connsiteY4" fmla="*/ 13336 h 1497752"/>
                <a:gd name="connsiteX0" fmla="*/ 0 w 3550722"/>
                <a:gd name="connsiteY0" fmla="*/ 0 h 1484416"/>
                <a:gd name="connsiteX1" fmla="*/ 2713155 w 3550722"/>
                <a:gd name="connsiteY1" fmla="*/ 10115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0 h 1484416"/>
                <a:gd name="connsiteX1" fmla="*/ 2713155 w 3550722"/>
                <a:gd name="connsiteY1" fmla="*/ 4252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9199 h 1503615"/>
                <a:gd name="connsiteX1" fmla="*/ 2705153 w 3550722"/>
                <a:gd name="connsiteY1" fmla="*/ 0 h 1503615"/>
                <a:gd name="connsiteX2" fmla="*/ 3550722 w 3550722"/>
                <a:gd name="connsiteY2" fmla="*/ 1503615 h 1503615"/>
                <a:gd name="connsiteX3" fmla="*/ 0 w 3550722"/>
                <a:gd name="connsiteY3" fmla="*/ 1503615 h 1503615"/>
                <a:gd name="connsiteX4" fmla="*/ 0 w 3550722"/>
                <a:gd name="connsiteY4" fmla="*/ 19199 h 1503615"/>
                <a:gd name="connsiteX0" fmla="*/ 0 w 3550722"/>
                <a:gd name="connsiteY0" fmla="*/ 1611 h 1486027"/>
                <a:gd name="connsiteX1" fmla="*/ 2705153 w 3550722"/>
                <a:gd name="connsiteY1" fmla="*/ 0 h 1486027"/>
                <a:gd name="connsiteX2" fmla="*/ 3550722 w 3550722"/>
                <a:gd name="connsiteY2" fmla="*/ 1486027 h 1486027"/>
                <a:gd name="connsiteX3" fmla="*/ 0 w 3550722"/>
                <a:gd name="connsiteY3" fmla="*/ 1486027 h 1486027"/>
                <a:gd name="connsiteX4" fmla="*/ 0 w 3550722"/>
                <a:gd name="connsiteY4" fmla="*/ 1611 h 1486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0722" h="1486027">
                  <a:moveTo>
                    <a:pt x="0" y="1611"/>
                  </a:moveTo>
                  <a:lnTo>
                    <a:pt x="2705153" y="0"/>
                  </a:lnTo>
                  <a:lnTo>
                    <a:pt x="3550722" y="1486027"/>
                  </a:lnTo>
                  <a:lnTo>
                    <a:pt x="0" y="1486027"/>
                  </a:lnTo>
                  <a:lnTo>
                    <a:pt x="0" y="1611"/>
                  </a:lnTo>
                  <a:close/>
                </a:path>
              </a:pathLst>
            </a:custGeom>
            <a:gradFill flip="none" rotWithShape="1">
              <a:gsLst>
                <a:gs pos="0">
                  <a:schemeClr val="bg1">
                    <a:lumMod val="50000"/>
                  </a:schemeClr>
                </a:gs>
                <a:gs pos="74000">
                  <a:schemeClr val="bg1">
                    <a:lumMod val="75000"/>
                    <a:tint val="44500"/>
                    <a:satMod val="160000"/>
                  </a:schemeClr>
                </a:gs>
                <a:gs pos="100000">
                  <a:schemeClr val="bg1">
                    <a:lumMod val="75000"/>
                    <a:tint val="23500"/>
                    <a:satMod val="160000"/>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1" name="Rectangle 6"/>
            <p:cNvSpPr/>
            <p:nvPr/>
          </p:nvSpPr>
          <p:spPr>
            <a:xfrm>
              <a:off x="5274945" y="923925"/>
              <a:ext cx="3437765" cy="5238266"/>
            </a:xfrm>
            <a:custGeom>
              <a:avLst/>
              <a:gdLst>
                <a:gd name="connsiteX0" fmla="*/ 0 w 3802912"/>
                <a:gd name="connsiteY0" fmla="*/ 0 h 4295251"/>
                <a:gd name="connsiteX1" fmla="*/ 3802912 w 3802912"/>
                <a:gd name="connsiteY1" fmla="*/ 0 h 4295251"/>
                <a:gd name="connsiteX2" fmla="*/ 3802912 w 3802912"/>
                <a:gd name="connsiteY2" fmla="*/ 4295251 h 4295251"/>
                <a:gd name="connsiteX3" fmla="*/ 0 w 3802912"/>
                <a:gd name="connsiteY3" fmla="*/ 4295251 h 4295251"/>
                <a:gd name="connsiteX4" fmla="*/ 0 w 3802912"/>
                <a:gd name="connsiteY4" fmla="*/ 0 h 4295251"/>
                <a:gd name="connsiteX0" fmla="*/ 0 w 3802912"/>
                <a:gd name="connsiteY0" fmla="*/ 0 h 4295251"/>
                <a:gd name="connsiteX1" fmla="*/ 3802912 w 3802912"/>
                <a:gd name="connsiteY1" fmla="*/ 0 h 4295251"/>
                <a:gd name="connsiteX2" fmla="*/ 3802911 w 3802912"/>
                <a:gd name="connsiteY2" fmla="*/ 3859317 h 4295251"/>
                <a:gd name="connsiteX3" fmla="*/ 3802912 w 3802912"/>
                <a:gd name="connsiteY3" fmla="*/ 4295251 h 4295251"/>
                <a:gd name="connsiteX4" fmla="*/ 0 w 3802912"/>
                <a:gd name="connsiteY4" fmla="*/ 4295251 h 4295251"/>
                <a:gd name="connsiteX5" fmla="*/ 0 w 3802912"/>
                <a:gd name="connsiteY5" fmla="*/ 0 h 4295251"/>
                <a:gd name="connsiteX0" fmla="*/ 0 w 3802912"/>
                <a:gd name="connsiteY0" fmla="*/ 0 h 4295252"/>
                <a:gd name="connsiteX1" fmla="*/ 3802912 w 3802912"/>
                <a:gd name="connsiteY1" fmla="*/ 0 h 4295252"/>
                <a:gd name="connsiteX2" fmla="*/ 3802911 w 3802912"/>
                <a:gd name="connsiteY2" fmla="*/ 3859317 h 4295252"/>
                <a:gd name="connsiteX3" fmla="*/ 3802912 w 3802912"/>
                <a:gd name="connsiteY3" fmla="*/ 4295251 h 4295252"/>
                <a:gd name="connsiteX4" fmla="*/ 3101163 w 3802912"/>
                <a:gd name="connsiteY4" fmla="*/ 4295252 h 4295252"/>
                <a:gd name="connsiteX5" fmla="*/ 0 w 3802912"/>
                <a:gd name="connsiteY5" fmla="*/ 4295251 h 4295252"/>
                <a:gd name="connsiteX6" fmla="*/ 0 w 3802912"/>
                <a:gd name="connsiteY6" fmla="*/ 0 h 4295252"/>
                <a:gd name="connsiteX0" fmla="*/ 0 w 3802912"/>
                <a:gd name="connsiteY0" fmla="*/ 0 h 4295252"/>
                <a:gd name="connsiteX1" fmla="*/ 3802912 w 3802912"/>
                <a:gd name="connsiteY1" fmla="*/ 0 h 4295252"/>
                <a:gd name="connsiteX2" fmla="*/ 3802911 w 3802912"/>
                <a:gd name="connsiteY2" fmla="*/ 3444648 h 4295252"/>
                <a:gd name="connsiteX3" fmla="*/ 3802912 w 3802912"/>
                <a:gd name="connsiteY3" fmla="*/ 4295251 h 4295252"/>
                <a:gd name="connsiteX4" fmla="*/ 3101163 w 3802912"/>
                <a:gd name="connsiteY4" fmla="*/ 4295252 h 4295252"/>
                <a:gd name="connsiteX5" fmla="*/ 0 w 3802912"/>
                <a:gd name="connsiteY5" fmla="*/ 4295251 h 4295252"/>
                <a:gd name="connsiteX6" fmla="*/ 0 w 3802912"/>
                <a:gd name="connsiteY6" fmla="*/ 0 h 4295252"/>
                <a:gd name="connsiteX0" fmla="*/ 0 w 3802912"/>
                <a:gd name="connsiteY0" fmla="*/ 0 h 4295252"/>
                <a:gd name="connsiteX1" fmla="*/ 3802912 w 3802912"/>
                <a:gd name="connsiteY1" fmla="*/ 0 h 4295252"/>
                <a:gd name="connsiteX2" fmla="*/ 3802911 w 3802912"/>
                <a:gd name="connsiteY2" fmla="*/ 3402118 h 4295252"/>
                <a:gd name="connsiteX3" fmla="*/ 3802912 w 3802912"/>
                <a:gd name="connsiteY3" fmla="*/ 4295251 h 4295252"/>
                <a:gd name="connsiteX4" fmla="*/ 3101163 w 3802912"/>
                <a:gd name="connsiteY4" fmla="*/ 4295252 h 4295252"/>
                <a:gd name="connsiteX5" fmla="*/ 0 w 3802912"/>
                <a:gd name="connsiteY5" fmla="*/ 4295251 h 4295252"/>
                <a:gd name="connsiteX6" fmla="*/ 0 w 3802912"/>
                <a:gd name="connsiteY6" fmla="*/ 0 h 4295252"/>
                <a:gd name="connsiteX0" fmla="*/ 0 w 3802912"/>
                <a:gd name="connsiteY0" fmla="*/ 0 h 4295251"/>
                <a:gd name="connsiteX1" fmla="*/ 3802912 w 3802912"/>
                <a:gd name="connsiteY1" fmla="*/ 0 h 4295251"/>
                <a:gd name="connsiteX2" fmla="*/ 3802911 w 3802912"/>
                <a:gd name="connsiteY2" fmla="*/ 3402118 h 4295251"/>
                <a:gd name="connsiteX3" fmla="*/ 3802912 w 3802912"/>
                <a:gd name="connsiteY3" fmla="*/ 4295251 h 4295251"/>
                <a:gd name="connsiteX4" fmla="*/ 2665228 w 3802912"/>
                <a:gd name="connsiteY4" fmla="*/ 4284619 h 4295251"/>
                <a:gd name="connsiteX5" fmla="*/ 0 w 3802912"/>
                <a:gd name="connsiteY5" fmla="*/ 4295251 h 4295251"/>
                <a:gd name="connsiteX6" fmla="*/ 0 w 3802912"/>
                <a:gd name="connsiteY6"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97126 w 3802912"/>
                <a:gd name="connsiteY3" fmla="*/ 4295251 h 4295251"/>
                <a:gd name="connsiteX4" fmla="*/ 0 w 3802912"/>
                <a:gd name="connsiteY4" fmla="*/ 4295251 h 4295251"/>
                <a:gd name="connsiteX5" fmla="*/ 0 w 3802912"/>
                <a:gd name="connsiteY5" fmla="*/ 0 h 429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2912" h="4295251">
                  <a:moveTo>
                    <a:pt x="0" y="0"/>
                  </a:moveTo>
                  <a:lnTo>
                    <a:pt x="3802912" y="0"/>
                  </a:lnTo>
                  <a:cubicBezTo>
                    <a:pt x="3802912" y="1286439"/>
                    <a:pt x="3802911" y="2115679"/>
                    <a:pt x="3802911" y="3402118"/>
                  </a:cubicBezTo>
                  <a:cubicBezTo>
                    <a:pt x="3294321" y="3850407"/>
                    <a:pt x="3160823" y="3944377"/>
                    <a:pt x="2697126" y="4295251"/>
                  </a:cubicBezTo>
                  <a:lnTo>
                    <a:pt x="0" y="4295251"/>
                  </a:lnTo>
                  <a:lnTo>
                    <a:pt x="0" y="0"/>
                  </a:lnTo>
                  <a:close/>
                </a:path>
              </a:pathLst>
            </a:cu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2" name="Rectangle 8"/>
            <p:cNvSpPr/>
            <p:nvPr/>
          </p:nvSpPr>
          <p:spPr>
            <a:xfrm rot="18715543">
              <a:off x="7349835" y="5333112"/>
              <a:ext cx="1489426" cy="354538"/>
            </a:xfrm>
            <a:custGeom>
              <a:avLst/>
              <a:gdLst>
                <a:gd name="connsiteX0" fmla="*/ 0 w 1409551"/>
                <a:gd name="connsiteY0" fmla="*/ 0 h 415578"/>
                <a:gd name="connsiteX1" fmla="*/ 1409551 w 1409551"/>
                <a:gd name="connsiteY1" fmla="*/ 0 h 415578"/>
                <a:gd name="connsiteX2" fmla="*/ 1409551 w 1409551"/>
                <a:gd name="connsiteY2" fmla="*/ 415578 h 415578"/>
                <a:gd name="connsiteX3" fmla="*/ 0 w 1409551"/>
                <a:gd name="connsiteY3" fmla="*/ 415578 h 415578"/>
                <a:gd name="connsiteX4" fmla="*/ 0 w 1409551"/>
                <a:gd name="connsiteY4" fmla="*/ 0 h 415578"/>
                <a:gd name="connsiteX0" fmla="*/ 116066 w 1409551"/>
                <a:gd name="connsiteY0" fmla="*/ 88508 h 415578"/>
                <a:gd name="connsiteX1" fmla="*/ 1409551 w 1409551"/>
                <a:gd name="connsiteY1" fmla="*/ 0 h 415578"/>
                <a:gd name="connsiteX2" fmla="*/ 1409551 w 1409551"/>
                <a:gd name="connsiteY2" fmla="*/ 415578 h 415578"/>
                <a:gd name="connsiteX3" fmla="*/ 0 w 1409551"/>
                <a:gd name="connsiteY3" fmla="*/ 415578 h 415578"/>
                <a:gd name="connsiteX4" fmla="*/ 116066 w 1409551"/>
                <a:gd name="connsiteY4" fmla="*/ 88508 h 415578"/>
                <a:gd name="connsiteX0" fmla="*/ 116066 w 1409551"/>
                <a:gd name="connsiteY0" fmla="*/ 2851 h 329921"/>
                <a:gd name="connsiteX1" fmla="*/ 1222495 w 1409551"/>
                <a:gd name="connsiteY1" fmla="*/ 0 h 329921"/>
                <a:gd name="connsiteX2" fmla="*/ 1409551 w 1409551"/>
                <a:gd name="connsiteY2" fmla="*/ 329921 h 329921"/>
                <a:gd name="connsiteX3" fmla="*/ 0 w 1409551"/>
                <a:gd name="connsiteY3" fmla="*/ 329921 h 329921"/>
                <a:gd name="connsiteX4" fmla="*/ 116066 w 1409551"/>
                <a:gd name="connsiteY4" fmla="*/ 2851 h 329921"/>
                <a:gd name="connsiteX0" fmla="*/ 125476 w 1409551"/>
                <a:gd name="connsiteY0" fmla="*/ 17890 h 329921"/>
                <a:gd name="connsiteX1" fmla="*/ 1222495 w 1409551"/>
                <a:gd name="connsiteY1" fmla="*/ 0 h 329921"/>
                <a:gd name="connsiteX2" fmla="*/ 1409551 w 1409551"/>
                <a:gd name="connsiteY2" fmla="*/ 329921 h 329921"/>
                <a:gd name="connsiteX3" fmla="*/ 0 w 1409551"/>
                <a:gd name="connsiteY3" fmla="*/ 329921 h 329921"/>
                <a:gd name="connsiteX4" fmla="*/ 125476 w 1409551"/>
                <a:gd name="connsiteY4" fmla="*/ 17890 h 329921"/>
                <a:gd name="connsiteX0" fmla="*/ 125476 w 1409551"/>
                <a:gd name="connsiteY0" fmla="*/ 1339 h 313370"/>
                <a:gd name="connsiteX1" fmla="*/ 1216110 w 1409551"/>
                <a:gd name="connsiteY1" fmla="*/ 0 h 313370"/>
                <a:gd name="connsiteX2" fmla="*/ 1409551 w 1409551"/>
                <a:gd name="connsiteY2" fmla="*/ 313370 h 313370"/>
                <a:gd name="connsiteX3" fmla="*/ 0 w 1409551"/>
                <a:gd name="connsiteY3" fmla="*/ 313370 h 313370"/>
                <a:gd name="connsiteX4" fmla="*/ 125476 w 1409551"/>
                <a:gd name="connsiteY4" fmla="*/ 1339 h 313370"/>
                <a:gd name="connsiteX0" fmla="*/ 138456 w 1422531"/>
                <a:gd name="connsiteY0" fmla="*/ 1339 h 313370"/>
                <a:gd name="connsiteX1" fmla="*/ 1229090 w 1422531"/>
                <a:gd name="connsiteY1" fmla="*/ 0 h 313370"/>
                <a:gd name="connsiteX2" fmla="*/ 1422531 w 1422531"/>
                <a:gd name="connsiteY2" fmla="*/ 313370 h 313370"/>
                <a:gd name="connsiteX3" fmla="*/ 0 w 1422531"/>
                <a:gd name="connsiteY3" fmla="*/ 302658 h 313370"/>
                <a:gd name="connsiteX4" fmla="*/ 138456 w 1422531"/>
                <a:gd name="connsiteY4" fmla="*/ 1339 h 313370"/>
                <a:gd name="connsiteX0" fmla="*/ 138456 w 1422531"/>
                <a:gd name="connsiteY0" fmla="*/ 9992 h 322023"/>
                <a:gd name="connsiteX1" fmla="*/ 1236231 w 1422531"/>
                <a:gd name="connsiteY1" fmla="*/ 0 h 322023"/>
                <a:gd name="connsiteX2" fmla="*/ 1422531 w 1422531"/>
                <a:gd name="connsiteY2" fmla="*/ 322023 h 322023"/>
                <a:gd name="connsiteX3" fmla="*/ 0 w 1422531"/>
                <a:gd name="connsiteY3" fmla="*/ 311311 h 322023"/>
                <a:gd name="connsiteX4" fmla="*/ 138456 w 1422531"/>
                <a:gd name="connsiteY4" fmla="*/ 9992 h 322023"/>
                <a:gd name="connsiteX0" fmla="*/ 138456 w 1422531"/>
                <a:gd name="connsiteY0" fmla="*/ 9992 h 322023"/>
                <a:gd name="connsiteX1" fmla="*/ 1236231 w 1422531"/>
                <a:gd name="connsiteY1" fmla="*/ 0 h 322023"/>
                <a:gd name="connsiteX2" fmla="*/ 1422531 w 1422531"/>
                <a:gd name="connsiteY2" fmla="*/ 322023 h 322023"/>
                <a:gd name="connsiteX3" fmla="*/ 763722 w 1422531"/>
                <a:gd name="connsiteY3" fmla="*/ 309452 h 322023"/>
                <a:gd name="connsiteX4" fmla="*/ 0 w 1422531"/>
                <a:gd name="connsiteY4" fmla="*/ 311311 h 322023"/>
                <a:gd name="connsiteX5" fmla="*/ 138456 w 1422531"/>
                <a:gd name="connsiteY5" fmla="*/ 9992 h 322023"/>
                <a:gd name="connsiteX0" fmla="*/ 138456 w 1422531"/>
                <a:gd name="connsiteY0" fmla="*/ 9992 h 342403"/>
                <a:gd name="connsiteX1" fmla="*/ 1236231 w 1422531"/>
                <a:gd name="connsiteY1" fmla="*/ 0 h 342403"/>
                <a:gd name="connsiteX2" fmla="*/ 1422531 w 1422531"/>
                <a:gd name="connsiteY2" fmla="*/ 322023 h 342403"/>
                <a:gd name="connsiteX3" fmla="*/ 763722 w 1422531"/>
                <a:gd name="connsiteY3" fmla="*/ 309452 h 342403"/>
                <a:gd name="connsiteX4" fmla="*/ 0 w 1422531"/>
                <a:gd name="connsiteY4" fmla="*/ 311311 h 342403"/>
                <a:gd name="connsiteX5" fmla="*/ 138456 w 1422531"/>
                <a:gd name="connsiteY5" fmla="*/ 9992 h 342403"/>
                <a:gd name="connsiteX0" fmla="*/ 138456 w 1422531"/>
                <a:gd name="connsiteY0" fmla="*/ 9992 h 350687"/>
                <a:gd name="connsiteX1" fmla="*/ 1236231 w 1422531"/>
                <a:gd name="connsiteY1" fmla="*/ 0 h 350687"/>
                <a:gd name="connsiteX2" fmla="*/ 1422531 w 1422531"/>
                <a:gd name="connsiteY2" fmla="*/ 322023 h 350687"/>
                <a:gd name="connsiteX3" fmla="*/ 723744 w 1422531"/>
                <a:gd name="connsiteY3" fmla="*/ 338409 h 350687"/>
                <a:gd name="connsiteX4" fmla="*/ 0 w 1422531"/>
                <a:gd name="connsiteY4" fmla="*/ 311311 h 350687"/>
                <a:gd name="connsiteX5" fmla="*/ 138456 w 1422531"/>
                <a:gd name="connsiteY5" fmla="*/ 9992 h 350687"/>
                <a:gd name="connsiteX0" fmla="*/ 138456 w 1422531"/>
                <a:gd name="connsiteY0" fmla="*/ 9992 h 342919"/>
                <a:gd name="connsiteX1" fmla="*/ 1236231 w 1422531"/>
                <a:gd name="connsiteY1" fmla="*/ 0 h 342919"/>
                <a:gd name="connsiteX2" fmla="*/ 1422531 w 1422531"/>
                <a:gd name="connsiteY2" fmla="*/ 322023 h 342919"/>
                <a:gd name="connsiteX3" fmla="*/ 723744 w 1422531"/>
                <a:gd name="connsiteY3" fmla="*/ 338409 h 342919"/>
                <a:gd name="connsiteX4" fmla="*/ 0 w 1422531"/>
                <a:gd name="connsiteY4" fmla="*/ 311311 h 342919"/>
                <a:gd name="connsiteX5" fmla="*/ 138456 w 1422531"/>
                <a:gd name="connsiteY5" fmla="*/ 9992 h 342919"/>
                <a:gd name="connsiteX0" fmla="*/ 138456 w 1422531"/>
                <a:gd name="connsiteY0" fmla="*/ 9992 h 340517"/>
                <a:gd name="connsiteX1" fmla="*/ 1236231 w 1422531"/>
                <a:gd name="connsiteY1" fmla="*/ 0 h 340517"/>
                <a:gd name="connsiteX2" fmla="*/ 1422531 w 1422531"/>
                <a:gd name="connsiteY2" fmla="*/ 322023 h 340517"/>
                <a:gd name="connsiteX3" fmla="*/ 723744 w 1422531"/>
                <a:gd name="connsiteY3" fmla="*/ 338409 h 340517"/>
                <a:gd name="connsiteX4" fmla="*/ 0 w 1422531"/>
                <a:gd name="connsiteY4" fmla="*/ 311311 h 340517"/>
                <a:gd name="connsiteX5" fmla="*/ 138456 w 1422531"/>
                <a:gd name="connsiteY5" fmla="*/ 9992 h 340517"/>
                <a:gd name="connsiteX0" fmla="*/ 138456 w 1422531"/>
                <a:gd name="connsiteY0" fmla="*/ 9992 h 338614"/>
                <a:gd name="connsiteX1" fmla="*/ 1236231 w 1422531"/>
                <a:gd name="connsiteY1" fmla="*/ 0 h 338614"/>
                <a:gd name="connsiteX2" fmla="*/ 1422531 w 1422531"/>
                <a:gd name="connsiteY2" fmla="*/ 322023 h 338614"/>
                <a:gd name="connsiteX3" fmla="*/ 723744 w 1422531"/>
                <a:gd name="connsiteY3" fmla="*/ 338409 h 338614"/>
                <a:gd name="connsiteX4" fmla="*/ 0 w 1422531"/>
                <a:gd name="connsiteY4" fmla="*/ 311311 h 338614"/>
                <a:gd name="connsiteX5" fmla="*/ 138456 w 1422531"/>
                <a:gd name="connsiteY5" fmla="*/ 9992 h 33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31" h="338614">
                  <a:moveTo>
                    <a:pt x="138456" y="9992"/>
                  </a:moveTo>
                  <a:lnTo>
                    <a:pt x="1236231" y="0"/>
                  </a:lnTo>
                  <a:lnTo>
                    <a:pt x="1422531" y="322023"/>
                  </a:lnTo>
                  <a:cubicBezTo>
                    <a:pt x="1315019" y="329970"/>
                    <a:pt x="960832" y="340194"/>
                    <a:pt x="723744" y="338409"/>
                  </a:cubicBezTo>
                  <a:cubicBezTo>
                    <a:pt x="486656" y="336624"/>
                    <a:pt x="107309" y="337602"/>
                    <a:pt x="0" y="311311"/>
                  </a:cubicBezTo>
                  <a:lnTo>
                    <a:pt x="138456" y="999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3" name="Isosceles Triangle 55"/>
            <p:cNvSpPr/>
            <p:nvPr/>
          </p:nvSpPr>
          <p:spPr>
            <a:xfrm rot="1181314">
              <a:off x="7718676" y="4985617"/>
              <a:ext cx="1009223" cy="1060619"/>
            </a:xfrm>
            <a:custGeom>
              <a:avLst/>
              <a:gdLst>
                <a:gd name="connsiteX0" fmla="*/ 0 w 1009223"/>
                <a:gd name="connsiteY0" fmla="*/ 857033 h 857033"/>
                <a:gd name="connsiteX1" fmla="*/ 504612 w 1009223"/>
                <a:gd name="connsiteY1" fmla="*/ 0 h 857033"/>
                <a:gd name="connsiteX2" fmla="*/ 1009223 w 1009223"/>
                <a:gd name="connsiteY2" fmla="*/ 857033 h 857033"/>
                <a:gd name="connsiteX3" fmla="*/ 0 w 1009223"/>
                <a:gd name="connsiteY3" fmla="*/ 857033 h 857033"/>
                <a:gd name="connsiteX0" fmla="*/ 0 w 1009223"/>
                <a:gd name="connsiteY0" fmla="*/ 1060619 h 1060619"/>
                <a:gd name="connsiteX1" fmla="*/ 423144 w 1009223"/>
                <a:gd name="connsiteY1" fmla="*/ 0 h 1060619"/>
                <a:gd name="connsiteX2" fmla="*/ 1009223 w 1009223"/>
                <a:gd name="connsiteY2" fmla="*/ 1060619 h 1060619"/>
                <a:gd name="connsiteX3" fmla="*/ 0 w 1009223"/>
                <a:gd name="connsiteY3" fmla="*/ 1060619 h 1060619"/>
              </a:gdLst>
              <a:ahLst/>
              <a:cxnLst>
                <a:cxn ang="0">
                  <a:pos x="connsiteX0" y="connsiteY0"/>
                </a:cxn>
                <a:cxn ang="0">
                  <a:pos x="connsiteX1" y="connsiteY1"/>
                </a:cxn>
                <a:cxn ang="0">
                  <a:pos x="connsiteX2" y="connsiteY2"/>
                </a:cxn>
                <a:cxn ang="0">
                  <a:pos x="connsiteX3" y="connsiteY3"/>
                </a:cxn>
              </a:cxnLst>
              <a:rect l="l" t="t" r="r" b="b"/>
              <a:pathLst>
                <a:path w="1009223" h="1060619">
                  <a:moveTo>
                    <a:pt x="0" y="1060619"/>
                  </a:moveTo>
                  <a:lnTo>
                    <a:pt x="423144" y="0"/>
                  </a:lnTo>
                  <a:lnTo>
                    <a:pt x="1009223" y="1060619"/>
                  </a:lnTo>
                  <a:lnTo>
                    <a:pt x="0" y="1060619"/>
                  </a:lnTo>
                  <a:close/>
                </a:path>
              </a:pathLst>
            </a:custGeom>
            <a:gradFill flip="none" rotWithShape="1">
              <a:gsLst>
                <a:gs pos="0">
                  <a:schemeClr val="bg1">
                    <a:lumMod val="50000"/>
                    <a:shade val="30000"/>
                    <a:satMod val="115000"/>
                  </a:schemeClr>
                </a:gs>
                <a:gs pos="28000">
                  <a:schemeClr val="bg1">
                    <a:lumMod val="50000"/>
                    <a:shade val="67500"/>
                    <a:satMod val="115000"/>
                  </a:schemeClr>
                </a:gs>
                <a:gs pos="10000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4" name="TextBox 66"/>
            <p:cNvSpPr txBox="1"/>
            <p:nvPr/>
          </p:nvSpPr>
          <p:spPr>
            <a:xfrm>
              <a:off x="5468203" y="1584981"/>
              <a:ext cx="2984991" cy="325653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200" dirty="0" smtClean="0">
                  <a:cs typeface="Calibri" pitchFamily="34" charset="0"/>
                </a:rPr>
                <a:t>You will be assigned a relationship manager who will work with you from the beginning</a:t>
              </a:r>
            </a:p>
            <a:p>
              <a:endParaRPr lang="en-IN" sz="1200" dirty="0">
                <a:cs typeface="Calibri" pitchFamily="34" charset="0"/>
              </a:endParaRPr>
            </a:p>
            <a:p>
              <a:r>
                <a:rPr lang="en-US" sz="1200" dirty="0" smtClean="0">
                  <a:cs typeface="Calibri" pitchFamily="34" charset="0"/>
                </a:rPr>
                <a:t>Relationship manager will help you to setup the system and get running until the end of on-boarding period</a:t>
              </a:r>
              <a:endParaRPr lang="en-US" sz="1200" dirty="0">
                <a:cs typeface="Calibri" pitchFamily="34" charset="0"/>
              </a:endParaRPr>
            </a:p>
            <a:p>
              <a:endParaRPr lang="en-US" sz="1200" dirty="0" smtClean="0">
                <a:cs typeface="Calibri" pitchFamily="34" charset="0"/>
              </a:endParaRPr>
            </a:p>
            <a:p>
              <a:r>
                <a:rPr lang="en-US" sz="1200" dirty="0" smtClean="0">
                  <a:cs typeface="Calibri" pitchFamily="34" charset="0"/>
                </a:rPr>
                <a:t>On-boarding period is typically 3 months, but it can be extended </a:t>
              </a:r>
              <a:endParaRPr lang="en-US" sz="1200" dirty="0">
                <a:cs typeface="Calibri" pitchFamily="34" charset="0"/>
              </a:endParaRPr>
            </a:p>
            <a:p>
              <a:endParaRPr lang="en-US" sz="1200" dirty="0" smtClean="0">
                <a:cs typeface="Calibri" pitchFamily="34" charset="0"/>
              </a:endParaRPr>
            </a:p>
            <a:p>
              <a:r>
                <a:rPr lang="en-IN" sz="1200" dirty="0" smtClean="0">
                  <a:cs typeface="Calibri" pitchFamily="34" charset="0"/>
                </a:rPr>
                <a:t>You will be able to call your own relationship manager any time in case of any issues </a:t>
              </a:r>
              <a:endParaRPr lang="en-US" sz="1200" dirty="0">
                <a:cs typeface="Calibri" pitchFamily="34" charset="0"/>
              </a:endParaRPr>
            </a:p>
            <a:p>
              <a:endParaRPr lang="en-US" sz="1200" dirty="0" smtClean="0">
                <a:cs typeface="Calibri" pitchFamily="34" charset="0"/>
              </a:endParaRPr>
            </a:p>
            <a:p>
              <a:r>
                <a:rPr lang="en-IN" sz="1200" dirty="0" smtClean="0">
                  <a:cs typeface="Calibri" pitchFamily="34" charset="0"/>
                </a:rPr>
                <a:t>When you are fully on boarded, our generic support team will take care of you, but you will have an access to your own relationship manager too. </a:t>
              </a:r>
              <a:endParaRPr lang="en-US" sz="1200" dirty="0">
                <a:cs typeface="Calibri" pitchFamily="34" charset="0"/>
              </a:endParaRPr>
            </a:p>
            <a:p>
              <a:endParaRPr lang="en-US" sz="1200" dirty="0">
                <a:cs typeface="Calibri" pitchFamily="34" charset="0"/>
              </a:endParaRPr>
            </a:p>
          </p:txBody>
        </p:sp>
        <p:cxnSp>
          <p:nvCxnSpPr>
            <p:cNvPr id="65" name="Straight Connector 67"/>
            <p:cNvCxnSpPr/>
            <p:nvPr/>
          </p:nvCxnSpPr>
          <p:spPr>
            <a:xfrm>
              <a:off x="5546028" y="1418767"/>
              <a:ext cx="17979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9 Rectángulo"/>
            <p:cNvSpPr/>
            <p:nvPr/>
          </p:nvSpPr>
          <p:spPr>
            <a:xfrm>
              <a:off x="5531980" y="1080591"/>
              <a:ext cx="2345398" cy="271663"/>
            </a:xfrm>
            <a:prstGeom prst="rect">
              <a:avLst/>
            </a:prstGeom>
          </p:spPr>
          <p:txBody>
            <a:bodyPr wrap="none" lIns="38396" tIns="19198" rIns="38396" bIns="1919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sz="1600" b="1" kern="0" dirty="0" smtClean="0">
                  <a:ea typeface="Verdana" pitchFamily="34" charset="0"/>
                  <a:cs typeface="Verdana" pitchFamily="34" charset="0"/>
                </a:rPr>
                <a:t>How will we work with you?</a:t>
              </a:r>
              <a:endParaRPr lang="en-US" sz="1600" b="1" dirty="0">
                <a:ea typeface="Verdana" pitchFamily="34" charset="0"/>
                <a:cs typeface="Verdana" pitchFamily="34" charset="0"/>
              </a:endParaRPr>
            </a:p>
          </p:txBody>
        </p:sp>
      </p:grpSp>
      <p:grpSp>
        <p:nvGrpSpPr>
          <p:cNvPr id="11" name="Group 69"/>
          <p:cNvGrpSpPr/>
          <p:nvPr/>
        </p:nvGrpSpPr>
        <p:grpSpPr>
          <a:xfrm>
            <a:off x="7292287" y="1156885"/>
            <a:ext cx="3317727" cy="3824190"/>
            <a:chOff x="6008511" y="1429157"/>
            <a:chExt cx="3124978" cy="3645328"/>
          </a:xfrm>
        </p:grpSpPr>
        <p:sp>
          <p:nvSpPr>
            <p:cNvPr id="38" name="Oval 60"/>
            <p:cNvSpPr>
              <a:spLocks noChangeArrowheads="1"/>
            </p:cNvSpPr>
            <p:nvPr/>
          </p:nvSpPr>
          <p:spPr bwMode="auto">
            <a:xfrm flipH="1">
              <a:off x="6919631" y="4794679"/>
              <a:ext cx="1268950" cy="279806"/>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sp>
          <p:nvSpPr>
            <p:cNvPr id="39" name="Oval 59"/>
            <p:cNvSpPr>
              <a:spLocks noChangeArrowheads="1"/>
            </p:cNvSpPr>
            <p:nvPr/>
          </p:nvSpPr>
          <p:spPr bwMode="auto">
            <a:xfrm flipH="1">
              <a:off x="7864539" y="4588974"/>
              <a:ext cx="1268950" cy="279806"/>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sp>
          <p:nvSpPr>
            <p:cNvPr id="40" name="Oval 58"/>
            <p:cNvSpPr>
              <a:spLocks noChangeArrowheads="1"/>
            </p:cNvSpPr>
            <p:nvPr/>
          </p:nvSpPr>
          <p:spPr bwMode="auto">
            <a:xfrm flipH="1">
              <a:off x="6008511" y="4626618"/>
              <a:ext cx="1268950" cy="279806"/>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grpSp>
          <p:nvGrpSpPr>
            <p:cNvPr id="41" name="Group 27"/>
            <p:cNvGrpSpPr/>
            <p:nvPr/>
          </p:nvGrpSpPr>
          <p:grpSpPr>
            <a:xfrm>
              <a:off x="6849980" y="3564939"/>
              <a:ext cx="1463745" cy="1374994"/>
              <a:chOff x="1213626" y="3762616"/>
              <a:chExt cx="2372528" cy="2228673"/>
            </a:xfrm>
          </p:grpSpPr>
          <p:grpSp>
            <p:nvGrpSpPr>
              <p:cNvPr id="48" name="Group 45"/>
              <p:cNvGrpSpPr/>
              <p:nvPr/>
            </p:nvGrpSpPr>
            <p:grpSpPr>
              <a:xfrm rot="1813151">
                <a:off x="1213626" y="3810997"/>
                <a:ext cx="261404" cy="2027893"/>
                <a:chOff x="1744133" y="2819400"/>
                <a:chExt cx="303083" cy="100046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0" scaled="1"/>
                <a:tileRect/>
              </a:gradFill>
            </p:grpSpPr>
            <p:sp>
              <p:nvSpPr>
                <p:cNvPr id="57" name="Oval 46"/>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8" name="Rectangle 47"/>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9" name="Oval 48"/>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nvGrpSpPr>
              <p:cNvPr id="49" name="Group 49"/>
              <p:cNvGrpSpPr/>
              <p:nvPr/>
            </p:nvGrpSpPr>
            <p:grpSpPr>
              <a:xfrm>
                <a:off x="2242447" y="3963396"/>
                <a:ext cx="261404" cy="2027893"/>
                <a:chOff x="1744133" y="2819400"/>
                <a:chExt cx="303083" cy="100046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0" scaled="1"/>
                <a:tileRect/>
              </a:gradFill>
            </p:grpSpPr>
            <p:sp>
              <p:nvSpPr>
                <p:cNvPr id="54" name="Oval 50"/>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5" name="Rectangle 51"/>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6" name="Oval 52"/>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nvGrpSpPr>
              <p:cNvPr id="50" name="Group 53"/>
              <p:cNvGrpSpPr/>
              <p:nvPr/>
            </p:nvGrpSpPr>
            <p:grpSpPr>
              <a:xfrm rot="19786849" flipH="1">
                <a:off x="3324750" y="3762616"/>
                <a:ext cx="261404" cy="2027893"/>
                <a:chOff x="1744133" y="2819400"/>
                <a:chExt cx="303083" cy="100046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10800000" scaled="1"/>
                <a:tileRect/>
              </a:gradFill>
            </p:grpSpPr>
            <p:sp>
              <p:nvSpPr>
                <p:cNvPr id="51" name="Oval 54"/>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2" name="Rectangle 55"/>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3" name="Oval 56"/>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grpSp>
          <p:nvGrpSpPr>
            <p:cNvPr id="42" name="Group 5"/>
            <p:cNvGrpSpPr/>
            <p:nvPr/>
          </p:nvGrpSpPr>
          <p:grpSpPr>
            <a:xfrm>
              <a:off x="6192456" y="1429157"/>
              <a:ext cx="2796508" cy="2798289"/>
              <a:chOff x="-5522200" y="1248058"/>
              <a:chExt cx="3486989" cy="3489207"/>
            </a:xfrm>
          </p:grpSpPr>
          <p:sp>
            <p:nvSpPr>
              <p:cNvPr id="43" name="Freeform 7"/>
              <p:cNvSpPr>
                <a:spLocks/>
              </p:cNvSpPr>
              <p:nvPr/>
            </p:nvSpPr>
            <p:spPr bwMode="auto">
              <a:xfrm>
                <a:off x="-5522200" y="1248058"/>
                <a:ext cx="3486989" cy="3489207"/>
              </a:xfrm>
              <a:custGeom>
                <a:avLst/>
                <a:gdLst>
                  <a:gd name="T0" fmla="*/ 1492 w 3144"/>
                  <a:gd name="T1" fmla="*/ 3144 h 3146"/>
                  <a:gd name="T2" fmla="*/ 1256 w 3144"/>
                  <a:gd name="T3" fmla="*/ 3114 h 3146"/>
                  <a:gd name="T4" fmla="*/ 1032 w 3144"/>
                  <a:gd name="T5" fmla="*/ 3050 h 3146"/>
                  <a:gd name="T6" fmla="*/ 822 w 3144"/>
                  <a:gd name="T7" fmla="*/ 2956 h 3146"/>
                  <a:gd name="T8" fmla="*/ 632 w 3144"/>
                  <a:gd name="T9" fmla="*/ 2832 h 3146"/>
                  <a:gd name="T10" fmla="*/ 460 w 3144"/>
                  <a:gd name="T11" fmla="*/ 2684 h 3146"/>
                  <a:gd name="T12" fmla="*/ 312 w 3144"/>
                  <a:gd name="T13" fmla="*/ 2514 h 3146"/>
                  <a:gd name="T14" fmla="*/ 190 w 3144"/>
                  <a:gd name="T15" fmla="*/ 2322 h 3146"/>
                  <a:gd name="T16" fmla="*/ 94 w 3144"/>
                  <a:gd name="T17" fmla="*/ 2114 h 3146"/>
                  <a:gd name="T18" fmla="*/ 32 w 3144"/>
                  <a:gd name="T19" fmla="*/ 1890 h 3146"/>
                  <a:gd name="T20" fmla="*/ 2 w 3144"/>
                  <a:gd name="T21" fmla="*/ 1654 h 3146"/>
                  <a:gd name="T22" fmla="*/ 2 w 3144"/>
                  <a:gd name="T23" fmla="*/ 1492 h 3146"/>
                  <a:gd name="T24" fmla="*/ 32 w 3144"/>
                  <a:gd name="T25" fmla="*/ 1256 h 3146"/>
                  <a:gd name="T26" fmla="*/ 94 w 3144"/>
                  <a:gd name="T27" fmla="*/ 1032 h 3146"/>
                  <a:gd name="T28" fmla="*/ 190 w 3144"/>
                  <a:gd name="T29" fmla="*/ 824 h 3146"/>
                  <a:gd name="T30" fmla="*/ 312 w 3144"/>
                  <a:gd name="T31" fmla="*/ 632 h 3146"/>
                  <a:gd name="T32" fmla="*/ 460 w 3144"/>
                  <a:gd name="T33" fmla="*/ 462 h 3146"/>
                  <a:gd name="T34" fmla="*/ 632 w 3144"/>
                  <a:gd name="T35" fmla="*/ 314 h 3146"/>
                  <a:gd name="T36" fmla="*/ 822 w 3144"/>
                  <a:gd name="T37" fmla="*/ 190 h 3146"/>
                  <a:gd name="T38" fmla="*/ 1032 w 3144"/>
                  <a:gd name="T39" fmla="*/ 96 h 3146"/>
                  <a:gd name="T40" fmla="*/ 1256 w 3144"/>
                  <a:gd name="T41" fmla="*/ 32 h 3146"/>
                  <a:gd name="T42" fmla="*/ 1492 w 3144"/>
                  <a:gd name="T43" fmla="*/ 2 h 3146"/>
                  <a:gd name="T44" fmla="*/ 1652 w 3144"/>
                  <a:gd name="T45" fmla="*/ 2 h 3146"/>
                  <a:gd name="T46" fmla="*/ 1888 w 3144"/>
                  <a:gd name="T47" fmla="*/ 32 h 3146"/>
                  <a:gd name="T48" fmla="*/ 2112 w 3144"/>
                  <a:gd name="T49" fmla="*/ 96 h 3146"/>
                  <a:gd name="T50" fmla="*/ 2320 w 3144"/>
                  <a:gd name="T51" fmla="*/ 190 h 3146"/>
                  <a:gd name="T52" fmla="*/ 2512 w 3144"/>
                  <a:gd name="T53" fmla="*/ 314 h 3146"/>
                  <a:gd name="T54" fmla="*/ 2684 w 3144"/>
                  <a:gd name="T55" fmla="*/ 462 h 3146"/>
                  <a:gd name="T56" fmla="*/ 2832 w 3144"/>
                  <a:gd name="T57" fmla="*/ 632 h 3146"/>
                  <a:gd name="T58" fmla="*/ 2954 w 3144"/>
                  <a:gd name="T59" fmla="*/ 824 h 3146"/>
                  <a:gd name="T60" fmla="*/ 3050 w 3144"/>
                  <a:gd name="T61" fmla="*/ 1032 h 3146"/>
                  <a:gd name="T62" fmla="*/ 3112 w 3144"/>
                  <a:gd name="T63" fmla="*/ 1256 h 3146"/>
                  <a:gd name="T64" fmla="*/ 3142 w 3144"/>
                  <a:gd name="T65" fmla="*/ 1492 h 3146"/>
                  <a:gd name="T66" fmla="*/ 3142 w 3144"/>
                  <a:gd name="T67" fmla="*/ 1654 h 3146"/>
                  <a:gd name="T68" fmla="*/ 3112 w 3144"/>
                  <a:gd name="T69" fmla="*/ 1890 h 3146"/>
                  <a:gd name="T70" fmla="*/ 3050 w 3144"/>
                  <a:gd name="T71" fmla="*/ 2114 h 3146"/>
                  <a:gd name="T72" fmla="*/ 2954 w 3144"/>
                  <a:gd name="T73" fmla="*/ 2322 h 3146"/>
                  <a:gd name="T74" fmla="*/ 2832 w 3144"/>
                  <a:gd name="T75" fmla="*/ 2514 h 3146"/>
                  <a:gd name="T76" fmla="*/ 2684 w 3144"/>
                  <a:gd name="T77" fmla="*/ 2684 h 3146"/>
                  <a:gd name="T78" fmla="*/ 2512 w 3144"/>
                  <a:gd name="T79" fmla="*/ 2832 h 3146"/>
                  <a:gd name="T80" fmla="*/ 2320 w 3144"/>
                  <a:gd name="T81" fmla="*/ 2956 h 3146"/>
                  <a:gd name="T82" fmla="*/ 2112 w 3144"/>
                  <a:gd name="T83" fmla="*/ 3050 h 3146"/>
                  <a:gd name="T84" fmla="*/ 1888 w 3144"/>
                  <a:gd name="T85" fmla="*/ 3114 h 3146"/>
                  <a:gd name="T86" fmla="*/ 1652 w 3144"/>
                  <a:gd name="T87" fmla="*/ 3144 h 3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44" h="3146">
                    <a:moveTo>
                      <a:pt x="1572" y="3146"/>
                    </a:moveTo>
                    <a:lnTo>
                      <a:pt x="1572" y="3146"/>
                    </a:lnTo>
                    <a:lnTo>
                      <a:pt x="1492" y="3144"/>
                    </a:lnTo>
                    <a:lnTo>
                      <a:pt x="1412" y="3138"/>
                    </a:lnTo>
                    <a:lnTo>
                      <a:pt x="1332" y="3128"/>
                    </a:lnTo>
                    <a:lnTo>
                      <a:pt x="1256" y="3114"/>
                    </a:lnTo>
                    <a:lnTo>
                      <a:pt x="1180" y="3096"/>
                    </a:lnTo>
                    <a:lnTo>
                      <a:pt x="1104" y="3074"/>
                    </a:lnTo>
                    <a:lnTo>
                      <a:pt x="1032" y="3050"/>
                    </a:lnTo>
                    <a:lnTo>
                      <a:pt x="960" y="3022"/>
                    </a:lnTo>
                    <a:lnTo>
                      <a:pt x="890" y="2990"/>
                    </a:lnTo>
                    <a:lnTo>
                      <a:pt x="822" y="2956"/>
                    </a:lnTo>
                    <a:lnTo>
                      <a:pt x="758" y="2918"/>
                    </a:lnTo>
                    <a:lnTo>
                      <a:pt x="694" y="2876"/>
                    </a:lnTo>
                    <a:lnTo>
                      <a:pt x="632" y="2832"/>
                    </a:lnTo>
                    <a:lnTo>
                      <a:pt x="572" y="2786"/>
                    </a:lnTo>
                    <a:lnTo>
                      <a:pt x="516" y="2736"/>
                    </a:lnTo>
                    <a:lnTo>
                      <a:pt x="460" y="2684"/>
                    </a:lnTo>
                    <a:lnTo>
                      <a:pt x="408" y="2630"/>
                    </a:lnTo>
                    <a:lnTo>
                      <a:pt x="358" y="2572"/>
                    </a:lnTo>
                    <a:lnTo>
                      <a:pt x="312" y="2514"/>
                    </a:lnTo>
                    <a:lnTo>
                      <a:pt x="268" y="2452"/>
                    </a:lnTo>
                    <a:lnTo>
                      <a:pt x="228" y="2388"/>
                    </a:lnTo>
                    <a:lnTo>
                      <a:pt x="190" y="2322"/>
                    </a:lnTo>
                    <a:lnTo>
                      <a:pt x="154" y="2254"/>
                    </a:lnTo>
                    <a:lnTo>
                      <a:pt x="124" y="2184"/>
                    </a:lnTo>
                    <a:lnTo>
                      <a:pt x="94" y="2114"/>
                    </a:lnTo>
                    <a:lnTo>
                      <a:pt x="70" y="2040"/>
                    </a:lnTo>
                    <a:lnTo>
                      <a:pt x="48" y="1966"/>
                    </a:lnTo>
                    <a:lnTo>
                      <a:pt x="32" y="1890"/>
                    </a:lnTo>
                    <a:lnTo>
                      <a:pt x="18" y="1812"/>
                    </a:lnTo>
                    <a:lnTo>
                      <a:pt x="8" y="1734"/>
                    </a:lnTo>
                    <a:lnTo>
                      <a:pt x="2" y="1654"/>
                    </a:lnTo>
                    <a:lnTo>
                      <a:pt x="0" y="1572"/>
                    </a:lnTo>
                    <a:lnTo>
                      <a:pt x="0" y="1572"/>
                    </a:lnTo>
                    <a:lnTo>
                      <a:pt x="2" y="1492"/>
                    </a:lnTo>
                    <a:lnTo>
                      <a:pt x="8" y="1412"/>
                    </a:lnTo>
                    <a:lnTo>
                      <a:pt x="18" y="1334"/>
                    </a:lnTo>
                    <a:lnTo>
                      <a:pt x="32" y="1256"/>
                    </a:lnTo>
                    <a:lnTo>
                      <a:pt x="48" y="1180"/>
                    </a:lnTo>
                    <a:lnTo>
                      <a:pt x="70" y="1106"/>
                    </a:lnTo>
                    <a:lnTo>
                      <a:pt x="94" y="1032"/>
                    </a:lnTo>
                    <a:lnTo>
                      <a:pt x="124" y="962"/>
                    </a:lnTo>
                    <a:lnTo>
                      <a:pt x="154" y="892"/>
                    </a:lnTo>
                    <a:lnTo>
                      <a:pt x="190" y="824"/>
                    </a:lnTo>
                    <a:lnTo>
                      <a:pt x="228" y="758"/>
                    </a:lnTo>
                    <a:lnTo>
                      <a:pt x="268" y="694"/>
                    </a:lnTo>
                    <a:lnTo>
                      <a:pt x="312" y="632"/>
                    </a:lnTo>
                    <a:lnTo>
                      <a:pt x="358" y="574"/>
                    </a:lnTo>
                    <a:lnTo>
                      <a:pt x="408" y="516"/>
                    </a:lnTo>
                    <a:lnTo>
                      <a:pt x="460" y="462"/>
                    </a:lnTo>
                    <a:lnTo>
                      <a:pt x="516" y="410"/>
                    </a:lnTo>
                    <a:lnTo>
                      <a:pt x="572" y="360"/>
                    </a:lnTo>
                    <a:lnTo>
                      <a:pt x="632" y="314"/>
                    </a:lnTo>
                    <a:lnTo>
                      <a:pt x="694" y="270"/>
                    </a:lnTo>
                    <a:lnTo>
                      <a:pt x="758" y="228"/>
                    </a:lnTo>
                    <a:lnTo>
                      <a:pt x="822" y="190"/>
                    </a:lnTo>
                    <a:lnTo>
                      <a:pt x="890" y="156"/>
                    </a:lnTo>
                    <a:lnTo>
                      <a:pt x="960" y="124"/>
                    </a:lnTo>
                    <a:lnTo>
                      <a:pt x="1032" y="96"/>
                    </a:lnTo>
                    <a:lnTo>
                      <a:pt x="1104" y="72"/>
                    </a:lnTo>
                    <a:lnTo>
                      <a:pt x="1180" y="50"/>
                    </a:lnTo>
                    <a:lnTo>
                      <a:pt x="1256" y="32"/>
                    </a:lnTo>
                    <a:lnTo>
                      <a:pt x="1332" y="18"/>
                    </a:lnTo>
                    <a:lnTo>
                      <a:pt x="1412" y="8"/>
                    </a:lnTo>
                    <a:lnTo>
                      <a:pt x="1492" y="2"/>
                    </a:lnTo>
                    <a:lnTo>
                      <a:pt x="1572" y="0"/>
                    </a:lnTo>
                    <a:lnTo>
                      <a:pt x="1572" y="0"/>
                    </a:lnTo>
                    <a:lnTo>
                      <a:pt x="1652" y="2"/>
                    </a:lnTo>
                    <a:lnTo>
                      <a:pt x="1732" y="8"/>
                    </a:lnTo>
                    <a:lnTo>
                      <a:pt x="1812" y="18"/>
                    </a:lnTo>
                    <a:lnTo>
                      <a:pt x="1888" y="32"/>
                    </a:lnTo>
                    <a:lnTo>
                      <a:pt x="1964" y="50"/>
                    </a:lnTo>
                    <a:lnTo>
                      <a:pt x="2040" y="72"/>
                    </a:lnTo>
                    <a:lnTo>
                      <a:pt x="2112" y="96"/>
                    </a:lnTo>
                    <a:lnTo>
                      <a:pt x="2184" y="124"/>
                    </a:lnTo>
                    <a:lnTo>
                      <a:pt x="2254" y="156"/>
                    </a:lnTo>
                    <a:lnTo>
                      <a:pt x="2320" y="190"/>
                    </a:lnTo>
                    <a:lnTo>
                      <a:pt x="2386" y="228"/>
                    </a:lnTo>
                    <a:lnTo>
                      <a:pt x="2450" y="270"/>
                    </a:lnTo>
                    <a:lnTo>
                      <a:pt x="2512" y="314"/>
                    </a:lnTo>
                    <a:lnTo>
                      <a:pt x="2572" y="360"/>
                    </a:lnTo>
                    <a:lnTo>
                      <a:pt x="2628" y="410"/>
                    </a:lnTo>
                    <a:lnTo>
                      <a:pt x="2684" y="462"/>
                    </a:lnTo>
                    <a:lnTo>
                      <a:pt x="2736" y="516"/>
                    </a:lnTo>
                    <a:lnTo>
                      <a:pt x="2786" y="574"/>
                    </a:lnTo>
                    <a:lnTo>
                      <a:pt x="2832" y="632"/>
                    </a:lnTo>
                    <a:lnTo>
                      <a:pt x="2876" y="694"/>
                    </a:lnTo>
                    <a:lnTo>
                      <a:pt x="2916" y="758"/>
                    </a:lnTo>
                    <a:lnTo>
                      <a:pt x="2954" y="824"/>
                    </a:lnTo>
                    <a:lnTo>
                      <a:pt x="2990" y="892"/>
                    </a:lnTo>
                    <a:lnTo>
                      <a:pt x="3020" y="962"/>
                    </a:lnTo>
                    <a:lnTo>
                      <a:pt x="3050" y="1032"/>
                    </a:lnTo>
                    <a:lnTo>
                      <a:pt x="3074" y="1106"/>
                    </a:lnTo>
                    <a:lnTo>
                      <a:pt x="3096" y="1180"/>
                    </a:lnTo>
                    <a:lnTo>
                      <a:pt x="3112" y="1256"/>
                    </a:lnTo>
                    <a:lnTo>
                      <a:pt x="3126" y="1334"/>
                    </a:lnTo>
                    <a:lnTo>
                      <a:pt x="3136" y="1412"/>
                    </a:lnTo>
                    <a:lnTo>
                      <a:pt x="3142" y="1492"/>
                    </a:lnTo>
                    <a:lnTo>
                      <a:pt x="3144" y="1572"/>
                    </a:lnTo>
                    <a:lnTo>
                      <a:pt x="3144" y="1572"/>
                    </a:lnTo>
                    <a:lnTo>
                      <a:pt x="3142" y="1654"/>
                    </a:lnTo>
                    <a:lnTo>
                      <a:pt x="3136" y="1734"/>
                    </a:lnTo>
                    <a:lnTo>
                      <a:pt x="3126" y="1812"/>
                    </a:lnTo>
                    <a:lnTo>
                      <a:pt x="3112" y="1890"/>
                    </a:lnTo>
                    <a:lnTo>
                      <a:pt x="3096" y="1966"/>
                    </a:lnTo>
                    <a:lnTo>
                      <a:pt x="3074" y="2040"/>
                    </a:lnTo>
                    <a:lnTo>
                      <a:pt x="3050" y="2114"/>
                    </a:lnTo>
                    <a:lnTo>
                      <a:pt x="3020" y="2184"/>
                    </a:lnTo>
                    <a:lnTo>
                      <a:pt x="2990" y="2254"/>
                    </a:lnTo>
                    <a:lnTo>
                      <a:pt x="2954" y="2322"/>
                    </a:lnTo>
                    <a:lnTo>
                      <a:pt x="2916" y="2388"/>
                    </a:lnTo>
                    <a:lnTo>
                      <a:pt x="2876" y="2452"/>
                    </a:lnTo>
                    <a:lnTo>
                      <a:pt x="2832" y="2514"/>
                    </a:lnTo>
                    <a:lnTo>
                      <a:pt x="2786" y="2572"/>
                    </a:lnTo>
                    <a:lnTo>
                      <a:pt x="2736" y="2630"/>
                    </a:lnTo>
                    <a:lnTo>
                      <a:pt x="2684" y="2684"/>
                    </a:lnTo>
                    <a:lnTo>
                      <a:pt x="2628" y="2736"/>
                    </a:lnTo>
                    <a:lnTo>
                      <a:pt x="2572" y="2786"/>
                    </a:lnTo>
                    <a:lnTo>
                      <a:pt x="2512" y="2832"/>
                    </a:lnTo>
                    <a:lnTo>
                      <a:pt x="2450" y="2876"/>
                    </a:lnTo>
                    <a:lnTo>
                      <a:pt x="2386" y="2918"/>
                    </a:lnTo>
                    <a:lnTo>
                      <a:pt x="2320" y="2956"/>
                    </a:lnTo>
                    <a:lnTo>
                      <a:pt x="2254" y="2990"/>
                    </a:lnTo>
                    <a:lnTo>
                      <a:pt x="2184" y="3022"/>
                    </a:lnTo>
                    <a:lnTo>
                      <a:pt x="2112" y="3050"/>
                    </a:lnTo>
                    <a:lnTo>
                      <a:pt x="2040" y="3074"/>
                    </a:lnTo>
                    <a:lnTo>
                      <a:pt x="1964" y="3096"/>
                    </a:lnTo>
                    <a:lnTo>
                      <a:pt x="1888" y="3114"/>
                    </a:lnTo>
                    <a:lnTo>
                      <a:pt x="1812" y="3128"/>
                    </a:lnTo>
                    <a:lnTo>
                      <a:pt x="1732" y="3138"/>
                    </a:lnTo>
                    <a:lnTo>
                      <a:pt x="1652" y="3144"/>
                    </a:lnTo>
                    <a:lnTo>
                      <a:pt x="1572" y="3146"/>
                    </a:lnTo>
                    <a:lnTo>
                      <a:pt x="1572" y="3146"/>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4" name="Freeform 8"/>
              <p:cNvSpPr>
                <a:spLocks/>
              </p:cNvSpPr>
              <p:nvPr/>
            </p:nvSpPr>
            <p:spPr bwMode="auto">
              <a:xfrm>
                <a:off x="-5162854" y="1609622"/>
                <a:ext cx="2768296" cy="2766078"/>
              </a:xfrm>
              <a:custGeom>
                <a:avLst/>
                <a:gdLst>
                  <a:gd name="T0" fmla="*/ 1184 w 2496"/>
                  <a:gd name="T1" fmla="*/ 2 h 2494"/>
                  <a:gd name="T2" fmla="*/ 996 w 2496"/>
                  <a:gd name="T3" fmla="*/ 24 h 2494"/>
                  <a:gd name="T4" fmla="*/ 820 w 2496"/>
                  <a:gd name="T5" fmla="*/ 76 h 2494"/>
                  <a:gd name="T6" fmla="*/ 654 w 2496"/>
                  <a:gd name="T7" fmla="*/ 150 h 2494"/>
                  <a:gd name="T8" fmla="*/ 502 w 2496"/>
                  <a:gd name="T9" fmla="*/ 248 h 2494"/>
                  <a:gd name="T10" fmla="*/ 366 w 2496"/>
                  <a:gd name="T11" fmla="*/ 366 h 2494"/>
                  <a:gd name="T12" fmla="*/ 248 w 2496"/>
                  <a:gd name="T13" fmla="*/ 502 h 2494"/>
                  <a:gd name="T14" fmla="*/ 152 w 2496"/>
                  <a:gd name="T15" fmla="*/ 652 h 2494"/>
                  <a:gd name="T16" fmla="*/ 76 w 2496"/>
                  <a:gd name="T17" fmla="*/ 818 h 2494"/>
                  <a:gd name="T18" fmla="*/ 26 w 2496"/>
                  <a:gd name="T19" fmla="*/ 996 h 2494"/>
                  <a:gd name="T20" fmla="*/ 2 w 2496"/>
                  <a:gd name="T21" fmla="*/ 1182 h 2494"/>
                  <a:gd name="T22" fmla="*/ 2 w 2496"/>
                  <a:gd name="T23" fmla="*/ 1312 h 2494"/>
                  <a:gd name="T24" fmla="*/ 26 w 2496"/>
                  <a:gd name="T25" fmla="*/ 1498 h 2494"/>
                  <a:gd name="T26" fmla="*/ 76 w 2496"/>
                  <a:gd name="T27" fmla="*/ 1676 h 2494"/>
                  <a:gd name="T28" fmla="*/ 152 w 2496"/>
                  <a:gd name="T29" fmla="*/ 1842 h 2494"/>
                  <a:gd name="T30" fmla="*/ 248 w 2496"/>
                  <a:gd name="T31" fmla="*/ 1992 h 2494"/>
                  <a:gd name="T32" fmla="*/ 366 w 2496"/>
                  <a:gd name="T33" fmla="*/ 2128 h 2494"/>
                  <a:gd name="T34" fmla="*/ 502 w 2496"/>
                  <a:gd name="T35" fmla="*/ 2246 h 2494"/>
                  <a:gd name="T36" fmla="*/ 654 w 2496"/>
                  <a:gd name="T37" fmla="*/ 2344 h 2494"/>
                  <a:gd name="T38" fmla="*/ 820 w 2496"/>
                  <a:gd name="T39" fmla="*/ 2418 h 2494"/>
                  <a:gd name="T40" fmla="*/ 996 w 2496"/>
                  <a:gd name="T41" fmla="*/ 2470 h 2494"/>
                  <a:gd name="T42" fmla="*/ 1184 w 2496"/>
                  <a:gd name="T43" fmla="*/ 2492 h 2494"/>
                  <a:gd name="T44" fmla="*/ 1312 w 2496"/>
                  <a:gd name="T45" fmla="*/ 2492 h 2494"/>
                  <a:gd name="T46" fmla="*/ 1500 w 2496"/>
                  <a:gd name="T47" fmla="*/ 2470 h 2494"/>
                  <a:gd name="T48" fmla="*/ 1676 w 2496"/>
                  <a:gd name="T49" fmla="*/ 2418 h 2494"/>
                  <a:gd name="T50" fmla="*/ 1842 w 2496"/>
                  <a:gd name="T51" fmla="*/ 2344 h 2494"/>
                  <a:gd name="T52" fmla="*/ 1994 w 2496"/>
                  <a:gd name="T53" fmla="*/ 2246 h 2494"/>
                  <a:gd name="T54" fmla="*/ 2130 w 2496"/>
                  <a:gd name="T55" fmla="*/ 2128 h 2494"/>
                  <a:gd name="T56" fmla="*/ 2248 w 2496"/>
                  <a:gd name="T57" fmla="*/ 1992 h 2494"/>
                  <a:gd name="T58" fmla="*/ 2344 w 2496"/>
                  <a:gd name="T59" fmla="*/ 1842 h 2494"/>
                  <a:gd name="T60" fmla="*/ 2420 w 2496"/>
                  <a:gd name="T61" fmla="*/ 1676 h 2494"/>
                  <a:gd name="T62" fmla="*/ 2470 w 2496"/>
                  <a:gd name="T63" fmla="*/ 1498 h 2494"/>
                  <a:gd name="T64" fmla="*/ 2494 w 2496"/>
                  <a:gd name="T65" fmla="*/ 1312 h 2494"/>
                  <a:gd name="T66" fmla="*/ 2494 w 2496"/>
                  <a:gd name="T67" fmla="*/ 1182 h 2494"/>
                  <a:gd name="T68" fmla="*/ 2470 w 2496"/>
                  <a:gd name="T69" fmla="*/ 996 h 2494"/>
                  <a:gd name="T70" fmla="*/ 2420 w 2496"/>
                  <a:gd name="T71" fmla="*/ 818 h 2494"/>
                  <a:gd name="T72" fmla="*/ 2344 w 2496"/>
                  <a:gd name="T73" fmla="*/ 652 h 2494"/>
                  <a:gd name="T74" fmla="*/ 2248 w 2496"/>
                  <a:gd name="T75" fmla="*/ 502 h 2494"/>
                  <a:gd name="T76" fmla="*/ 2130 w 2496"/>
                  <a:gd name="T77" fmla="*/ 366 h 2494"/>
                  <a:gd name="T78" fmla="*/ 1994 w 2496"/>
                  <a:gd name="T79" fmla="*/ 248 h 2494"/>
                  <a:gd name="T80" fmla="*/ 1842 w 2496"/>
                  <a:gd name="T81" fmla="*/ 150 h 2494"/>
                  <a:gd name="T82" fmla="*/ 1676 w 2496"/>
                  <a:gd name="T83" fmla="*/ 76 h 2494"/>
                  <a:gd name="T84" fmla="*/ 1500 w 2496"/>
                  <a:gd name="T85" fmla="*/ 24 h 2494"/>
                  <a:gd name="T86" fmla="*/ 1312 w 2496"/>
                  <a:gd name="T87" fmla="*/ 2 h 2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96" h="2494">
                    <a:moveTo>
                      <a:pt x="1248" y="0"/>
                    </a:moveTo>
                    <a:lnTo>
                      <a:pt x="1248" y="0"/>
                    </a:lnTo>
                    <a:lnTo>
                      <a:pt x="1184" y="2"/>
                    </a:lnTo>
                    <a:lnTo>
                      <a:pt x="1120" y="6"/>
                    </a:lnTo>
                    <a:lnTo>
                      <a:pt x="1058" y="14"/>
                    </a:lnTo>
                    <a:lnTo>
                      <a:pt x="996" y="24"/>
                    </a:lnTo>
                    <a:lnTo>
                      <a:pt x="936" y="38"/>
                    </a:lnTo>
                    <a:lnTo>
                      <a:pt x="878" y="56"/>
                    </a:lnTo>
                    <a:lnTo>
                      <a:pt x="820" y="76"/>
                    </a:lnTo>
                    <a:lnTo>
                      <a:pt x="762" y="98"/>
                    </a:lnTo>
                    <a:lnTo>
                      <a:pt x="708" y="122"/>
                    </a:lnTo>
                    <a:lnTo>
                      <a:pt x="654" y="150"/>
                    </a:lnTo>
                    <a:lnTo>
                      <a:pt x="602" y="180"/>
                    </a:lnTo>
                    <a:lnTo>
                      <a:pt x="550" y="212"/>
                    </a:lnTo>
                    <a:lnTo>
                      <a:pt x="502" y="248"/>
                    </a:lnTo>
                    <a:lnTo>
                      <a:pt x="454" y="284"/>
                    </a:lnTo>
                    <a:lnTo>
                      <a:pt x="410" y="324"/>
                    </a:lnTo>
                    <a:lnTo>
                      <a:pt x="366" y="366"/>
                    </a:lnTo>
                    <a:lnTo>
                      <a:pt x="324" y="408"/>
                    </a:lnTo>
                    <a:lnTo>
                      <a:pt x="286" y="454"/>
                    </a:lnTo>
                    <a:lnTo>
                      <a:pt x="248" y="502"/>
                    </a:lnTo>
                    <a:lnTo>
                      <a:pt x="214" y="550"/>
                    </a:lnTo>
                    <a:lnTo>
                      <a:pt x="182" y="600"/>
                    </a:lnTo>
                    <a:lnTo>
                      <a:pt x="152" y="652"/>
                    </a:lnTo>
                    <a:lnTo>
                      <a:pt x="124" y="706"/>
                    </a:lnTo>
                    <a:lnTo>
                      <a:pt x="98" y="762"/>
                    </a:lnTo>
                    <a:lnTo>
                      <a:pt x="76" y="818"/>
                    </a:lnTo>
                    <a:lnTo>
                      <a:pt x="56" y="876"/>
                    </a:lnTo>
                    <a:lnTo>
                      <a:pt x="40" y="936"/>
                    </a:lnTo>
                    <a:lnTo>
                      <a:pt x="26" y="996"/>
                    </a:lnTo>
                    <a:lnTo>
                      <a:pt x="14" y="1058"/>
                    </a:lnTo>
                    <a:lnTo>
                      <a:pt x="6" y="1120"/>
                    </a:lnTo>
                    <a:lnTo>
                      <a:pt x="2" y="1182"/>
                    </a:lnTo>
                    <a:lnTo>
                      <a:pt x="0" y="1246"/>
                    </a:lnTo>
                    <a:lnTo>
                      <a:pt x="0" y="1246"/>
                    </a:lnTo>
                    <a:lnTo>
                      <a:pt x="2" y="1312"/>
                    </a:lnTo>
                    <a:lnTo>
                      <a:pt x="6" y="1374"/>
                    </a:lnTo>
                    <a:lnTo>
                      <a:pt x="14" y="1436"/>
                    </a:lnTo>
                    <a:lnTo>
                      <a:pt x="26" y="1498"/>
                    </a:lnTo>
                    <a:lnTo>
                      <a:pt x="40" y="1558"/>
                    </a:lnTo>
                    <a:lnTo>
                      <a:pt x="56" y="1618"/>
                    </a:lnTo>
                    <a:lnTo>
                      <a:pt x="76" y="1676"/>
                    </a:lnTo>
                    <a:lnTo>
                      <a:pt x="98" y="1732"/>
                    </a:lnTo>
                    <a:lnTo>
                      <a:pt x="124" y="1788"/>
                    </a:lnTo>
                    <a:lnTo>
                      <a:pt x="152" y="1842"/>
                    </a:lnTo>
                    <a:lnTo>
                      <a:pt x="182" y="1894"/>
                    </a:lnTo>
                    <a:lnTo>
                      <a:pt x="214" y="1944"/>
                    </a:lnTo>
                    <a:lnTo>
                      <a:pt x="248" y="1992"/>
                    </a:lnTo>
                    <a:lnTo>
                      <a:pt x="286" y="2040"/>
                    </a:lnTo>
                    <a:lnTo>
                      <a:pt x="324" y="2086"/>
                    </a:lnTo>
                    <a:lnTo>
                      <a:pt x="366" y="2128"/>
                    </a:lnTo>
                    <a:lnTo>
                      <a:pt x="410" y="2170"/>
                    </a:lnTo>
                    <a:lnTo>
                      <a:pt x="454" y="2210"/>
                    </a:lnTo>
                    <a:lnTo>
                      <a:pt x="502" y="2246"/>
                    </a:lnTo>
                    <a:lnTo>
                      <a:pt x="550" y="2282"/>
                    </a:lnTo>
                    <a:lnTo>
                      <a:pt x="602" y="2314"/>
                    </a:lnTo>
                    <a:lnTo>
                      <a:pt x="654" y="2344"/>
                    </a:lnTo>
                    <a:lnTo>
                      <a:pt x="708" y="2372"/>
                    </a:lnTo>
                    <a:lnTo>
                      <a:pt x="762" y="2396"/>
                    </a:lnTo>
                    <a:lnTo>
                      <a:pt x="820" y="2418"/>
                    </a:lnTo>
                    <a:lnTo>
                      <a:pt x="878" y="2438"/>
                    </a:lnTo>
                    <a:lnTo>
                      <a:pt x="936" y="2456"/>
                    </a:lnTo>
                    <a:lnTo>
                      <a:pt x="996" y="2470"/>
                    </a:lnTo>
                    <a:lnTo>
                      <a:pt x="1058" y="2480"/>
                    </a:lnTo>
                    <a:lnTo>
                      <a:pt x="1120" y="2488"/>
                    </a:lnTo>
                    <a:lnTo>
                      <a:pt x="1184" y="2492"/>
                    </a:lnTo>
                    <a:lnTo>
                      <a:pt x="1248" y="2494"/>
                    </a:lnTo>
                    <a:lnTo>
                      <a:pt x="1248" y="2494"/>
                    </a:lnTo>
                    <a:lnTo>
                      <a:pt x="1312" y="2492"/>
                    </a:lnTo>
                    <a:lnTo>
                      <a:pt x="1376" y="2488"/>
                    </a:lnTo>
                    <a:lnTo>
                      <a:pt x="1438" y="2480"/>
                    </a:lnTo>
                    <a:lnTo>
                      <a:pt x="1500" y="2470"/>
                    </a:lnTo>
                    <a:lnTo>
                      <a:pt x="1560" y="2456"/>
                    </a:lnTo>
                    <a:lnTo>
                      <a:pt x="1618" y="2438"/>
                    </a:lnTo>
                    <a:lnTo>
                      <a:pt x="1676" y="2418"/>
                    </a:lnTo>
                    <a:lnTo>
                      <a:pt x="1734" y="2396"/>
                    </a:lnTo>
                    <a:lnTo>
                      <a:pt x="1788" y="2372"/>
                    </a:lnTo>
                    <a:lnTo>
                      <a:pt x="1842" y="2344"/>
                    </a:lnTo>
                    <a:lnTo>
                      <a:pt x="1894" y="2314"/>
                    </a:lnTo>
                    <a:lnTo>
                      <a:pt x="1944" y="2282"/>
                    </a:lnTo>
                    <a:lnTo>
                      <a:pt x="1994" y="2246"/>
                    </a:lnTo>
                    <a:lnTo>
                      <a:pt x="2042" y="2210"/>
                    </a:lnTo>
                    <a:lnTo>
                      <a:pt x="2086" y="2170"/>
                    </a:lnTo>
                    <a:lnTo>
                      <a:pt x="2130" y="2128"/>
                    </a:lnTo>
                    <a:lnTo>
                      <a:pt x="2170" y="2086"/>
                    </a:lnTo>
                    <a:lnTo>
                      <a:pt x="2210" y="2040"/>
                    </a:lnTo>
                    <a:lnTo>
                      <a:pt x="2248" y="1992"/>
                    </a:lnTo>
                    <a:lnTo>
                      <a:pt x="2282" y="1944"/>
                    </a:lnTo>
                    <a:lnTo>
                      <a:pt x="2314" y="1894"/>
                    </a:lnTo>
                    <a:lnTo>
                      <a:pt x="2344" y="1842"/>
                    </a:lnTo>
                    <a:lnTo>
                      <a:pt x="2372" y="1788"/>
                    </a:lnTo>
                    <a:lnTo>
                      <a:pt x="2398" y="1732"/>
                    </a:lnTo>
                    <a:lnTo>
                      <a:pt x="2420" y="1676"/>
                    </a:lnTo>
                    <a:lnTo>
                      <a:pt x="2440" y="1618"/>
                    </a:lnTo>
                    <a:lnTo>
                      <a:pt x="2456" y="1558"/>
                    </a:lnTo>
                    <a:lnTo>
                      <a:pt x="2470" y="1498"/>
                    </a:lnTo>
                    <a:lnTo>
                      <a:pt x="2482" y="1436"/>
                    </a:lnTo>
                    <a:lnTo>
                      <a:pt x="2490" y="1374"/>
                    </a:lnTo>
                    <a:lnTo>
                      <a:pt x="2494" y="1312"/>
                    </a:lnTo>
                    <a:lnTo>
                      <a:pt x="2496" y="1246"/>
                    </a:lnTo>
                    <a:lnTo>
                      <a:pt x="2496" y="1246"/>
                    </a:lnTo>
                    <a:lnTo>
                      <a:pt x="2494" y="1182"/>
                    </a:lnTo>
                    <a:lnTo>
                      <a:pt x="2490" y="1120"/>
                    </a:lnTo>
                    <a:lnTo>
                      <a:pt x="2482" y="1058"/>
                    </a:lnTo>
                    <a:lnTo>
                      <a:pt x="2470" y="996"/>
                    </a:lnTo>
                    <a:lnTo>
                      <a:pt x="2456" y="936"/>
                    </a:lnTo>
                    <a:lnTo>
                      <a:pt x="2440" y="876"/>
                    </a:lnTo>
                    <a:lnTo>
                      <a:pt x="2420" y="818"/>
                    </a:lnTo>
                    <a:lnTo>
                      <a:pt x="2398" y="762"/>
                    </a:lnTo>
                    <a:lnTo>
                      <a:pt x="2372" y="706"/>
                    </a:lnTo>
                    <a:lnTo>
                      <a:pt x="2344" y="652"/>
                    </a:lnTo>
                    <a:lnTo>
                      <a:pt x="2314" y="600"/>
                    </a:lnTo>
                    <a:lnTo>
                      <a:pt x="2282" y="550"/>
                    </a:lnTo>
                    <a:lnTo>
                      <a:pt x="2248" y="502"/>
                    </a:lnTo>
                    <a:lnTo>
                      <a:pt x="2210" y="454"/>
                    </a:lnTo>
                    <a:lnTo>
                      <a:pt x="2170" y="408"/>
                    </a:lnTo>
                    <a:lnTo>
                      <a:pt x="2130" y="366"/>
                    </a:lnTo>
                    <a:lnTo>
                      <a:pt x="2086" y="324"/>
                    </a:lnTo>
                    <a:lnTo>
                      <a:pt x="2042" y="284"/>
                    </a:lnTo>
                    <a:lnTo>
                      <a:pt x="1994" y="248"/>
                    </a:lnTo>
                    <a:lnTo>
                      <a:pt x="1944" y="212"/>
                    </a:lnTo>
                    <a:lnTo>
                      <a:pt x="1894" y="180"/>
                    </a:lnTo>
                    <a:lnTo>
                      <a:pt x="1842" y="150"/>
                    </a:lnTo>
                    <a:lnTo>
                      <a:pt x="1788" y="122"/>
                    </a:lnTo>
                    <a:lnTo>
                      <a:pt x="1734" y="98"/>
                    </a:lnTo>
                    <a:lnTo>
                      <a:pt x="1676" y="76"/>
                    </a:lnTo>
                    <a:lnTo>
                      <a:pt x="1618" y="56"/>
                    </a:lnTo>
                    <a:lnTo>
                      <a:pt x="1560" y="38"/>
                    </a:lnTo>
                    <a:lnTo>
                      <a:pt x="1500" y="24"/>
                    </a:lnTo>
                    <a:lnTo>
                      <a:pt x="1438" y="14"/>
                    </a:lnTo>
                    <a:lnTo>
                      <a:pt x="1376" y="6"/>
                    </a:lnTo>
                    <a:lnTo>
                      <a:pt x="1312" y="2"/>
                    </a:lnTo>
                    <a:lnTo>
                      <a:pt x="1248" y="0"/>
                    </a:lnTo>
                    <a:lnTo>
                      <a:pt x="124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5" name="Freeform 9"/>
              <p:cNvSpPr>
                <a:spLocks/>
              </p:cNvSpPr>
              <p:nvPr/>
            </p:nvSpPr>
            <p:spPr bwMode="auto">
              <a:xfrm>
                <a:off x="-4847871" y="1922387"/>
                <a:ext cx="2138331" cy="2140550"/>
              </a:xfrm>
              <a:custGeom>
                <a:avLst/>
                <a:gdLst>
                  <a:gd name="T0" fmla="*/ 914 w 1928"/>
                  <a:gd name="T1" fmla="*/ 1928 h 1930"/>
                  <a:gd name="T2" fmla="*/ 770 w 1928"/>
                  <a:gd name="T3" fmla="*/ 1910 h 1930"/>
                  <a:gd name="T4" fmla="*/ 632 w 1928"/>
                  <a:gd name="T5" fmla="*/ 1870 h 1930"/>
                  <a:gd name="T6" fmla="*/ 504 w 1928"/>
                  <a:gd name="T7" fmla="*/ 1812 h 1930"/>
                  <a:gd name="T8" fmla="*/ 388 w 1928"/>
                  <a:gd name="T9" fmla="*/ 1738 h 1930"/>
                  <a:gd name="T10" fmla="*/ 282 w 1928"/>
                  <a:gd name="T11" fmla="*/ 1646 h 1930"/>
                  <a:gd name="T12" fmla="*/ 192 w 1928"/>
                  <a:gd name="T13" fmla="*/ 1542 h 1930"/>
                  <a:gd name="T14" fmla="*/ 116 w 1928"/>
                  <a:gd name="T15" fmla="*/ 1424 h 1930"/>
                  <a:gd name="T16" fmla="*/ 58 w 1928"/>
                  <a:gd name="T17" fmla="*/ 1296 h 1930"/>
                  <a:gd name="T18" fmla="*/ 20 w 1928"/>
                  <a:gd name="T19" fmla="*/ 1160 h 1930"/>
                  <a:gd name="T20" fmla="*/ 0 w 1928"/>
                  <a:gd name="T21" fmla="*/ 1014 h 1930"/>
                  <a:gd name="T22" fmla="*/ 0 w 1928"/>
                  <a:gd name="T23" fmla="*/ 916 h 1930"/>
                  <a:gd name="T24" fmla="*/ 20 w 1928"/>
                  <a:gd name="T25" fmla="*/ 770 h 1930"/>
                  <a:gd name="T26" fmla="*/ 58 w 1928"/>
                  <a:gd name="T27" fmla="*/ 634 h 1930"/>
                  <a:gd name="T28" fmla="*/ 116 w 1928"/>
                  <a:gd name="T29" fmla="*/ 506 h 1930"/>
                  <a:gd name="T30" fmla="*/ 192 w 1928"/>
                  <a:gd name="T31" fmla="*/ 388 h 1930"/>
                  <a:gd name="T32" fmla="*/ 282 w 1928"/>
                  <a:gd name="T33" fmla="*/ 284 h 1930"/>
                  <a:gd name="T34" fmla="*/ 388 w 1928"/>
                  <a:gd name="T35" fmla="*/ 192 h 1930"/>
                  <a:gd name="T36" fmla="*/ 504 w 1928"/>
                  <a:gd name="T37" fmla="*/ 118 h 1930"/>
                  <a:gd name="T38" fmla="*/ 632 w 1928"/>
                  <a:gd name="T39" fmla="*/ 60 h 1930"/>
                  <a:gd name="T40" fmla="*/ 770 w 1928"/>
                  <a:gd name="T41" fmla="*/ 20 h 1930"/>
                  <a:gd name="T42" fmla="*/ 914 w 1928"/>
                  <a:gd name="T43" fmla="*/ 2 h 1930"/>
                  <a:gd name="T44" fmla="*/ 1014 w 1928"/>
                  <a:gd name="T45" fmla="*/ 2 h 1930"/>
                  <a:gd name="T46" fmla="*/ 1158 w 1928"/>
                  <a:gd name="T47" fmla="*/ 20 h 1930"/>
                  <a:gd name="T48" fmla="*/ 1296 w 1928"/>
                  <a:gd name="T49" fmla="*/ 60 h 1930"/>
                  <a:gd name="T50" fmla="*/ 1424 w 1928"/>
                  <a:gd name="T51" fmla="*/ 118 h 1930"/>
                  <a:gd name="T52" fmla="*/ 1540 w 1928"/>
                  <a:gd name="T53" fmla="*/ 192 h 1930"/>
                  <a:gd name="T54" fmla="*/ 1646 w 1928"/>
                  <a:gd name="T55" fmla="*/ 284 h 1930"/>
                  <a:gd name="T56" fmla="*/ 1736 w 1928"/>
                  <a:gd name="T57" fmla="*/ 388 h 1930"/>
                  <a:gd name="T58" fmla="*/ 1812 w 1928"/>
                  <a:gd name="T59" fmla="*/ 506 h 1930"/>
                  <a:gd name="T60" fmla="*/ 1870 w 1928"/>
                  <a:gd name="T61" fmla="*/ 634 h 1930"/>
                  <a:gd name="T62" fmla="*/ 1908 w 1928"/>
                  <a:gd name="T63" fmla="*/ 770 h 1930"/>
                  <a:gd name="T64" fmla="*/ 1926 w 1928"/>
                  <a:gd name="T65" fmla="*/ 916 h 1930"/>
                  <a:gd name="T66" fmla="*/ 1926 w 1928"/>
                  <a:gd name="T67" fmla="*/ 1014 h 1930"/>
                  <a:gd name="T68" fmla="*/ 1908 w 1928"/>
                  <a:gd name="T69" fmla="*/ 1160 h 1930"/>
                  <a:gd name="T70" fmla="*/ 1870 w 1928"/>
                  <a:gd name="T71" fmla="*/ 1296 h 1930"/>
                  <a:gd name="T72" fmla="*/ 1812 w 1928"/>
                  <a:gd name="T73" fmla="*/ 1424 h 1930"/>
                  <a:gd name="T74" fmla="*/ 1736 w 1928"/>
                  <a:gd name="T75" fmla="*/ 1542 h 1930"/>
                  <a:gd name="T76" fmla="*/ 1646 w 1928"/>
                  <a:gd name="T77" fmla="*/ 1646 h 1930"/>
                  <a:gd name="T78" fmla="*/ 1540 w 1928"/>
                  <a:gd name="T79" fmla="*/ 1738 h 1930"/>
                  <a:gd name="T80" fmla="*/ 1424 w 1928"/>
                  <a:gd name="T81" fmla="*/ 1812 h 1930"/>
                  <a:gd name="T82" fmla="*/ 1296 w 1928"/>
                  <a:gd name="T83" fmla="*/ 1870 h 1930"/>
                  <a:gd name="T84" fmla="*/ 1158 w 1928"/>
                  <a:gd name="T85" fmla="*/ 1910 h 1930"/>
                  <a:gd name="T86" fmla="*/ 1014 w 1928"/>
                  <a:gd name="T87" fmla="*/ 1928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8" h="1930">
                    <a:moveTo>
                      <a:pt x="964" y="1930"/>
                    </a:moveTo>
                    <a:lnTo>
                      <a:pt x="964" y="1930"/>
                    </a:lnTo>
                    <a:lnTo>
                      <a:pt x="914" y="1928"/>
                    </a:lnTo>
                    <a:lnTo>
                      <a:pt x="866" y="1924"/>
                    </a:lnTo>
                    <a:lnTo>
                      <a:pt x="818" y="1918"/>
                    </a:lnTo>
                    <a:lnTo>
                      <a:pt x="770" y="1910"/>
                    </a:lnTo>
                    <a:lnTo>
                      <a:pt x="724" y="1898"/>
                    </a:lnTo>
                    <a:lnTo>
                      <a:pt x="678" y="1886"/>
                    </a:lnTo>
                    <a:lnTo>
                      <a:pt x="632" y="1870"/>
                    </a:lnTo>
                    <a:lnTo>
                      <a:pt x="588" y="1854"/>
                    </a:lnTo>
                    <a:lnTo>
                      <a:pt x="546" y="1834"/>
                    </a:lnTo>
                    <a:lnTo>
                      <a:pt x="504" y="1812"/>
                    </a:lnTo>
                    <a:lnTo>
                      <a:pt x="464" y="1790"/>
                    </a:lnTo>
                    <a:lnTo>
                      <a:pt x="426" y="1764"/>
                    </a:lnTo>
                    <a:lnTo>
                      <a:pt x="388" y="1738"/>
                    </a:lnTo>
                    <a:lnTo>
                      <a:pt x="350" y="1708"/>
                    </a:lnTo>
                    <a:lnTo>
                      <a:pt x="316" y="1678"/>
                    </a:lnTo>
                    <a:lnTo>
                      <a:pt x="282" y="1646"/>
                    </a:lnTo>
                    <a:lnTo>
                      <a:pt x="250" y="1612"/>
                    </a:lnTo>
                    <a:lnTo>
                      <a:pt x="220" y="1578"/>
                    </a:lnTo>
                    <a:lnTo>
                      <a:pt x="192" y="1542"/>
                    </a:lnTo>
                    <a:lnTo>
                      <a:pt x="164" y="1504"/>
                    </a:lnTo>
                    <a:lnTo>
                      <a:pt x="140" y="1464"/>
                    </a:lnTo>
                    <a:lnTo>
                      <a:pt x="116" y="1424"/>
                    </a:lnTo>
                    <a:lnTo>
                      <a:pt x="94" y="1382"/>
                    </a:lnTo>
                    <a:lnTo>
                      <a:pt x="76" y="1340"/>
                    </a:lnTo>
                    <a:lnTo>
                      <a:pt x="58" y="1296"/>
                    </a:lnTo>
                    <a:lnTo>
                      <a:pt x="44" y="1252"/>
                    </a:lnTo>
                    <a:lnTo>
                      <a:pt x="30" y="1206"/>
                    </a:lnTo>
                    <a:lnTo>
                      <a:pt x="20" y="1160"/>
                    </a:lnTo>
                    <a:lnTo>
                      <a:pt x="10" y="1112"/>
                    </a:lnTo>
                    <a:lnTo>
                      <a:pt x="4" y="1064"/>
                    </a:lnTo>
                    <a:lnTo>
                      <a:pt x="0" y="1014"/>
                    </a:lnTo>
                    <a:lnTo>
                      <a:pt x="0" y="964"/>
                    </a:lnTo>
                    <a:lnTo>
                      <a:pt x="0" y="964"/>
                    </a:lnTo>
                    <a:lnTo>
                      <a:pt x="0" y="916"/>
                    </a:lnTo>
                    <a:lnTo>
                      <a:pt x="4" y="866"/>
                    </a:lnTo>
                    <a:lnTo>
                      <a:pt x="10" y="818"/>
                    </a:lnTo>
                    <a:lnTo>
                      <a:pt x="20" y="770"/>
                    </a:lnTo>
                    <a:lnTo>
                      <a:pt x="30" y="724"/>
                    </a:lnTo>
                    <a:lnTo>
                      <a:pt x="44" y="678"/>
                    </a:lnTo>
                    <a:lnTo>
                      <a:pt x="58" y="634"/>
                    </a:lnTo>
                    <a:lnTo>
                      <a:pt x="76" y="590"/>
                    </a:lnTo>
                    <a:lnTo>
                      <a:pt x="94" y="548"/>
                    </a:lnTo>
                    <a:lnTo>
                      <a:pt x="116" y="506"/>
                    </a:lnTo>
                    <a:lnTo>
                      <a:pt x="140" y="466"/>
                    </a:lnTo>
                    <a:lnTo>
                      <a:pt x="164" y="426"/>
                    </a:lnTo>
                    <a:lnTo>
                      <a:pt x="192" y="388"/>
                    </a:lnTo>
                    <a:lnTo>
                      <a:pt x="220" y="352"/>
                    </a:lnTo>
                    <a:lnTo>
                      <a:pt x="250" y="316"/>
                    </a:lnTo>
                    <a:lnTo>
                      <a:pt x="282" y="284"/>
                    </a:lnTo>
                    <a:lnTo>
                      <a:pt x="316" y="252"/>
                    </a:lnTo>
                    <a:lnTo>
                      <a:pt x="350" y="222"/>
                    </a:lnTo>
                    <a:lnTo>
                      <a:pt x="388" y="192"/>
                    </a:lnTo>
                    <a:lnTo>
                      <a:pt x="426" y="166"/>
                    </a:lnTo>
                    <a:lnTo>
                      <a:pt x="464" y="140"/>
                    </a:lnTo>
                    <a:lnTo>
                      <a:pt x="504" y="118"/>
                    </a:lnTo>
                    <a:lnTo>
                      <a:pt x="546" y="96"/>
                    </a:lnTo>
                    <a:lnTo>
                      <a:pt x="588" y="76"/>
                    </a:lnTo>
                    <a:lnTo>
                      <a:pt x="632" y="60"/>
                    </a:lnTo>
                    <a:lnTo>
                      <a:pt x="678" y="44"/>
                    </a:lnTo>
                    <a:lnTo>
                      <a:pt x="724" y="32"/>
                    </a:lnTo>
                    <a:lnTo>
                      <a:pt x="770" y="20"/>
                    </a:lnTo>
                    <a:lnTo>
                      <a:pt x="818" y="12"/>
                    </a:lnTo>
                    <a:lnTo>
                      <a:pt x="866" y="6"/>
                    </a:lnTo>
                    <a:lnTo>
                      <a:pt x="914" y="2"/>
                    </a:lnTo>
                    <a:lnTo>
                      <a:pt x="964" y="0"/>
                    </a:lnTo>
                    <a:lnTo>
                      <a:pt x="964" y="0"/>
                    </a:lnTo>
                    <a:lnTo>
                      <a:pt x="1014" y="2"/>
                    </a:lnTo>
                    <a:lnTo>
                      <a:pt x="1062" y="6"/>
                    </a:lnTo>
                    <a:lnTo>
                      <a:pt x="1110" y="12"/>
                    </a:lnTo>
                    <a:lnTo>
                      <a:pt x="1158" y="20"/>
                    </a:lnTo>
                    <a:lnTo>
                      <a:pt x="1204" y="32"/>
                    </a:lnTo>
                    <a:lnTo>
                      <a:pt x="1250" y="44"/>
                    </a:lnTo>
                    <a:lnTo>
                      <a:pt x="1296" y="60"/>
                    </a:lnTo>
                    <a:lnTo>
                      <a:pt x="1338" y="76"/>
                    </a:lnTo>
                    <a:lnTo>
                      <a:pt x="1382" y="96"/>
                    </a:lnTo>
                    <a:lnTo>
                      <a:pt x="1424" y="118"/>
                    </a:lnTo>
                    <a:lnTo>
                      <a:pt x="1464" y="140"/>
                    </a:lnTo>
                    <a:lnTo>
                      <a:pt x="1502" y="166"/>
                    </a:lnTo>
                    <a:lnTo>
                      <a:pt x="1540" y="192"/>
                    </a:lnTo>
                    <a:lnTo>
                      <a:pt x="1576" y="222"/>
                    </a:lnTo>
                    <a:lnTo>
                      <a:pt x="1612" y="252"/>
                    </a:lnTo>
                    <a:lnTo>
                      <a:pt x="1646" y="284"/>
                    </a:lnTo>
                    <a:lnTo>
                      <a:pt x="1678" y="316"/>
                    </a:lnTo>
                    <a:lnTo>
                      <a:pt x="1708" y="352"/>
                    </a:lnTo>
                    <a:lnTo>
                      <a:pt x="1736" y="388"/>
                    </a:lnTo>
                    <a:lnTo>
                      <a:pt x="1764" y="426"/>
                    </a:lnTo>
                    <a:lnTo>
                      <a:pt x="1788" y="466"/>
                    </a:lnTo>
                    <a:lnTo>
                      <a:pt x="1812" y="506"/>
                    </a:lnTo>
                    <a:lnTo>
                      <a:pt x="1834" y="548"/>
                    </a:lnTo>
                    <a:lnTo>
                      <a:pt x="1852" y="590"/>
                    </a:lnTo>
                    <a:lnTo>
                      <a:pt x="1870" y="634"/>
                    </a:lnTo>
                    <a:lnTo>
                      <a:pt x="1884" y="678"/>
                    </a:lnTo>
                    <a:lnTo>
                      <a:pt x="1898" y="724"/>
                    </a:lnTo>
                    <a:lnTo>
                      <a:pt x="1908" y="770"/>
                    </a:lnTo>
                    <a:lnTo>
                      <a:pt x="1918" y="818"/>
                    </a:lnTo>
                    <a:lnTo>
                      <a:pt x="1924" y="866"/>
                    </a:lnTo>
                    <a:lnTo>
                      <a:pt x="1926" y="916"/>
                    </a:lnTo>
                    <a:lnTo>
                      <a:pt x="1928" y="964"/>
                    </a:lnTo>
                    <a:lnTo>
                      <a:pt x="1928" y="964"/>
                    </a:lnTo>
                    <a:lnTo>
                      <a:pt x="1926" y="1014"/>
                    </a:lnTo>
                    <a:lnTo>
                      <a:pt x="1924" y="1064"/>
                    </a:lnTo>
                    <a:lnTo>
                      <a:pt x="1918" y="1112"/>
                    </a:lnTo>
                    <a:lnTo>
                      <a:pt x="1908" y="1160"/>
                    </a:lnTo>
                    <a:lnTo>
                      <a:pt x="1898" y="1206"/>
                    </a:lnTo>
                    <a:lnTo>
                      <a:pt x="1884" y="1252"/>
                    </a:lnTo>
                    <a:lnTo>
                      <a:pt x="1870" y="1296"/>
                    </a:lnTo>
                    <a:lnTo>
                      <a:pt x="1852" y="1340"/>
                    </a:lnTo>
                    <a:lnTo>
                      <a:pt x="1834" y="1382"/>
                    </a:lnTo>
                    <a:lnTo>
                      <a:pt x="1812" y="1424"/>
                    </a:lnTo>
                    <a:lnTo>
                      <a:pt x="1788" y="1464"/>
                    </a:lnTo>
                    <a:lnTo>
                      <a:pt x="1764" y="1504"/>
                    </a:lnTo>
                    <a:lnTo>
                      <a:pt x="1736" y="1542"/>
                    </a:lnTo>
                    <a:lnTo>
                      <a:pt x="1708" y="1578"/>
                    </a:lnTo>
                    <a:lnTo>
                      <a:pt x="1678" y="1612"/>
                    </a:lnTo>
                    <a:lnTo>
                      <a:pt x="1646" y="1646"/>
                    </a:lnTo>
                    <a:lnTo>
                      <a:pt x="1612" y="1678"/>
                    </a:lnTo>
                    <a:lnTo>
                      <a:pt x="1576" y="1708"/>
                    </a:lnTo>
                    <a:lnTo>
                      <a:pt x="1540" y="1738"/>
                    </a:lnTo>
                    <a:lnTo>
                      <a:pt x="1502" y="1764"/>
                    </a:lnTo>
                    <a:lnTo>
                      <a:pt x="1464" y="1790"/>
                    </a:lnTo>
                    <a:lnTo>
                      <a:pt x="1424" y="1812"/>
                    </a:lnTo>
                    <a:lnTo>
                      <a:pt x="1382" y="1834"/>
                    </a:lnTo>
                    <a:lnTo>
                      <a:pt x="1338" y="1854"/>
                    </a:lnTo>
                    <a:lnTo>
                      <a:pt x="1296" y="1870"/>
                    </a:lnTo>
                    <a:lnTo>
                      <a:pt x="1250" y="1886"/>
                    </a:lnTo>
                    <a:lnTo>
                      <a:pt x="1204" y="1898"/>
                    </a:lnTo>
                    <a:lnTo>
                      <a:pt x="1158" y="1910"/>
                    </a:lnTo>
                    <a:lnTo>
                      <a:pt x="1110" y="1918"/>
                    </a:lnTo>
                    <a:lnTo>
                      <a:pt x="1062" y="1924"/>
                    </a:lnTo>
                    <a:lnTo>
                      <a:pt x="1014" y="1928"/>
                    </a:lnTo>
                    <a:lnTo>
                      <a:pt x="964" y="1930"/>
                    </a:lnTo>
                    <a:lnTo>
                      <a:pt x="964" y="193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6" name="Freeform 10"/>
              <p:cNvSpPr>
                <a:spLocks/>
              </p:cNvSpPr>
              <p:nvPr/>
            </p:nvSpPr>
            <p:spPr bwMode="auto">
              <a:xfrm>
                <a:off x="-4508489" y="2261769"/>
                <a:ext cx="1459567" cy="1461785"/>
              </a:xfrm>
              <a:custGeom>
                <a:avLst/>
                <a:gdLst>
                  <a:gd name="T0" fmla="*/ 624 w 1316"/>
                  <a:gd name="T1" fmla="*/ 2 h 1318"/>
                  <a:gd name="T2" fmla="*/ 526 w 1316"/>
                  <a:gd name="T3" fmla="*/ 14 h 1318"/>
                  <a:gd name="T4" fmla="*/ 432 w 1316"/>
                  <a:gd name="T5" fmla="*/ 40 h 1318"/>
                  <a:gd name="T6" fmla="*/ 344 w 1316"/>
                  <a:gd name="T7" fmla="*/ 80 h 1318"/>
                  <a:gd name="T8" fmla="*/ 264 w 1316"/>
                  <a:gd name="T9" fmla="*/ 132 h 1318"/>
                  <a:gd name="T10" fmla="*/ 192 w 1316"/>
                  <a:gd name="T11" fmla="*/ 194 h 1318"/>
                  <a:gd name="T12" fmla="*/ 130 w 1316"/>
                  <a:gd name="T13" fmla="*/ 266 h 1318"/>
                  <a:gd name="T14" fmla="*/ 80 w 1316"/>
                  <a:gd name="T15" fmla="*/ 346 h 1318"/>
                  <a:gd name="T16" fmla="*/ 40 w 1316"/>
                  <a:gd name="T17" fmla="*/ 432 h 1318"/>
                  <a:gd name="T18" fmla="*/ 14 w 1316"/>
                  <a:gd name="T19" fmla="*/ 526 h 1318"/>
                  <a:gd name="T20" fmla="*/ 0 w 1316"/>
                  <a:gd name="T21" fmla="*/ 626 h 1318"/>
                  <a:gd name="T22" fmla="*/ 0 w 1316"/>
                  <a:gd name="T23" fmla="*/ 692 h 1318"/>
                  <a:gd name="T24" fmla="*/ 14 w 1316"/>
                  <a:gd name="T25" fmla="*/ 792 h 1318"/>
                  <a:gd name="T26" fmla="*/ 40 w 1316"/>
                  <a:gd name="T27" fmla="*/ 886 h 1318"/>
                  <a:gd name="T28" fmla="*/ 80 w 1316"/>
                  <a:gd name="T29" fmla="*/ 972 h 1318"/>
                  <a:gd name="T30" fmla="*/ 130 w 1316"/>
                  <a:gd name="T31" fmla="*/ 1052 h 1318"/>
                  <a:gd name="T32" fmla="*/ 192 w 1316"/>
                  <a:gd name="T33" fmla="*/ 1124 h 1318"/>
                  <a:gd name="T34" fmla="*/ 264 w 1316"/>
                  <a:gd name="T35" fmla="*/ 1186 h 1318"/>
                  <a:gd name="T36" fmla="*/ 344 w 1316"/>
                  <a:gd name="T37" fmla="*/ 1238 h 1318"/>
                  <a:gd name="T38" fmla="*/ 432 w 1316"/>
                  <a:gd name="T39" fmla="*/ 1278 h 1318"/>
                  <a:gd name="T40" fmla="*/ 526 w 1316"/>
                  <a:gd name="T41" fmla="*/ 1304 h 1318"/>
                  <a:gd name="T42" fmla="*/ 624 w 1316"/>
                  <a:gd name="T43" fmla="*/ 1316 h 1318"/>
                  <a:gd name="T44" fmla="*/ 692 w 1316"/>
                  <a:gd name="T45" fmla="*/ 1316 h 1318"/>
                  <a:gd name="T46" fmla="*/ 790 w 1316"/>
                  <a:gd name="T47" fmla="*/ 1304 h 1318"/>
                  <a:gd name="T48" fmla="*/ 884 w 1316"/>
                  <a:gd name="T49" fmla="*/ 1278 h 1318"/>
                  <a:gd name="T50" fmla="*/ 972 w 1316"/>
                  <a:gd name="T51" fmla="*/ 1238 h 1318"/>
                  <a:gd name="T52" fmla="*/ 1052 w 1316"/>
                  <a:gd name="T53" fmla="*/ 1186 h 1318"/>
                  <a:gd name="T54" fmla="*/ 1124 w 1316"/>
                  <a:gd name="T55" fmla="*/ 1124 h 1318"/>
                  <a:gd name="T56" fmla="*/ 1186 w 1316"/>
                  <a:gd name="T57" fmla="*/ 1052 h 1318"/>
                  <a:gd name="T58" fmla="*/ 1236 w 1316"/>
                  <a:gd name="T59" fmla="*/ 972 h 1318"/>
                  <a:gd name="T60" fmla="*/ 1276 w 1316"/>
                  <a:gd name="T61" fmla="*/ 886 h 1318"/>
                  <a:gd name="T62" fmla="*/ 1302 w 1316"/>
                  <a:gd name="T63" fmla="*/ 792 h 1318"/>
                  <a:gd name="T64" fmla="*/ 1316 w 1316"/>
                  <a:gd name="T65" fmla="*/ 692 h 1318"/>
                  <a:gd name="T66" fmla="*/ 1316 w 1316"/>
                  <a:gd name="T67" fmla="*/ 626 h 1318"/>
                  <a:gd name="T68" fmla="*/ 1302 w 1316"/>
                  <a:gd name="T69" fmla="*/ 526 h 1318"/>
                  <a:gd name="T70" fmla="*/ 1276 w 1316"/>
                  <a:gd name="T71" fmla="*/ 432 h 1318"/>
                  <a:gd name="T72" fmla="*/ 1236 w 1316"/>
                  <a:gd name="T73" fmla="*/ 346 h 1318"/>
                  <a:gd name="T74" fmla="*/ 1186 w 1316"/>
                  <a:gd name="T75" fmla="*/ 266 h 1318"/>
                  <a:gd name="T76" fmla="*/ 1124 w 1316"/>
                  <a:gd name="T77" fmla="*/ 194 h 1318"/>
                  <a:gd name="T78" fmla="*/ 1052 w 1316"/>
                  <a:gd name="T79" fmla="*/ 132 h 1318"/>
                  <a:gd name="T80" fmla="*/ 972 w 1316"/>
                  <a:gd name="T81" fmla="*/ 80 h 1318"/>
                  <a:gd name="T82" fmla="*/ 884 w 1316"/>
                  <a:gd name="T83" fmla="*/ 40 h 1318"/>
                  <a:gd name="T84" fmla="*/ 790 w 1316"/>
                  <a:gd name="T85" fmla="*/ 14 h 1318"/>
                  <a:gd name="T86" fmla="*/ 692 w 1316"/>
                  <a:gd name="T87" fmla="*/ 2 h 1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6" h="1318">
                    <a:moveTo>
                      <a:pt x="658" y="0"/>
                    </a:moveTo>
                    <a:lnTo>
                      <a:pt x="658" y="0"/>
                    </a:lnTo>
                    <a:lnTo>
                      <a:pt x="624" y="2"/>
                    </a:lnTo>
                    <a:lnTo>
                      <a:pt x="590" y="4"/>
                    </a:lnTo>
                    <a:lnTo>
                      <a:pt x="558" y="8"/>
                    </a:lnTo>
                    <a:lnTo>
                      <a:pt x="526" y="14"/>
                    </a:lnTo>
                    <a:lnTo>
                      <a:pt x="494" y="22"/>
                    </a:lnTo>
                    <a:lnTo>
                      <a:pt x="462" y="30"/>
                    </a:lnTo>
                    <a:lnTo>
                      <a:pt x="432" y="40"/>
                    </a:lnTo>
                    <a:lnTo>
                      <a:pt x="402" y="52"/>
                    </a:lnTo>
                    <a:lnTo>
                      <a:pt x="372" y="66"/>
                    </a:lnTo>
                    <a:lnTo>
                      <a:pt x="344" y="80"/>
                    </a:lnTo>
                    <a:lnTo>
                      <a:pt x="316" y="96"/>
                    </a:lnTo>
                    <a:lnTo>
                      <a:pt x="290" y="114"/>
                    </a:lnTo>
                    <a:lnTo>
                      <a:pt x="264" y="132"/>
                    </a:lnTo>
                    <a:lnTo>
                      <a:pt x="240" y="152"/>
                    </a:lnTo>
                    <a:lnTo>
                      <a:pt x="216" y="172"/>
                    </a:lnTo>
                    <a:lnTo>
                      <a:pt x="192" y="194"/>
                    </a:lnTo>
                    <a:lnTo>
                      <a:pt x="172" y="216"/>
                    </a:lnTo>
                    <a:lnTo>
                      <a:pt x="150" y="240"/>
                    </a:lnTo>
                    <a:lnTo>
                      <a:pt x="130" y="266"/>
                    </a:lnTo>
                    <a:lnTo>
                      <a:pt x="112" y="292"/>
                    </a:lnTo>
                    <a:lnTo>
                      <a:pt x="96" y="318"/>
                    </a:lnTo>
                    <a:lnTo>
                      <a:pt x="80" y="346"/>
                    </a:lnTo>
                    <a:lnTo>
                      <a:pt x="64" y="374"/>
                    </a:lnTo>
                    <a:lnTo>
                      <a:pt x="52" y="404"/>
                    </a:lnTo>
                    <a:lnTo>
                      <a:pt x="40" y="432"/>
                    </a:lnTo>
                    <a:lnTo>
                      <a:pt x="30" y="464"/>
                    </a:lnTo>
                    <a:lnTo>
                      <a:pt x="20" y="494"/>
                    </a:lnTo>
                    <a:lnTo>
                      <a:pt x="14" y="526"/>
                    </a:lnTo>
                    <a:lnTo>
                      <a:pt x="8" y="558"/>
                    </a:lnTo>
                    <a:lnTo>
                      <a:pt x="4" y="592"/>
                    </a:lnTo>
                    <a:lnTo>
                      <a:pt x="0" y="626"/>
                    </a:lnTo>
                    <a:lnTo>
                      <a:pt x="0" y="658"/>
                    </a:lnTo>
                    <a:lnTo>
                      <a:pt x="0" y="658"/>
                    </a:lnTo>
                    <a:lnTo>
                      <a:pt x="0" y="692"/>
                    </a:lnTo>
                    <a:lnTo>
                      <a:pt x="4" y="726"/>
                    </a:lnTo>
                    <a:lnTo>
                      <a:pt x="8" y="760"/>
                    </a:lnTo>
                    <a:lnTo>
                      <a:pt x="14" y="792"/>
                    </a:lnTo>
                    <a:lnTo>
                      <a:pt x="20" y="824"/>
                    </a:lnTo>
                    <a:lnTo>
                      <a:pt x="30" y="854"/>
                    </a:lnTo>
                    <a:lnTo>
                      <a:pt x="40" y="886"/>
                    </a:lnTo>
                    <a:lnTo>
                      <a:pt x="52" y="914"/>
                    </a:lnTo>
                    <a:lnTo>
                      <a:pt x="64" y="944"/>
                    </a:lnTo>
                    <a:lnTo>
                      <a:pt x="80" y="972"/>
                    </a:lnTo>
                    <a:lnTo>
                      <a:pt x="96" y="1000"/>
                    </a:lnTo>
                    <a:lnTo>
                      <a:pt x="112" y="1026"/>
                    </a:lnTo>
                    <a:lnTo>
                      <a:pt x="130" y="1052"/>
                    </a:lnTo>
                    <a:lnTo>
                      <a:pt x="150" y="1078"/>
                    </a:lnTo>
                    <a:lnTo>
                      <a:pt x="172" y="1102"/>
                    </a:lnTo>
                    <a:lnTo>
                      <a:pt x="192" y="1124"/>
                    </a:lnTo>
                    <a:lnTo>
                      <a:pt x="216" y="1146"/>
                    </a:lnTo>
                    <a:lnTo>
                      <a:pt x="240" y="1166"/>
                    </a:lnTo>
                    <a:lnTo>
                      <a:pt x="264" y="1186"/>
                    </a:lnTo>
                    <a:lnTo>
                      <a:pt x="290" y="1204"/>
                    </a:lnTo>
                    <a:lnTo>
                      <a:pt x="316" y="1222"/>
                    </a:lnTo>
                    <a:lnTo>
                      <a:pt x="344" y="1238"/>
                    </a:lnTo>
                    <a:lnTo>
                      <a:pt x="372" y="1252"/>
                    </a:lnTo>
                    <a:lnTo>
                      <a:pt x="402" y="1266"/>
                    </a:lnTo>
                    <a:lnTo>
                      <a:pt x="432" y="1278"/>
                    </a:lnTo>
                    <a:lnTo>
                      <a:pt x="462" y="1288"/>
                    </a:lnTo>
                    <a:lnTo>
                      <a:pt x="494" y="1296"/>
                    </a:lnTo>
                    <a:lnTo>
                      <a:pt x="526" y="1304"/>
                    </a:lnTo>
                    <a:lnTo>
                      <a:pt x="558" y="1310"/>
                    </a:lnTo>
                    <a:lnTo>
                      <a:pt x="590" y="1314"/>
                    </a:lnTo>
                    <a:lnTo>
                      <a:pt x="624" y="1316"/>
                    </a:lnTo>
                    <a:lnTo>
                      <a:pt x="658" y="1318"/>
                    </a:lnTo>
                    <a:lnTo>
                      <a:pt x="658" y="1318"/>
                    </a:lnTo>
                    <a:lnTo>
                      <a:pt x="692" y="1316"/>
                    </a:lnTo>
                    <a:lnTo>
                      <a:pt x="726" y="1314"/>
                    </a:lnTo>
                    <a:lnTo>
                      <a:pt x="758" y="1310"/>
                    </a:lnTo>
                    <a:lnTo>
                      <a:pt x="790" y="1304"/>
                    </a:lnTo>
                    <a:lnTo>
                      <a:pt x="822" y="1296"/>
                    </a:lnTo>
                    <a:lnTo>
                      <a:pt x="854" y="1288"/>
                    </a:lnTo>
                    <a:lnTo>
                      <a:pt x="884" y="1278"/>
                    </a:lnTo>
                    <a:lnTo>
                      <a:pt x="914" y="1266"/>
                    </a:lnTo>
                    <a:lnTo>
                      <a:pt x="944" y="1252"/>
                    </a:lnTo>
                    <a:lnTo>
                      <a:pt x="972" y="1238"/>
                    </a:lnTo>
                    <a:lnTo>
                      <a:pt x="998" y="1222"/>
                    </a:lnTo>
                    <a:lnTo>
                      <a:pt x="1026" y="1204"/>
                    </a:lnTo>
                    <a:lnTo>
                      <a:pt x="1052" y="1186"/>
                    </a:lnTo>
                    <a:lnTo>
                      <a:pt x="1076" y="1166"/>
                    </a:lnTo>
                    <a:lnTo>
                      <a:pt x="1100" y="1146"/>
                    </a:lnTo>
                    <a:lnTo>
                      <a:pt x="1124" y="1124"/>
                    </a:lnTo>
                    <a:lnTo>
                      <a:pt x="1144" y="1102"/>
                    </a:lnTo>
                    <a:lnTo>
                      <a:pt x="1166" y="1078"/>
                    </a:lnTo>
                    <a:lnTo>
                      <a:pt x="1186" y="1052"/>
                    </a:lnTo>
                    <a:lnTo>
                      <a:pt x="1204" y="1026"/>
                    </a:lnTo>
                    <a:lnTo>
                      <a:pt x="1220" y="1000"/>
                    </a:lnTo>
                    <a:lnTo>
                      <a:pt x="1236" y="972"/>
                    </a:lnTo>
                    <a:lnTo>
                      <a:pt x="1252" y="944"/>
                    </a:lnTo>
                    <a:lnTo>
                      <a:pt x="1264" y="914"/>
                    </a:lnTo>
                    <a:lnTo>
                      <a:pt x="1276" y="886"/>
                    </a:lnTo>
                    <a:lnTo>
                      <a:pt x="1286" y="854"/>
                    </a:lnTo>
                    <a:lnTo>
                      <a:pt x="1296" y="824"/>
                    </a:lnTo>
                    <a:lnTo>
                      <a:pt x="1302" y="792"/>
                    </a:lnTo>
                    <a:lnTo>
                      <a:pt x="1308" y="760"/>
                    </a:lnTo>
                    <a:lnTo>
                      <a:pt x="1312" y="726"/>
                    </a:lnTo>
                    <a:lnTo>
                      <a:pt x="1316" y="692"/>
                    </a:lnTo>
                    <a:lnTo>
                      <a:pt x="1316" y="658"/>
                    </a:lnTo>
                    <a:lnTo>
                      <a:pt x="1316" y="658"/>
                    </a:lnTo>
                    <a:lnTo>
                      <a:pt x="1316" y="626"/>
                    </a:lnTo>
                    <a:lnTo>
                      <a:pt x="1312" y="592"/>
                    </a:lnTo>
                    <a:lnTo>
                      <a:pt x="1308" y="558"/>
                    </a:lnTo>
                    <a:lnTo>
                      <a:pt x="1302" y="526"/>
                    </a:lnTo>
                    <a:lnTo>
                      <a:pt x="1296" y="494"/>
                    </a:lnTo>
                    <a:lnTo>
                      <a:pt x="1286" y="464"/>
                    </a:lnTo>
                    <a:lnTo>
                      <a:pt x="1276" y="432"/>
                    </a:lnTo>
                    <a:lnTo>
                      <a:pt x="1264" y="404"/>
                    </a:lnTo>
                    <a:lnTo>
                      <a:pt x="1252" y="374"/>
                    </a:lnTo>
                    <a:lnTo>
                      <a:pt x="1236" y="346"/>
                    </a:lnTo>
                    <a:lnTo>
                      <a:pt x="1220" y="318"/>
                    </a:lnTo>
                    <a:lnTo>
                      <a:pt x="1204" y="292"/>
                    </a:lnTo>
                    <a:lnTo>
                      <a:pt x="1186" y="266"/>
                    </a:lnTo>
                    <a:lnTo>
                      <a:pt x="1166" y="240"/>
                    </a:lnTo>
                    <a:lnTo>
                      <a:pt x="1144" y="216"/>
                    </a:lnTo>
                    <a:lnTo>
                      <a:pt x="1124" y="194"/>
                    </a:lnTo>
                    <a:lnTo>
                      <a:pt x="1100" y="172"/>
                    </a:lnTo>
                    <a:lnTo>
                      <a:pt x="1076" y="152"/>
                    </a:lnTo>
                    <a:lnTo>
                      <a:pt x="1052" y="132"/>
                    </a:lnTo>
                    <a:lnTo>
                      <a:pt x="1026" y="114"/>
                    </a:lnTo>
                    <a:lnTo>
                      <a:pt x="998" y="96"/>
                    </a:lnTo>
                    <a:lnTo>
                      <a:pt x="972" y="80"/>
                    </a:lnTo>
                    <a:lnTo>
                      <a:pt x="944" y="66"/>
                    </a:lnTo>
                    <a:lnTo>
                      <a:pt x="914" y="52"/>
                    </a:lnTo>
                    <a:lnTo>
                      <a:pt x="884" y="40"/>
                    </a:lnTo>
                    <a:lnTo>
                      <a:pt x="854" y="30"/>
                    </a:lnTo>
                    <a:lnTo>
                      <a:pt x="822" y="22"/>
                    </a:lnTo>
                    <a:lnTo>
                      <a:pt x="790" y="14"/>
                    </a:lnTo>
                    <a:lnTo>
                      <a:pt x="758" y="8"/>
                    </a:lnTo>
                    <a:lnTo>
                      <a:pt x="726" y="4"/>
                    </a:lnTo>
                    <a:lnTo>
                      <a:pt x="692" y="2"/>
                    </a:lnTo>
                    <a:lnTo>
                      <a:pt x="658" y="0"/>
                    </a:lnTo>
                    <a:lnTo>
                      <a:pt x="65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7" name="Freeform 11"/>
              <p:cNvSpPr>
                <a:spLocks/>
              </p:cNvSpPr>
              <p:nvPr/>
            </p:nvSpPr>
            <p:spPr bwMode="auto">
              <a:xfrm>
                <a:off x="-4193506" y="2576752"/>
                <a:ext cx="829602" cy="831820"/>
              </a:xfrm>
              <a:custGeom>
                <a:avLst/>
                <a:gdLst>
                  <a:gd name="T0" fmla="*/ 374 w 748"/>
                  <a:gd name="T1" fmla="*/ 750 h 750"/>
                  <a:gd name="T2" fmla="*/ 298 w 748"/>
                  <a:gd name="T3" fmla="*/ 742 h 750"/>
                  <a:gd name="T4" fmla="*/ 228 w 748"/>
                  <a:gd name="T5" fmla="*/ 720 h 750"/>
                  <a:gd name="T6" fmla="*/ 164 w 748"/>
                  <a:gd name="T7" fmla="*/ 686 h 750"/>
                  <a:gd name="T8" fmla="*/ 108 w 748"/>
                  <a:gd name="T9" fmla="*/ 640 h 750"/>
                  <a:gd name="T10" fmla="*/ 64 w 748"/>
                  <a:gd name="T11" fmla="*/ 584 h 750"/>
                  <a:gd name="T12" fmla="*/ 28 w 748"/>
                  <a:gd name="T13" fmla="*/ 520 h 750"/>
                  <a:gd name="T14" fmla="*/ 6 w 748"/>
                  <a:gd name="T15" fmla="*/ 450 h 750"/>
                  <a:gd name="T16" fmla="*/ 0 w 748"/>
                  <a:gd name="T17" fmla="*/ 374 h 750"/>
                  <a:gd name="T18" fmla="*/ 0 w 748"/>
                  <a:gd name="T19" fmla="*/ 336 h 750"/>
                  <a:gd name="T20" fmla="*/ 16 w 748"/>
                  <a:gd name="T21" fmla="*/ 264 h 750"/>
                  <a:gd name="T22" fmla="*/ 44 w 748"/>
                  <a:gd name="T23" fmla="*/ 196 h 750"/>
                  <a:gd name="T24" fmla="*/ 84 w 748"/>
                  <a:gd name="T25" fmla="*/ 136 h 750"/>
                  <a:gd name="T26" fmla="*/ 136 w 748"/>
                  <a:gd name="T27" fmla="*/ 86 h 750"/>
                  <a:gd name="T28" fmla="*/ 196 w 748"/>
                  <a:gd name="T29" fmla="*/ 46 h 750"/>
                  <a:gd name="T30" fmla="*/ 262 w 748"/>
                  <a:gd name="T31" fmla="*/ 16 h 750"/>
                  <a:gd name="T32" fmla="*/ 336 w 748"/>
                  <a:gd name="T33" fmla="*/ 2 h 750"/>
                  <a:gd name="T34" fmla="*/ 374 w 748"/>
                  <a:gd name="T35" fmla="*/ 0 h 750"/>
                  <a:gd name="T36" fmla="*/ 450 w 748"/>
                  <a:gd name="T37" fmla="*/ 8 h 750"/>
                  <a:gd name="T38" fmla="*/ 520 w 748"/>
                  <a:gd name="T39" fmla="*/ 30 h 750"/>
                  <a:gd name="T40" fmla="*/ 584 w 748"/>
                  <a:gd name="T41" fmla="*/ 64 h 750"/>
                  <a:gd name="T42" fmla="*/ 638 w 748"/>
                  <a:gd name="T43" fmla="*/ 110 h 750"/>
                  <a:gd name="T44" fmla="*/ 684 w 748"/>
                  <a:gd name="T45" fmla="*/ 166 h 750"/>
                  <a:gd name="T46" fmla="*/ 720 w 748"/>
                  <a:gd name="T47" fmla="*/ 230 h 750"/>
                  <a:gd name="T48" fmla="*/ 742 w 748"/>
                  <a:gd name="T49" fmla="*/ 300 h 750"/>
                  <a:gd name="T50" fmla="*/ 748 w 748"/>
                  <a:gd name="T51" fmla="*/ 374 h 750"/>
                  <a:gd name="T52" fmla="*/ 746 w 748"/>
                  <a:gd name="T53" fmla="*/ 414 h 750"/>
                  <a:gd name="T54" fmla="*/ 732 w 748"/>
                  <a:gd name="T55" fmla="*/ 486 h 750"/>
                  <a:gd name="T56" fmla="*/ 704 w 748"/>
                  <a:gd name="T57" fmla="*/ 554 h 750"/>
                  <a:gd name="T58" fmla="*/ 664 w 748"/>
                  <a:gd name="T59" fmla="*/ 614 h 750"/>
                  <a:gd name="T60" fmla="*/ 612 w 748"/>
                  <a:gd name="T61" fmla="*/ 664 h 750"/>
                  <a:gd name="T62" fmla="*/ 552 w 748"/>
                  <a:gd name="T63" fmla="*/ 704 h 750"/>
                  <a:gd name="T64" fmla="*/ 486 w 748"/>
                  <a:gd name="T65" fmla="*/ 732 h 750"/>
                  <a:gd name="T66" fmla="*/ 412 w 748"/>
                  <a:gd name="T67" fmla="*/ 748 h 750"/>
                  <a:gd name="T68" fmla="*/ 374 w 748"/>
                  <a:gd name="T69" fmla="*/ 750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8" h="750">
                    <a:moveTo>
                      <a:pt x="374" y="750"/>
                    </a:moveTo>
                    <a:lnTo>
                      <a:pt x="374" y="750"/>
                    </a:lnTo>
                    <a:lnTo>
                      <a:pt x="336" y="748"/>
                    </a:lnTo>
                    <a:lnTo>
                      <a:pt x="298" y="742"/>
                    </a:lnTo>
                    <a:lnTo>
                      <a:pt x="262" y="732"/>
                    </a:lnTo>
                    <a:lnTo>
                      <a:pt x="228" y="720"/>
                    </a:lnTo>
                    <a:lnTo>
                      <a:pt x="196" y="704"/>
                    </a:lnTo>
                    <a:lnTo>
                      <a:pt x="164" y="686"/>
                    </a:lnTo>
                    <a:lnTo>
                      <a:pt x="136" y="664"/>
                    </a:lnTo>
                    <a:lnTo>
                      <a:pt x="108" y="640"/>
                    </a:lnTo>
                    <a:lnTo>
                      <a:pt x="84" y="614"/>
                    </a:lnTo>
                    <a:lnTo>
                      <a:pt x="64" y="584"/>
                    </a:lnTo>
                    <a:lnTo>
                      <a:pt x="44" y="554"/>
                    </a:lnTo>
                    <a:lnTo>
                      <a:pt x="28" y="520"/>
                    </a:lnTo>
                    <a:lnTo>
                      <a:pt x="16" y="486"/>
                    </a:lnTo>
                    <a:lnTo>
                      <a:pt x="6" y="450"/>
                    </a:lnTo>
                    <a:lnTo>
                      <a:pt x="0" y="414"/>
                    </a:lnTo>
                    <a:lnTo>
                      <a:pt x="0" y="374"/>
                    </a:lnTo>
                    <a:lnTo>
                      <a:pt x="0" y="374"/>
                    </a:lnTo>
                    <a:lnTo>
                      <a:pt x="0" y="336"/>
                    </a:lnTo>
                    <a:lnTo>
                      <a:pt x="6" y="300"/>
                    </a:lnTo>
                    <a:lnTo>
                      <a:pt x="16" y="264"/>
                    </a:lnTo>
                    <a:lnTo>
                      <a:pt x="28" y="230"/>
                    </a:lnTo>
                    <a:lnTo>
                      <a:pt x="44" y="196"/>
                    </a:lnTo>
                    <a:lnTo>
                      <a:pt x="64" y="166"/>
                    </a:lnTo>
                    <a:lnTo>
                      <a:pt x="84" y="136"/>
                    </a:lnTo>
                    <a:lnTo>
                      <a:pt x="108" y="110"/>
                    </a:lnTo>
                    <a:lnTo>
                      <a:pt x="136" y="86"/>
                    </a:lnTo>
                    <a:lnTo>
                      <a:pt x="164" y="64"/>
                    </a:lnTo>
                    <a:lnTo>
                      <a:pt x="196" y="46"/>
                    </a:lnTo>
                    <a:lnTo>
                      <a:pt x="228" y="30"/>
                    </a:lnTo>
                    <a:lnTo>
                      <a:pt x="262" y="16"/>
                    </a:lnTo>
                    <a:lnTo>
                      <a:pt x="298" y="8"/>
                    </a:lnTo>
                    <a:lnTo>
                      <a:pt x="336" y="2"/>
                    </a:lnTo>
                    <a:lnTo>
                      <a:pt x="374" y="0"/>
                    </a:lnTo>
                    <a:lnTo>
                      <a:pt x="374" y="0"/>
                    </a:lnTo>
                    <a:lnTo>
                      <a:pt x="412" y="2"/>
                    </a:lnTo>
                    <a:lnTo>
                      <a:pt x="450" y="8"/>
                    </a:lnTo>
                    <a:lnTo>
                      <a:pt x="486" y="16"/>
                    </a:lnTo>
                    <a:lnTo>
                      <a:pt x="520" y="30"/>
                    </a:lnTo>
                    <a:lnTo>
                      <a:pt x="552" y="46"/>
                    </a:lnTo>
                    <a:lnTo>
                      <a:pt x="584" y="64"/>
                    </a:lnTo>
                    <a:lnTo>
                      <a:pt x="612" y="86"/>
                    </a:lnTo>
                    <a:lnTo>
                      <a:pt x="638" y="110"/>
                    </a:lnTo>
                    <a:lnTo>
                      <a:pt x="664" y="136"/>
                    </a:lnTo>
                    <a:lnTo>
                      <a:pt x="684" y="166"/>
                    </a:lnTo>
                    <a:lnTo>
                      <a:pt x="704" y="196"/>
                    </a:lnTo>
                    <a:lnTo>
                      <a:pt x="720" y="230"/>
                    </a:lnTo>
                    <a:lnTo>
                      <a:pt x="732" y="264"/>
                    </a:lnTo>
                    <a:lnTo>
                      <a:pt x="742" y="300"/>
                    </a:lnTo>
                    <a:lnTo>
                      <a:pt x="746" y="336"/>
                    </a:lnTo>
                    <a:lnTo>
                      <a:pt x="748" y="374"/>
                    </a:lnTo>
                    <a:lnTo>
                      <a:pt x="748" y="374"/>
                    </a:lnTo>
                    <a:lnTo>
                      <a:pt x="746" y="414"/>
                    </a:lnTo>
                    <a:lnTo>
                      <a:pt x="742" y="450"/>
                    </a:lnTo>
                    <a:lnTo>
                      <a:pt x="732" y="486"/>
                    </a:lnTo>
                    <a:lnTo>
                      <a:pt x="720" y="520"/>
                    </a:lnTo>
                    <a:lnTo>
                      <a:pt x="704" y="554"/>
                    </a:lnTo>
                    <a:lnTo>
                      <a:pt x="684" y="584"/>
                    </a:lnTo>
                    <a:lnTo>
                      <a:pt x="664" y="614"/>
                    </a:lnTo>
                    <a:lnTo>
                      <a:pt x="638" y="640"/>
                    </a:lnTo>
                    <a:lnTo>
                      <a:pt x="612" y="664"/>
                    </a:lnTo>
                    <a:lnTo>
                      <a:pt x="584" y="686"/>
                    </a:lnTo>
                    <a:lnTo>
                      <a:pt x="552" y="704"/>
                    </a:lnTo>
                    <a:lnTo>
                      <a:pt x="520" y="720"/>
                    </a:lnTo>
                    <a:lnTo>
                      <a:pt x="486" y="732"/>
                    </a:lnTo>
                    <a:lnTo>
                      <a:pt x="450" y="742"/>
                    </a:lnTo>
                    <a:lnTo>
                      <a:pt x="412" y="748"/>
                    </a:lnTo>
                    <a:lnTo>
                      <a:pt x="374" y="750"/>
                    </a:lnTo>
                    <a:lnTo>
                      <a:pt x="374" y="75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sp>
        <p:nvSpPr>
          <p:cNvPr id="13" name="Oval 44"/>
          <p:cNvSpPr>
            <a:spLocks noChangeArrowheads="1"/>
          </p:cNvSpPr>
          <p:nvPr/>
        </p:nvSpPr>
        <p:spPr bwMode="auto">
          <a:xfrm flipH="1">
            <a:off x="4659103" y="5717671"/>
            <a:ext cx="3231400" cy="704063"/>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sp>
        <p:nvSpPr>
          <p:cNvPr id="14" name="Freeform 28"/>
          <p:cNvSpPr/>
          <p:nvPr/>
        </p:nvSpPr>
        <p:spPr>
          <a:xfrm rot="16608601">
            <a:off x="4768949" y="2485689"/>
            <a:ext cx="633548" cy="539634"/>
          </a:xfrm>
          <a:custGeom>
            <a:avLst/>
            <a:gdLst>
              <a:gd name="connsiteX0" fmla="*/ 14039 w 603916"/>
              <a:gd name="connsiteY0" fmla="*/ 17272 h 508283"/>
              <a:gd name="connsiteX1" fmla="*/ 233346 w 603916"/>
              <a:gd name="connsiteY1" fmla="*/ 39574 h 508283"/>
              <a:gd name="connsiteX2" fmla="*/ 411766 w 603916"/>
              <a:gd name="connsiteY2" fmla="*/ 32140 h 508283"/>
              <a:gd name="connsiteX3" fmla="*/ 579034 w 603916"/>
              <a:gd name="connsiteY3" fmla="*/ 151086 h 508283"/>
              <a:gd name="connsiteX4" fmla="*/ 586468 w 603916"/>
              <a:gd name="connsiteY4" fmla="*/ 322072 h 508283"/>
              <a:gd name="connsiteX5" fmla="*/ 419200 w 603916"/>
              <a:gd name="connsiteY5" fmla="*/ 388979 h 508283"/>
              <a:gd name="connsiteX6" fmla="*/ 329990 w 603916"/>
              <a:gd name="connsiteY6" fmla="*/ 362959 h 508283"/>
              <a:gd name="connsiteX7" fmla="*/ 337424 w 603916"/>
              <a:gd name="connsiteY7" fmla="*/ 452169 h 508283"/>
              <a:gd name="connsiteX8" fmla="*/ 315122 w 603916"/>
              <a:gd name="connsiteY8" fmla="*/ 507925 h 508283"/>
              <a:gd name="connsiteX9" fmla="*/ 229629 w 603916"/>
              <a:gd name="connsiteY9" fmla="*/ 470754 h 508283"/>
              <a:gd name="connsiteX10" fmla="*/ 95814 w 603916"/>
              <a:gd name="connsiteY10" fmla="*/ 370394 h 508283"/>
              <a:gd name="connsiteX11" fmla="*/ 28907 w 603916"/>
              <a:gd name="connsiteY11" fmla="*/ 329506 h 508283"/>
              <a:gd name="connsiteX12" fmla="*/ 14039 w 603916"/>
              <a:gd name="connsiteY12" fmla="*/ 17272 h 50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3916" h="508283">
                <a:moveTo>
                  <a:pt x="14039" y="17272"/>
                </a:moveTo>
                <a:cubicBezTo>
                  <a:pt x="48112" y="-31050"/>
                  <a:pt x="167058" y="37096"/>
                  <a:pt x="233346" y="39574"/>
                </a:cubicBezTo>
                <a:cubicBezTo>
                  <a:pt x="299634" y="42052"/>
                  <a:pt x="354151" y="13555"/>
                  <a:pt x="411766" y="32140"/>
                </a:cubicBezTo>
                <a:cubicBezTo>
                  <a:pt x="469381" y="50725"/>
                  <a:pt x="549917" y="102764"/>
                  <a:pt x="579034" y="151086"/>
                </a:cubicBezTo>
                <a:cubicBezTo>
                  <a:pt x="608151" y="199408"/>
                  <a:pt x="613107" y="282423"/>
                  <a:pt x="586468" y="322072"/>
                </a:cubicBezTo>
                <a:cubicBezTo>
                  <a:pt x="559829" y="361721"/>
                  <a:pt x="461946" y="382165"/>
                  <a:pt x="419200" y="388979"/>
                </a:cubicBezTo>
                <a:cubicBezTo>
                  <a:pt x="376454" y="395793"/>
                  <a:pt x="343619" y="352427"/>
                  <a:pt x="329990" y="362959"/>
                </a:cubicBezTo>
                <a:cubicBezTo>
                  <a:pt x="316361" y="373491"/>
                  <a:pt x="339902" y="428008"/>
                  <a:pt x="337424" y="452169"/>
                </a:cubicBezTo>
                <a:cubicBezTo>
                  <a:pt x="334946" y="476330"/>
                  <a:pt x="333088" y="504828"/>
                  <a:pt x="315122" y="507925"/>
                </a:cubicBezTo>
                <a:cubicBezTo>
                  <a:pt x="297156" y="511022"/>
                  <a:pt x="266180" y="493676"/>
                  <a:pt x="229629" y="470754"/>
                </a:cubicBezTo>
                <a:cubicBezTo>
                  <a:pt x="193078" y="447832"/>
                  <a:pt x="129268" y="393935"/>
                  <a:pt x="95814" y="370394"/>
                </a:cubicBezTo>
                <a:cubicBezTo>
                  <a:pt x="62360" y="346853"/>
                  <a:pt x="40678" y="388979"/>
                  <a:pt x="28907" y="329506"/>
                </a:cubicBezTo>
                <a:cubicBezTo>
                  <a:pt x="17136" y="270033"/>
                  <a:pt x="-20034" y="65594"/>
                  <a:pt x="14039" y="1727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5" name="Freeform 24"/>
          <p:cNvSpPr/>
          <p:nvPr/>
        </p:nvSpPr>
        <p:spPr>
          <a:xfrm>
            <a:off x="6447532" y="3538437"/>
            <a:ext cx="889388" cy="827960"/>
          </a:xfrm>
          <a:custGeom>
            <a:avLst/>
            <a:gdLst>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798489"/>
              <a:gd name="connsiteX1" fmla="*/ 326897 w 835419"/>
              <a:gd name="connsiteY1" fmla="*/ 263061 h 798489"/>
              <a:gd name="connsiteX2" fmla="*/ 761498 w 835419"/>
              <a:gd name="connsiteY2" fmla="*/ 325643 h 798489"/>
              <a:gd name="connsiteX3" fmla="*/ 778882 w 835419"/>
              <a:gd name="connsiteY3" fmla="*/ 798489 h 798489"/>
              <a:gd name="connsiteX4" fmla="*/ 194778 w 835419"/>
              <a:gd name="connsiteY4" fmla="*/ 631602 h 798489"/>
              <a:gd name="connsiteX5" fmla="*/ 3554 w 835419"/>
              <a:gd name="connsiteY5" fmla="*/ 9254 h 798489"/>
              <a:gd name="connsiteX0" fmla="*/ 5853 w 837718"/>
              <a:gd name="connsiteY0" fmla="*/ 7844 h 797079"/>
              <a:gd name="connsiteX1" fmla="*/ 329196 w 837718"/>
              <a:gd name="connsiteY1" fmla="*/ 261651 h 797079"/>
              <a:gd name="connsiteX2" fmla="*/ 763797 w 837718"/>
              <a:gd name="connsiteY2" fmla="*/ 324233 h 797079"/>
              <a:gd name="connsiteX3" fmla="*/ 781181 w 837718"/>
              <a:gd name="connsiteY3" fmla="*/ 797079 h 797079"/>
              <a:gd name="connsiteX4" fmla="*/ 172740 w 837718"/>
              <a:gd name="connsiteY4" fmla="*/ 595424 h 797079"/>
              <a:gd name="connsiteX5" fmla="*/ 5853 w 837718"/>
              <a:gd name="connsiteY5" fmla="*/ 7844 h 797079"/>
              <a:gd name="connsiteX0" fmla="*/ 5853 w 837718"/>
              <a:gd name="connsiteY0" fmla="*/ 7844 h 797079"/>
              <a:gd name="connsiteX1" fmla="*/ 329196 w 837718"/>
              <a:gd name="connsiteY1" fmla="*/ 261651 h 797079"/>
              <a:gd name="connsiteX2" fmla="*/ 763797 w 837718"/>
              <a:gd name="connsiteY2" fmla="*/ 324233 h 797079"/>
              <a:gd name="connsiteX3" fmla="*/ 781181 w 837718"/>
              <a:gd name="connsiteY3" fmla="*/ 797079 h 797079"/>
              <a:gd name="connsiteX4" fmla="*/ 172740 w 837718"/>
              <a:gd name="connsiteY4" fmla="*/ 595424 h 797079"/>
              <a:gd name="connsiteX5" fmla="*/ 5853 w 837718"/>
              <a:gd name="connsiteY5" fmla="*/ 7844 h 797079"/>
              <a:gd name="connsiteX0" fmla="*/ 5853 w 837718"/>
              <a:gd name="connsiteY0" fmla="*/ 0 h 789235"/>
              <a:gd name="connsiteX1" fmla="*/ 329196 w 837718"/>
              <a:gd name="connsiteY1" fmla="*/ 253807 h 789235"/>
              <a:gd name="connsiteX2" fmla="*/ 763797 w 837718"/>
              <a:gd name="connsiteY2" fmla="*/ 316389 h 789235"/>
              <a:gd name="connsiteX3" fmla="*/ 781181 w 837718"/>
              <a:gd name="connsiteY3" fmla="*/ 789235 h 789235"/>
              <a:gd name="connsiteX4" fmla="*/ 172740 w 837718"/>
              <a:gd name="connsiteY4" fmla="*/ 587580 h 789235"/>
              <a:gd name="connsiteX5" fmla="*/ 5853 w 837718"/>
              <a:gd name="connsiteY5" fmla="*/ 0 h 78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7718" h="789235">
                <a:moveTo>
                  <a:pt x="5853" y="0"/>
                </a:moveTo>
                <a:cubicBezTo>
                  <a:pt x="59744" y="76490"/>
                  <a:pt x="202872" y="201076"/>
                  <a:pt x="329196" y="253807"/>
                </a:cubicBezTo>
                <a:cubicBezTo>
                  <a:pt x="455520" y="306538"/>
                  <a:pt x="667605" y="324502"/>
                  <a:pt x="763797" y="316389"/>
                </a:cubicBezTo>
                <a:cubicBezTo>
                  <a:pt x="839128" y="405627"/>
                  <a:pt x="875634" y="738242"/>
                  <a:pt x="781181" y="789235"/>
                </a:cubicBezTo>
                <a:cubicBezTo>
                  <a:pt x="617192" y="760261"/>
                  <a:pt x="303700" y="719119"/>
                  <a:pt x="172740" y="587580"/>
                </a:cubicBezTo>
                <a:cubicBezTo>
                  <a:pt x="41780" y="456041"/>
                  <a:pt x="-20223" y="55629"/>
                  <a:pt x="5853" y="0"/>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6" name="Freeform 26"/>
          <p:cNvSpPr/>
          <p:nvPr/>
        </p:nvSpPr>
        <p:spPr>
          <a:xfrm>
            <a:off x="7251877" y="3932787"/>
            <a:ext cx="641166" cy="533223"/>
          </a:xfrm>
          <a:custGeom>
            <a:avLst/>
            <a:gdLst>
              <a:gd name="connsiteX0" fmla="*/ 14039 w 603916"/>
              <a:gd name="connsiteY0" fmla="*/ 17272 h 508283"/>
              <a:gd name="connsiteX1" fmla="*/ 233346 w 603916"/>
              <a:gd name="connsiteY1" fmla="*/ 39574 h 508283"/>
              <a:gd name="connsiteX2" fmla="*/ 411766 w 603916"/>
              <a:gd name="connsiteY2" fmla="*/ 32140 h 508283"/>
              <a:gd name="connsiteX3" fmla="*/ 579034 w 603916"/>
              <a:gd name="connsiteY3" fmla="*/ 151086 h 508283"/>
              <a:gd name="connsiteX4" fmla="*/ 586468 w 603916"/>
              <a:gd name="connsiteY4" fmla="*/ 322072 h 508283"/>
              <a:gd name="connsiteX5" fmla="*/ 419200 w 603916"/>
              <a:gd name="connsiteY5" fmla="*/ 388979 h 508283"/>
              <a:gd name="connsiteX6" fmla="*/ 329990 w 603916"/>
              <a:gd name="connsiteY6" fmla="*/ 362959 h 508283"/>
              <a:gd name="connsiteX7" fmla="*/ 337424 w 603916"/>
              <a:gd name="connsiteY7" fmla="*/ 452169 h 508283"/>
              <a:gd name="connsiteX8" fmla="*/ 315122 w 603916"/>
              <a:gd name="connsiteY8" fmla="*/ 507925 h 508283"/>
              <a:gd name="connsiteX9" fmla="*/ 229629 w 603916"/>
              <a:gd name="connsiteY9" fmla="*/ 470754 h 508283"/>
              <a:gd name="connsiteX10" fmla="*/ 95814 w 603916"/>
              <a:gd name="connsiteY10" fmla="*/ 370394 h 508283"/>
              <a:gd name="connsiteX11" fmla="*/ 28907 w 603916"/>
              <a:gd name="connsiteY11" fmla="*/ 329506 h 508283"/>
              <a:gd name="connsiteX12" fmla="*/ 14039 w 603916"/>
              <a:gd name="connsiteY12" fmla="*/ 17272 h 50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3916" h="508283">
                <a:moveTo>
                  <a:pt x="14039" y="17272"/>
                </a:moveTo>
                <a:cubicBezTo>
                  <a:pt x="48112" y="-31050"/>
                  <a:pt x="167058" y="37096"/>
                  <a:pt x="233346" y="39574"/>
                </a:cubicBezTo>
                <a:cubicBezTo>
                  <a:pt x="299634" y="42052"/>
                  <a:pt x="354151" y="13555"/>
                  <a:pt x="411766" y="32140"/>
                </a:cubicBezTo>
                <a:cubicBezTo>
                  <a:pt x="469381" y="50725"/>
                  <a:pt x="549917" y="102764"/>
                  <a:pt x="579034" y="151086"/>
                </a:cubicBezTo>
                <a:cubicBezTo>
                  <a:pt x="608151" y="199408"/>
                  <a:pt x="613107" y="282423"/>
                  <a:pt x="586468" y="322072"/>
                </a:cubicBezTo>
                <a:cubicBezTo>
                  <a:pt x="559829" y="361721"/>
                  <a:pt x="461946" y="382165"/>
                  <a:pt x="419200" y="388979"/>
                </a:cubicBezTo>
                <a:cubicBezTo>
                  <a:pt x="376454" y="395793"/>
                  <a:pt x="343619" y="352427"/>
                  <a:pt x="329990" y="362959"/>
                </a:cubicBezTo>
                <a:cubicBezTo>
                  <a:pt x="316361" y="373491"/>
                  <a:pt x="339902" y="428008"/>
                  <a:pt x="337424" y="452169"/>
                </a:cubicBezTo>
                <a:cubicBezTo>
                  <a:pt x="334946" y="476330"/>
                  <a:pt x="333088" y="504828"/>
                  <a:pt x="315122" y="507925"/>
                </a:cubicBezTo>
                <a:cubicBezTo>
                  <a:pt x="297156" y="511022"/>
                  <a:pt x="266180" y="493676"/>
                  <a:pt x="229629" y="470754"/>
                </a:cubicBezTo>
                <a:cubicBezTo>
                  <a:pt x="193078" y="447832"/>
                  <a:pt x="129268" y="393935"/>
                  <a:pt x="95814" y="370394"/>
                </a:cubicBezTo>
                <a:cubicBezTo>
                  <a:pt x="62360" y="346853"/>
                  <a:pt x="40678" y="388979"/>
                  <a:pt x="28907" y="329506"/>
                </a:cubicBezTo>
                <a:cubicBezTo>
                  <a:pt x="17136" y="270033"/>
                  <a:pt x="-20034" y="65594"/>
                  <a:pt x="14039" y="1727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7" name="Freeform 29"/>
          <p:cNvSpPr/>
          <p:nvPr/>
        </p:nvSpPr>
        <p:spPr>
          <a:xfrm>
            <a:off x="5978208" y="5790563"/>
            <a:ext cx="869385" cy="395971"/>
          </a:xfrm>
          <a:custGeom>
            <a:avLst/>
            <a:gdLst>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46729 w 820813"/>
              <a:gd name="connsiteY0" fmla="*/ 28078 h 377451"/>
              <a:gd name="connsiteX1" fmla="*/ 5007 w 820813"/>
              <a:gd name="connsiteY1" fmla="*/ 181057 h 377451"/>
              <a:gd name="connsiteX2" fmla="*/ 151033 w 820813"/>
              <a:gd name="connsiteY2" fmla="*/ 267977 h 377451"/>
              <a:gd name="connsiteX3" fmla="*/ 168417 w 820813"/>
              <a:gd name="connsiteY3" fmla="*/ 226256 h 377451"/>
              <a:gd name="connsiteX4" fmla="*/ 422224 w 820813"/>
              <a:gd name="connsiteY4" fmla="*/ 358374 h 377451"/>
              <a:gd name="connsiteX5" fmla="*/ 731660 w 820813"/>
              <a:gd name="connsiteY5" fmla="*/ 365328 h 377451"/>
              <a:gd name="connsiteX6" fmla="*/ 804673 w 820813"/>
              <a:gd name="connsiteY6" fmla="*/ 250593 h 377451"/>
              <a:gd name="connsiteX7" fmla="*/ 467422 w 820813"/>
              <a:gd name="connsiteY7" fmla="*/ 17647 h 377451"/>
              <a:gd name="connsiteX8" fmla="*/ 171894 w 820813"/>
              <a:gd name="connsiteY8" fmla="*/ 17647 h 377451"/>
              <a:gd name="connsiteX9" fmla="*/ 46729 w 820813"/>
              <a:gd name="connsiteY9" fmla="*/ 28078 h 377451"/>
              <a:gd name="connsiteX0" fmla="*/ 44793 w 818877"/>
              <a:gd name="connsiteY0" fmla="*/ 28078 h 377451"/>
              <a:gd name="connsiteX1" fmla="*/ 3071 w 818877"/>
              <a:gd name="connsiteY1" fmla="*/ 181057 h 377451"/>
              <a:gd name="connsiteX2" fmla="*/ 117805 w 818877"/>
              <a:gd name="connsiteY2" fmla="*/ 240163 h 377451"/>
              <a:gd name="connsiteX3" fmla="*/ 166481 w 818877"/>
              <a:gd name="connsiteY3" fmla="*/ 226256 h 377451"/>
              <a:gd name="connsiteX4" fmla="*/ 420288 w 818877"/>
              <a:gd name="connsiteY4" fmla="*/ 358374 h 377451"/>
              <a:gd name="connsiteX5" fmla="*/ 729724 w 818877"/>
              <a:gd name="connsiteY5" fmla="*/ 365328 h 377451"/>
              <a:gd name="connsiteX6" fmla="*/ 802737 w 818877"/>
              <a:gd name="connsiteY6" fmla="*/ 250593 h 377451"/>
              <a:gd name="connsiteX7" fmla="*/ 465486 w 818877"/>
              <a:gd name="connsiteY7" fmla="*/ 17647 h 377451"/>
              <a:gd name="connsiteX8" fmla="*/ 169958 w 818877"/>
              <a:gd name="connsiteY8" fmla="*/ 17647 h 377451"/>
              <a:gd name="connsiteX9" fmla="*/ 44793 w 818877"/>
              <a:gd name="connsiteY9" fmla="*/ 28078 h 37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8877" h="377451">
                <a:moveTo>
                  <a:pt x="44793" y="28078"/>
                </a:moveTo>
                <a:cubicBezTo>
                  <a:pt x="16978" y="55313"/>
                  <a:pt x="-9098" y="145710"/>
                  <a:pt x="3071" y="181057"/>
                </a:cubicBezTo>
                <a:cubicBezTo>
                  <a:pt x="15240" y="216404"/>
                  <a:pt x="90570" y="232630"/>
                  <a:pt x="117805" y="240163"/>
                </a:cubicBezTo>
                <a:cubicBezTo>
                  <a:pt x="145040" y="247696"/>
                  <a:pt x="156051" y="256389"/>
                  <a:pt x="166481" y="226256"/>
                </a:cubicBezTo>
                <a:cubicBezTo>
                  <a:pt x="211679" y="241322"/>
                  <a:pt x="326414" y="335195"/>
                  <a:pt x="420288" y="358374"/>
                </a:cubicBezTo>
                <a:cubicBezTo>
                  <a:pt x="514162" y="381553"/>
                  <a:pt x="665983" y="383291"/>
                  <a:pt x="729724" y="365328"/>
                </a:cubicBezTo>
                <a:cubicBezTo>
                  <a:pt x="793465" y="347365"/>
                  <a:pt x="846777" y="308540"/>
                  <a:pt x="802737" y="250593"/>
                </a:cubicBezTo>
                <a:cubicBezTo>
                  <a:pt x="758697" y="192646"/>
                  <a:pt x="570949" y="56471"/>
                  <a:pt x="465486" y="17647"/>
                </a:cubicBezTo>
                <a:cubicBezTo>
                  <a:pt x="360023" y="-21177"/>
                  <a:pt x="240073" y="15909"/>
                  <a:pt x="169958" y="17647"/>
                </a:cubicBezTo>
                <a:cubicBezTo>
                  <a:pt x="99843" y="19385"/>
                  <a:pt x="72608" y="843"/>
                  <a:pt x="44793" y="28078"/>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8" name="Freeform 25"/>
          <p:cNvSpPr/>
          <p:nvPr/>
        </p:nvSpPr>
        <p:spPr>
          <a:xfrm>
            <a:off x="5534876" y="5837458"/>
            <a:ext cx="869385" cy="395971"/>
          </a:xfrm>
          <a:custGeom>
            <a:avLst/>
            <a:gdLst>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46729 w 820813"/>
              <a:gd name="connsiteY0" fmla="*/ 28078 h 377451"/>
              <a:gd name="connsiteX1" fmla="*/ 5007 w 820813"/>
              <a:gd name="connsiteY1" fmla="*/ 181057 h 377451"/>
              <a:gd name="connsiteX2" fmla="*/ 151033 w 820813"/>
              <a:gd name="connsiteY2" fmla="*/ 267977 h 377451"/>
              <a:gd name="connsiteX3" fmla="*/ 168417 w 820813"/>
              <a:gd name="connsiteY3" fmla="*/ 226256 h 377451"/>
              <a:gd name="connsiteX4" fmla="*/ 422224 w 820813"/>
              <a:gd name="connsiteY4" fmla="*/ 358374 h 377451"/>
              <a:gd name="connsiteX5" fmla="*/ 731660 w 820813"/>
              <a:gd name="connsiteY5" fmla="*/ 365328 h 377451"/>
              <a:gd name="connsiteX6" fmla="*/ 804673 w 820813"/>
              <a:gd name="connsiteY6" fmla="*/ 250593 h 377451"/>
              <a:gd name="connsiteX7" fmla="*/ 467422 w 820813"/>
              <a:gd name="connsiteY7" fmla="*/ 17647 h 377451"/>
              <a:gd name="connsiteX8" fmla="*/ 171894 w 820813"/>
              <a:gd name="connsiteY8" fmla="*/ 17647 h 377451"/>
              <a:gd name="connsiteX9" fmla="*/ 46729 w 820813"/>
              <a:gd name="connsiteY9" fmla="*/ 28078 h 377451"/>
              <a:gd name="connsiteX0" fmla="*/ 44793 w 818877"/>
              <a:gd name="connsiteY0" fmla="*/ 28078 h 377451"/>
              <a:gd name="connsiteX1" fmla="*/ 3071 w 818877"/>
              <a:gd name="connsiteY1" fmla="*/ 181057 h 377451"/>
              <a:gd name="connsiteX2" fmla="*/ 117805 w 818877"/>
              <a:gd name="connsiteY2" fmla="*/ 240163 h 377451"/>
              <a:gd name="connsiteX3" fmla="*/ 166481 w 818877"/>
              <a:gd name="connsiteY3" fmla="*/ 226256 h 377451"/>
              <a:gd name="connsiteX4" fmla="*/ 420288 w 818877"/>
              <a:gd name="connsiteY4" fmla="*/ 358374 h 377451"/>
              <a:gd name="connsiteX5" fmla="*/ 729724 w 818877"/>
              <a:gd name="connsiteY5" fmla="*/ 365328 h 377451"/>
              <a:gd name="connsiteX6" fmla="*/ 802737 w 818877"/>
              <a:gd name="connsiteY6" fmla="*/ 250593 h 377451"/>
              <a:gd name="connsiteX7" fmla="*/ 465486 w 818877"/>
              <a:gd name="connsiteY7" fmla="*/ 17647 h 377451"/>
              <a:gd name="connsiteX8" fmla="*/ 169958 w 818877"/>
              <a:gd name="connsiteY8" fmla="*/ 17647 h 377451"/>
              <a:gd name="connsiteX9" fmla="*/ 44793 w 818877"/>
              <a:gd name="connsiteY9" fmla="*/ 28078 h 37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8877" h="377451">
                <a:moveTo>
                  <a:pt x="44793" y="28078"/>
                </a:moveTo>
                <a:cubicBezTo>
                  <a:pt x="16978" y="55313"/>
                  <a:pt x="-9098" y="145710"/>
                  <a:pt x="3071" y="181057"/>
                </a:cubicBezTo>
                <a:cubicBezTo>
                  <a:pt x="15240" y="216404"/>
                  <a:pt x="90570" y="232630"/>
                  <a:pt x="117805" y="240163"/>
                </a:cubicBezTo>
                <a:cubicBezTo>
                  <a:pt x="145040" y="247696"/>
                  <a:pt x="156051" y="256389"/>
                  <a:pt x="166481" y="226256"/>
                </a:cubicBezTo>
                <a:cubicBezTo>
                  <a:pt x="211679" y="241322"/>
                  <a:pt x="326414" y="335195"/>
                  <a:pt x="420288" y="358374"/>
                </a:cubicBezTo>
                <a:cubicBezTo>
                  <a:pt x="514162" y="381553"/>
                  <a:pt x="665983" y="383291"/>
                  <a:pt x="729724" y="365328"/>
                </a:cubicBezTo>
                <a:cubicBezTo>
                  <a:pt x="793465" y="347365"/>
                  <a:pt x="846777" y="308540"/>
                  <a:pt x="802737" y="250593"/>
                </a:cubicBezTo>
                <a:cubicBezTo>
                  <a:pt x="758697" y="192646"/>
                  <a:pt x="570949" y="56471"/>
                  <a:pt x="465486" y="17647"/>
                </a:cubicBezTo>
                <a:cubicBezTo>
                  <a:pt x="360023" y="-21177"/>
                  <a:pt x="240073" y="15909"/>
                  <a:pt x="169958" y="17647"/>
                </a:cubicBezTo>
                <a:cubicBezTo>
                  <a:pt x="99843" y="19385"/>
                  <a:pt x="72608" y="843"/>
                  <a:pt x="44793" y="28078"/>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9" name="Rectangle 21"/>
          <p:cNvSpPr/>
          <p:nvPr/>
        </p:nvSpPr>
        <p:spPr bwMode="auto">
          <a:xfrm>
            <a:off x="5876882" y="4825569"/>
            <a:ext cx="852409" cy="1055223"/>
          </a:xfrm>
          <a:custGeom>
            <a:avLst/>
            <a:gdLst>
              <a:gd name="connsiteX0" fmla="*/ 0 w 686915"/>
              <a:gd name="connsiteY0" fmla="*/ 0 h 985768"/>
              <a:gd name="connsiteX1" fmla="*/ 686915 w 686915"/>
              <a:gd name="connsiteY1" fmla="*/ 0 h 985768"/>
              <a:gd name="connsiteX2" fmla="*/ 686915 w 686915"/>
              <a:gd name="connsiteY2" fmla="*/ 985768 h 985768"/>
              <a:gd name="connsiteX3" fmla="*/ 0 w 686915"/>
              <a:gd name="connsiteY3" fmla="*/ 985768 h 985768"/>
              <a:gd name="connsiteX4" fmla="*/ 0 w 686915"/>
              <a:gd name="connsiteY4" fmla="*/ 0 h 985768"/>
              <a:gd name="connsiteX0" fmla="*/ 0 w 686915"/>
              <a:gd name="connsiteY0" fmla="*/ 0 h 985768"/>
              <a:gd name="connsiteX1" fmla="*/ 686915 w 686915"/>
              <a:gd name="connsiteY1" fmla="*/ 0 h 985768"/>
              <a:gd name="connsiteX2" fmla="*/ 686915 w 686915"/>
              <a:gd name="connsiteY2" fmla="*/ 985768 h 985768"/>
              <a:gd name="connsiteX3" fmla="*/ 26763 w 686915"/>
              <a:gd name="connsiteY3" fmla="*/ 936702 h 985768"/>
              <a:gd name="connsiteX4" fmla="*/ 0 w 686915"/>
              <a:gd name="connsiteY4" fmla="*/ 0 h 985768"/>
              <a:gd name="connsiteX0" fmla="*/ 0 w 744901"/>
              <a:gd name="connsiteY0" fmla="*/ 0 h 985768"/>
              <a:gd name="connsiteX1" fmla="*/ 744901 w 744901"/>
              <a:gd name="connsiteY1" fmla="*/ 0 h 985768"/>
              <a:gd name="connsiteX2" fmla="*/ 686915 w 744901"/>
              <a:gd name="connsiteY2" fmla="*/ 985768 h 985768"/>
              <a:gd name="connsiteX3" fmla="*/ 26763 w 744901"/>
              <a:gd name="connsiteY3" fmla="*/ 936702 h 985768"/>
              <a:gd name="connsiteX4" fmla="*/ 0 w 744901"/>
              <a:gd name="connsiteY4" fmla="*/ 0 h 985768"/>
              <a:gd name="connsiteX0" fmla="*/ 0 w 744901"/>
              <a:gd name="connsiteY0" fmla="*/ 0 h 995221"/>
              <a:gd name="connsiteX1" fmla="*/ 744901 w 744901"/>
              <a:gd name="connsiteY1" fmla="*/ 0 h 995221"/>
              <a:gd name="connsiteX2" fmla="*/ 686915 w 744901"/>
              <a:gd name="connsiteY2" fmla="*/ 985768 h 995221"/>
              <a:gd name="connsiteX3" fmla="*/ 26763 w 744901"/>
              <a:gd name="connsiteY3" fmla="*/ 936702 h 995221"/>
              <a:gd name="connsiteX4" fmla="*/ 0 w 744901"/>
              <a:gd name="connsiteY4" fmla="*/ 0 h 995221"/>
              <a:gd name="connsiteX0" fmla="*/ 0 w 744901"/>
              <a:gd name="connsiteY0" fmla="*/ 0 h 1001409"/>
              <a:gd name="connsiteX1" fmla="*/ 744901 w 744901"/>
              <a:gd name="connsiteY1" fmla="*/ 0 h 1001409"/>
              <a:gd name="connsiteX2" fmla="*/ 686915 w 744901"/>
              <a:gd name="connsiteY2" fmla="*/ 985768 h 1001409"/>
              <a:gd name="connsiteX3" fmla="*/ 26763 w 744901"/>
              <a:gd name="connsiteY3" fmla="*/ 936702 h 1001409"/>
              <a:gd name="connsiteX4" fmla="*/ 0 w 744901"/>
              <a:gd name="connsiteY4" fmla="*/ 0 h 100140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887" h="1005869">
                <a:moveTo>
                  <a:pt x="0" y="4460"/>
                </a:moveTo>
                <a:lnTo>
                  <a:pt x="802887" y="0"/>
                </a:lnTo>
                <a:cubicBezTo>
                  <a:pt x="715164" y="468351"/>
                  <a:pt x="685428" y="727059"/>
                  <a:pt x="686915" y="990228"/>
                </a:cubicBezTo>
                <a:cubicBezTo>
                  <a:pt x="453482" y="991715"/>
                  <a:pt x="313721" y="1046727"/>
                  <a:pt x="26763" y="941162"/>
                </a:cubicBezTo>
                <a:lnTo>
                  <a:pt x="0" y="446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0" name="Rectangle 21"/>
          <p:cNvSpPr/>
          <p:nvPr/>
        </p:nvSpPr>
        <p:spPr bwMode="auto">
          <a:xfrm>
            <a:off x="5520921" y="4856359"/>
            <a:ext cx="790846" cy="1050544"/>
          </a:xfrm>
          <a:custGeom>
            <a:avLst/>
            <a:gdLst>
              <a:gd name="connsiteX0" fmla="*/ 0 w 686915"/>
              <a:gd name="connsiteY0" fmla="*/ 0 h 985768"/>
              <a:gd name="connsiteX1" fmla="*/ 686915 w 686915"/>
              <a:gd name="connsiteY1" fmla="*/ 0 h 985768"/>
              <a:gd name="connsiteX2" fmla="*/ 686915 w 686915"/>
              <a:gd name="connsiteY2" fmla="*/ 985768 h 985768"/>
              <a:gd name="connsiteX3" fmla="*/ 0 w 686915"/>
              <a:gd name="connsiteY3" fmla="*/ 985768 h 985768"/>
              <a:gd name="connsiteX4" fmla="*/ 0 w 686915"/>
              <a:gd name="connsiteY4" fmla="*/ 0 h 985768"/>
              <a:gd name="connsiteX0" fmla="*/ 0 w 686915"/>
              <a:gd name="connsiteY0" fmla="*/ 0 h 985768"/>
              <a:gd name="connsiteX1" fmla="*/ 686915 w 686915"/>
              <a:gd name="connsiteY1" fmla="*/ 0 h 985768"/>
              <a:gd name="connsiteX2" fmla="*/ 686915 w 686915"/>
              <a:gd name="connsiteY2" fmla="*/ 985768 h 985768"/>
              <a:gd name="connsiteX3" fmla="*/ 26763 w 686915"/>
              <a:gd name="connsiteY3" fmla="*/ 936702 h 985768"/>
              <a:gd name="connsiteX4" fmla="*/ 0 w 686915"/>
              <a:gd name="connsiteY4" fmla="*/ 0 h 985768"/>
              <a:gd name="connsiteX0" fmla="*/ 0 w 744901"/>
              <a:gd name="connsiteY0" fmla="*/ 0 h 985768"/>
              <a:gd name="connsiteX1" fmla="*/ 744901 w 744901"/>
              <a:gd name="connsiteY1" fmla="*/ 0 h 985768"/>
              <a:gd name="connsiteX2" fmla="*/ 686915 w 744901"/>
              <a:gd name="connsiteY2" fmla="*/ 985768 h 985768"/>
              <a:gd name="connsiteX3" fmla="*/ 26763 w 744901"/>
              <a:gd name="connsiteY3" fmla="*/ 936702 h 985768"/>
              <a:gd name="connsiteX4" fmla="*/ 0 w 744901"/>
              <a:gd name="connsiteY4" fmla="*/ 0 h 985768"/>
              <a:gd name="connsiteX0" fmla="*/ 0 w 744901"/>
              <a:gd name="connsiteY0" fmla="*/ 0 h 995221"/>
              <a:gd name="connsiteX1" fmla="*/ 744901 w 744901"/>
              <a:gd name="connsiteY1" fmla="*/ 0 h 995221"/>
              <a:gd name="connsiteX2" fmla="*/ 686915 w 744901"/>
              <a:gd name="connsiteY2" fmla="*/ 985768 h 995221"/>
              <a:gd name="connsiteX3" fmla="*/ 26763 w 744901"/>
              <a:gd name="connsiteY3" fmla="*/ 936702 h 995221"/>
              <a:gd name="connsiteX4" fmla="*/ 0 w 744901"/>
              <a:gd name="connsiteY4" fmla="*/ 0 h 995221"/>
              <a:gd name="connsiteX0" fmla="*/ 0 w 744901"/>
              <a:gd name="connsiteY0" fmla="*/ 0 h 1001409"/>
              <a:gd name="connsiteX1" fmla="*/ 744901 w 744901"/>
              <a:gd name="connsiteY1" fmla="*/ 0 h 1001409"/>
              <a:gd name="connsiteX2" fmla="*/ 686915 w 744901"/>
              <a:gd name="connsiteY2" fmla="*/ 985768 h 1001409"/>
              <a:gd name="connsiteX3" fmla="*/ 26763 w 744901"/>
              <a:gd name="connsiteY3" fmla="*/ 936702 h 1001409"/>
              <a:gd name="connsiteX4" fmla="*/ 0 w 744901"/>
              <a:gd name="connsiteY4" fmla="*/ 0 h 1001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901" h="1001409">
                <a:moveTo>
                  <a:pt x="0" y="0"/>
                </a:moveTo>
                <a:lnTo>
                  <a:pt x="744901" y="0"/>
                </a:lnTo>
                <a:lnTo>
                  <a:pt x="686915" y="985768"/>
                </a:lnTo>
                <a:cubicBezTo>
                  <a:pt x="453482" y="987255"/>
                  <a:pt x="313721" y="1042267"/>
                  <a:pt x="26763" y="936702"/>
                </a:cubicBezTo>
                <a:lnTo>
                  <a:pt x="0"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1" name="Oval 1"/>
          <p:cNvSpPr/>
          <p:nvPr/>
        </p:nvSpPr>
        <p:spPr bwMode="auto">
          <a:xfrm>
            <a:off x="5353602" y="2070823"/>
            <a:ext cx="1445317" cy="1428145"/>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2" name="Freeform 2"/>
          <p:cNvSpPr/>
          <p:nvPr/>
        </p:nvSpPr>
        <p:spPr>
          <a:xfrm>
            <a:off x="5318990" y="3342650"/>
            <a:ext cx="1480589" cy="1689219"/>
          </a:xfrm>
          <a:custGeom>
            <a:avLst/>
            <a:gdLst>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430945"/>
              <a:gd name="connsiteY0" fmla="*/ 26162 h 1606575"/>
              <a:gd name="connsiteX1" fmla="*/ 1009236 w 1430945"/>
              <a:gd name="connsiteY1" fmla="*/ 71318 h 1606575"/>
              <a:gd name="connsiteX2" fmla="*/ 1189858 w 1430945"/>
              <a:gd name="connsiteY2" fmla="*/ 297096 h 1606575"/>
              <a:gd name="connsiteX3" fmla="*/ 1415636 w 1430945"/>
              <a:gd name="connsiteY3" fmla="*/ 951851 h 1606575"/>
              <a:gd name="connsiteX4" fmla="*/ 1266072 w 1430945"/>
              <a:gd name="connsiteY4" fmla="*/ 1502639 h 1606575"/>
              <a:gd name="connsiteX5" fmla="*/ 117413 w 1430945"/>
              <a:gd name="connsiteY5" fmla="*/ 1505007 h 1606575"/>
              <a:gd name="connsiteX6" fmla="*/ 94836 w 1430945"/>
              <a:gd name="connsiteY6" fmla="*/ 443851 h 1606575"/>
              <a:gd name="connsiteX7" fmla="*/ 410924 w 1430945"/>
              <a:gd name="connsiteY7" fmla="*/ 26162 h 1606575"/>
              <a:gd name="connsiteX0" fmla="*/ 372486 w 1390070"/>
              <a:gd name="connsiteY0" fmla="*/ 26162 h 1615642"/>
              <a:gd name="connsiteX1" fmla="*/ 970798 w 1390070"/>
              <a:gd name="connsiteY1" fmla="*/ 71318 h 1615642"/>
              <a:gd name="connsiteX2" fmla="*/ 1151420 w 1390070"/>
              <a:gd name="connsiteY2" fmla="*/ 297096 h 1615642"/>
              <a:gd name="connsiteX3" fmla="*/ 1377198 w 1390070"/>
              <a:gd name="connsiteY3" fmla="*/ 951851 h 1615642"/>
              <a:gd name="connsiteX4" fmla="*/ 1227634 w 1390070"/>
              <a:gd name="connsiteY4" fmla="*/ 1502639 h 1615642"/>
              <a:gd name="connsiteX5" fmla="*/ 136962 w 1390070"/>
              <a:gd name="connsiteY5" fmla="*/ 1518389 h 1615642"/>
              <a:gd name="connsiteX6" fmla="*/ 56398 w 1390070"/>
              <a:gd name="connsiteY6" fmla="*/ 443851 h 1615642"/>
              <a:gd name="connsiteX7" fmla="*/ 372486 w 1390070"/>
              <a:gd name="connsiteY7" fmla="*/ 26162 h 1615642"/>
              <a:gd name="connsiteX0" fmla="*/ 358933 w 1376517"/>
              <a:gd name="connsiteY0" fmla="*/ 28460 h 1617940"/>
              <a:gd name="connsiteX1" fmla="*/ 957245 w 1376517"/>
              <a:gd name="connsiteY1" fmla="*/ 73616 h 1617940"/>
              <a:gd name="connsiteX2" fmla="*/ 1137867 w 1376517"/>
              <a:gd name="connsiteY2" fmla="*/ 299394 h 1617940"/>
              <a:gd name="connsiteX3" fmla="*/ 1363645 w 1376517"/>
              <a:gd name="connsiteY3" fmla="*/ 954149 h 1617940"/>
              <a:gd name="connsiteX4" fmla="*/ 1214081 w 1376517"/>
              <a:gd name="connsiteY4" fmla="*/ 1504937 h 1617940"/>
              <a:gd name="connsiteX5" fmla="*/ 123409 w 1376517"/>
              <a:gd name="connsiteY5" fmla="*/ 1520687 h 1617940"/>
              <a:gd name="connsiteX6" fmla="*/ 74068 w 1376517"/>
              <a:gd name="connsiteY6" fmla="*/ 477372 h 1617940"/>
              <a:gd name="connsiteX7" fmla="*/ 358933 w 1376517"/>
              <a:gd name="connsiteY7" fmla="*/ 28460 h 1617940"/>
              <a:gd name="connsiteX0" fmla="*/ 383788 w 1401372"/>
              <a:gd name="connsiteY0" fmla="*/ 36021 h 1625501"/>
              <a:gd name="connsiteX1" fmla="*/ 982100 w 1401372"/>
              <a:gd name="connsiteY1" fmla="*/ 81177 h 1625501"/>
              <a:gd name="connsiteX2" fmla="*/ 1162722 w 1401372"/>
              <a:gd name="connsiteY2" fmla="*/ 306955 h 1625501"/>
              <a:gd name="connsiteX3" fmla="*/ 1388500 w 1401372"/>
              <a:gd name="connsiteY3" fmla="*/ 961710 h 1625501"/>
              <a:gd name="connsiteX4" fmla="*/ 1238936 w 1401372"/>
              <a:gd name="connsiteY4" fmla="*/ 1512498 h 1625501"/>
              <a:gd name="connsiteX5" fmla="*/ 148264 w 1401372"/>
              <a:gd name="connsiteY5" fmla="*/ 1528248 h 1625501"/>
              <a:gd name="connsiteX6" fmla="*/ 45397 w 1401372"/>
              <a:gd name="connsiteY6" fmla="*/ 587524 h 1625501"/>
              <a:gd name="connsiteX7" fmla="*/ 383788 w 1401372"/>
              <a:gd name="connsiteY7" fmla="*/ 36021 h 1625501"/>
              <a:gd name="connsiteX0" fmla="*/ 440853 w 1404911"/>
              <a:gd name="connsiteY0" fmla="*/ 38157 h 1618716"/>
              <a:gd name="connsiteX1" fmla="*/ 985639 w 1404911"/>
              <a:gd name="connsiteY1" fmla="*/ 74392 h 1618716"/>
              <a:gd name="connsiteX2" fmla="*/ 1166261 w 1404911"/>
              <a:gd name="connsiteY2" fmla="*/ 300170 h 1618716"/>
              <a:gd name="connsiteX3" fmla="*/ 1392039 w 1404911"/>
              <a:gd name="connsiteY3" fmla="*/ 954925 h 1618716"/>
              <a:gd name="connsiteX4" fmla="*/ 1242475 w 1404911"/>
              <a:gd name="connsiteY4" fmla="*/ 1505713 h 1618716"/>
              <a:gd name="connsiteX5" fmla="*/ 151803 w 1404911"/>
              <a:gd name="connsiteY5" fmla="*/ 1521463 h 1618716"/>
              <a:gd name="connsiteX6" fmla="*/ 48936 w 1404911"/>
              <a:gd name="connsiteY6" fmla="*/ 580739 h 1618716"/>
              <a:gd name="connsiteX7" fmla="*/ 440853 w 1404911"/>
              <a:gd name="connsiteY7" fmla="*/ 38157 h 1618716"/>
              <a:gd name="connsiteX0" fmla="*/ 440853 w 1404911"/>
              <a:gd name="connsiteY0" fmla="*/ 26265 h 1606824"/>
              <a:gd name="connsiteX1" fmla="*/ 985639 w 1404911"/>
              <a:gd name="connsiteY1" fmla="*/ 62500 h 1606824"/>
              <a:gd name="connsiteX2" fmla="*/ 1166261 w 1404911"/>
              <a:gd name="connsiteY2" fmla="*/ 288278 h 1606824"/>
              <a:gd name="connsiteX3" fmla="*/ 1392039 w 1404911"/>
              <a:gd name="connsiteY3" fmla="*/ 943033 h 1606824"/>
              <a:gd name="connsiteX4" fmla="*/ 1242475 w 1404911"/>
              <a:gd name="connsiteY4" fmla="*/ 1493821 h 1606824"/>
              <a:gd name="connsiteX5" fmla="*/ 151803 w 1404911"/>
              <a:gd name="connsiteY5" fmla="*/ 1509571 h 1606824"/>
              <a:gd name="connsiteX6" fmla="*/ 48936 w 1404911"/>
              <a:gd name="connsiteY6" fmla="*/ 568847 h 1606824"/>
              <a:gd name="connsiteX7" fmla="*/ 440853 w 1404911"/>
              <a:gd name="connsiteY7" fmla="*/ 26265 h 1606824"/>
              <a:gd name="connsiteX0" fmla="*/ 536055 w 1410903"/>
              <a:gd name="connsiteY0" fmla="*/ 25192 h 1610212"/>
              <a:gd name="connsiteX1" fmla="*/ 991631 w 1410903"/>
              <a:gd name="connsiteY1" fmla="*/ 65888 h 1610212"/>
              <a:gd name="connsiteX2" fmla="*/ 1172253 w 1410903"/>
              <a:gd name="connsiteY2" fmla="*/ 291666 h 1610212"/>
              <a:gd name="connsiteX3" fmla="*/ 1398031 w 1410903"/>
              <a:gd name="connsiteY3" fmla="*/ 946421 h 1610212"/>
              <a:gd name="connsiteX4" fmla="*/ 1248467 w 1410903"/>
              <a:gd name="connsiteY4" fmla="*/ 1497209 h 1610212"/>
              <a:gd name="connsiteX5" fmla="*/ 157795 w 1410903"/>
              <a:gd name="connsiteY5" fmla="*/ 1512959 h 1610212"/>
              <a:gd name="connsiteX6" fmla="*/ 54928 w 1410903"/>
              <a:gd name="connsiteY6" fmla="*/ 572235 h 1610212"/>
              <a:gd name="connsiteX7" fmla="*/ 536055 w 1410903"/>
              <a:gd name="connsiteY7" fmla="*/ 25192 h 1610212"/>
              <a:gd name="connsiteX0" fmla="*/ 536055 w 1410903"/>
              <a:gd name="connsiteY0" fmla="*/ 25192 h 1610212"/>
              <a:gd name="connsiteX1" fmla="*/ 991631 w 1410903"/>
              <a:gd name="connsiteY1" fmla="*/ 65888 h 1610212"/>
              <a:gd name="connsiteX2" fmla="*/ 1172253 w 1410903"/>
              <a:gd name="connsiteY2" fmla="*/ 291666 h 1610212"/>
              <a:gd name="connsiteX3" fmla="*/ 1398031 w 1410903"/>
              <a:gd name="connsiteY3" fmla="*/ 946421 h 1610212"/>
              <a:gd name="connsiteX4" fmla="*/ 1248467 w 1410903"/>
              <a:gd name="connsiteY4" fmla="*/ 1497209 h 1610212"/>
              <a:gd name="connsiteX5" fmla="*/ 157795 w 1410903"/>
              <a:gd name="connsiteY5" fmla="*/ 1512959 h 1610212"/>
              <a:gd name="connsiteX6" fmla="*/ 54928 w 1410903"/>
              <a:gd name="connsiteY6" fmla="*/ 572235 h 1610212"/>
              <a:gd name="connsiteX7" fmla="*/ 536055 w 1410903"/>
              <a:gd name="connsiteY7" fmla="*/ 25192 h 1610212"/>
              <a:gd name="connsiteX0" fmla="*/ 519724 w 1394572"/>
              <a:gd name="connsiteY0" fmla="*/ 25192 h 1610212"/>
              <a:gd name="connsiteX1" fmla="*/ 975300 w 1394572"/>
              <a:gd name="connsiteY1" fmla="*/ 65888 h 1610212"/>
              <a:gd name="connsiteX2" fmla="*/ 1155922 w 1394572"/>
              <a:gd name="connsiteY2" fmla="*/ 291666 h 1610212"/>
              <a:gd name="connsiteX3" fmla="*/ 1381700 w 1394572"/>
              <a:gd name="connsiteY3" fmla="*/ 946421 h 1610212"/>
              <a:gd name="connsiteX4" fmla="*/ 1232136 w 1394572"/>
              <a:gd name="connsiteY4" fmla="*/ 1497209 h 1610212"/>
              <a:gd name="connsiteX5" fmla="*/ 141464 w 1394572"/>
              <a:gd name="connsiteY5" fmla="*/ 1512959 h 1610212"/>
              <a:gd name="connsiteX6" fmla="*/ 38597 w 1394572"/>
              <a:gd name="connsiteY6" fmla="*/ 572235 h 1610212"/>
              <a:gd name="connsiteX7" fmla="*/ 519724 w 1394572"/>
              <a:gd name="connsiteY7" fmla="*/ 25192 h 1610212"/>
              <a:gd name="connsiteX0" fmla="*/ 519724 w 1394572"/>
              <a:gd name="connsiteY0" fmla="*/ 25192 h 1610212"/>
              <a:gd name="connsiteX1" fmla="*/ 975300 w 1394572"/>
              <a:gd name="connsiteY1" fmla="*/ 65888 h 1610212"/>
              <a:gd name="connsiteX2" fmla="*/ 1155922 w 1394572"/>
              <a:gd name="connsiteY2" fmla="*/ 291666 h 1610212"/>
              <a:gd name="connsiteX3" fmla="*/ 1381700 w 1394572"/>
              <a:gd name="connsiteY3" fmla="*/ 946421 h 1610212"/>
              <a:gd name="connsiteX4" fmla="*/ 1232136 w 1394572"/>
              <a:gd name="connsiteY4" fmla="*/ 1497209 h 1610212"/>
              <a:gd name="connsiteX5" fmla="*/ 141464 w 1394572"/>
              <a:gd name="connsiteY5" fmla="*/ 1512959 h 1610212"/>
              <a:gd name="connsiteX6" fmla="*/ 38597 w 1394572"/>
              <a:gd name="connsiteY6" fmla="*/ 572235 h 1610212"/>
              <a:gd name="connsiteX7" fmla="*/ 519724 w 1394572"/>
              <a:gd name="connsiteY7" fmla="*/ 25192 h 161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4572" h="1610212">
                <a:moveTo>
                  <a:pt x="519724" y="25192"/>
                </a:moveTo>
                <a:cubicBezTo>
                  <a:pt x="693683" y="-32436"/>
                  <a:pt x="845478" y="20732"/>
                  <a:pt x="975300" y="65888"/>
                </a:cubicBezTo>
                <a:cubicBezTo>
                  <a:pt x="1069438" y="177951"/>
                  <a:pt x="1070347" y="144911"/>
                  <a:pt x="1155922" y="291666"/>
                </a:cubicBezTo>
                <a:cubicBezTo>
                  <a:pt x="1223655" y="438421"/>
                  <a:pt x="1368998" y="745497"/>
                  <a:pt x="1381700" y="946421"/>
                </a:cubicBezTo>
                <a:cubicBezTo>
                  <a:pt x="1394402" y="1147345"/>
                  <a:pt x="1438842" y="1402786"/>
                  <a:pt x="1232136" y="1497209"/>
                </a:cubicBezTo>
                <a:cubicBezTo>
                  <a:pt x="1025430" y="1591632"/>
                  <a:pt x="359716" y="1687937"/>
                  <a:pt x="141464" y="1512959"/>
                </a:cubicBezTo>
                <a:cubicBezTo>
                  <a:pt x="-23262" y="1315679"/>
                  <a:pt x="-24446" y="820196"/>
                  <a:pt x="38597" y="572235"/>
                </a:cubicBezTo>
                <a:cubicBezTo>
                  <a:pt x="101640" y="324274"/>
                  <a:pt x="345765" y="82820"/>
                  <a:pt x="519724" y="2519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3" name="Freeform 22"/>
          <p:cNvSpPr/>
          <p:nvPr/>
        </p:nvSpPr>
        <p:spPr>
          <a:xfrm>
            <a:off x="4722990" y="2886357"/>
            <a:ext cx="1048919" cy="926602"/>
          </a:xfrm>
          <a:custGeom>
            <a:avLst/>
            <a:gdLst>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1421"/>
              <a:gd name="connsiteY0" fmla="*/ 569083 h 921528"/>
              <a:gd name="connsiteX1" fmla="*/ 491847 w 991421"/>
              <a:gd name="connsiteY1" fmla="*/ 310375 h 921528"/>
              <a:gd name="connsiteX2" fmla="*/ 500768 w 991421"/>
              <a:gd name="connsiteY2" fmla="*/ 47206 h 921528"/>
              <a:gd name="connsiteX3" fmla="*/ 246520 w 991421"/>
              <a:gd name="connsiteY3" fmla="*/ 221165 h 921528"/>
              <a:gd name="connsiteX4" fmla="*/ 5654 w 991421"/>
              <a:gd name="connsiteY4" fmla="*/ 7062 h 921528"/>
              <a:gd name="connsiteX5" fmla="*/ 130547 w 991421"/>
              <a:gd name="connsiteY5" fmla="*/ 537860 h 921528"/>
              <a:gd name="connsiteX6" fmla="*/ 705950 w 991421"/>
              <a:gd name="connsiteY6" fmla="*/ 921462 h 921528"/>
              <a:gd name="connsiteX7" fmla="*/ 991421 w 991421"/>
              <a:gd name="connsiteY7" fmla="*/ 569083 h 921528"/>
              <a:gd name="connsiteX0" fmla="*/ 991421 w 991421"/>
              <a:gd name="connsiteY0" fmla="*/ 569083 h 890248"/>
              <a:gd name="connsiteX1" fmla="*/ 491847 w 991421"/>
              <a:gd name="connsiteY1" fmla="*/ 310375 h 890248"/>
              <a:gd name="connsiteX2" fmla="*/ 500768 w 991421"/>
              <a:gd name="connsiteY2" fmla="*/ 47206 h 890248"/>
              <a:gd name="connsiteX3" fmla="*/ 246520 w 991421"/>
              <a:gd name="connsiteY3" fmla="*/ 221165 h 890248"/>
              <a:gd name="connsiteX4" fmla="*/ 5654 w 991421"/>
              <a:gd name="connsiteY4" fmla="*/ 7062 h 890248"/>
              <a:gd name="connsiteX5" fmla="*/ 130547 w 991421"/>
              <a:gd name="connsiteY5" fmla="*/ 537860 h 890248"/>
              <a:gd name="connsiteX6" fmla="*/ 737241 w 991421"/>
              <a:gd name="connsiteY6" fmla="*/ 890171 h 890248"/>
              <a:gd name="connsiteX7" fmla="*/ 991421 w 991421"/>
              <a:gd name="connsiteY7" fmla="*/ 569083 h 890248"/>
              <a:gd name="connsiteX0" fmla="*/ 987980 w 987980"/>
              <a:gd name="connsiteY0" fmla="*/ 568822 h 890065"/>
              <a:gd name="connsiteX1" fmla="*/ 488406 w 987980"/>
              <a:gd name="connsiteY1" fmla="*/ 310114 h 890065"/>
              <a:gd name="connsiteX2" fmla="*/ 497327 w 987980"/>
              <a:gd name="connsiteY2" fmla="*/ 46945 h 890065"/>
              <a:gd name="connsiteX3" fmla="*/ 243079 w 987980"/>
              <a:gd name="connsiteY3" fmla="*/ 220904 h 890065"/>
              <a:gd name="connsiteX4" fmla="*/ 2213 w 987980"/>
              <a:gd name="connsiteY4" fmla="*/ 6801 h 890065"/>
              <a:gd name="connsiteX5" fmla="*/ 158397 w 987980"/>
              <a:gd name="connsiteY5" fmla="*/ 530645 h 890065"/>
              <a:gd name="connsiteX6" fmla="*/ 733800 w 987980"/>
              <a:gd name="connsiteY6" fmla="*/ 889910 h 890065"/>
              <a:gd name="connsiteX7" fmla="*/ 987980 w 987980"/>
              <a:gd name="connsiteY7" fmla="*/ 568822 h 890065"/>
              <a:gd name="connsiteX0" fmla="*/ 987980 w 987980"/>
              <a:gd name="connsiteY0" fmla="*/ 568822 h 890065"/>
              <a:gd name="connsiteX1" fmla="*/ 488406 w 987980"/>
              <a:gd name="connsiteY1" fmla="*/ 310114 h 890065"/>
              <a:gd name="connsiteX2" fmla="*/ 497327 w 987980"/>
              <a:gd name="connsiteY2" fmla="*/ 46945 h 890065"/>
              <a:gd name="connsiteX3" fmla="*/ 243079 w 987980"/>
              <a:gd name="connsiteY3" fmla="*/ 220904 h 890065"/>
              <a:gd name="connsiteX4" fmla="*/ 2213 w 987980"/>
              <a:gd name="connsiteY4" fmla="*/ 6801 h 890065"/>
              <a:gd name="connsiteX5" fmla="*/ 158397 w 987980"/>
              <a:gd name="connsiteY5" fmla="*/ 530645 h 890065"/>
              <a:gd name="connsiteX6" fmla="*/ 733800 w 987980"/>
              <a:gd name="connsiteY6" fmla="*/ 889910 h 890065"/>
              <a:gd name="connsiteX7" fmla="*/ 987980 w 987980"/>
              <a:gd name="connsiteY7" fmla="*/ 568822 h 890065"/>
              <a:gd name="connsiteX0" fmla="*/ 987980 w 987980"/>
              <a:gd name="connsiteY0" fmla="*/ 562021 h 883264"/>
              <a:gd name="connsiteX1" fmla="*/ 488406 w 987980"/>
              <a:gd name="connsiteY1" fmla="*/ 303313 h 883264"/>
              <a:gd name="connsiteX2" fmla="*/ 497327 w 987980"/>
              <a:gd name="connsiteY2" fmla="*/ 40144 h 883264"/>
              <a:gd name="connsiteX3" fmla="*/ 243079 w 987980"/>
              <a:gd name="connsiteY3" fmla="*/ 214103 h 883264"/>
              <a:gd name="connsiteX4" fmla="*/ 2213 w 987980"/>
              <a:gd name="connsiteY4" fmla="*/ 0 h 883264"/>
              <a:gd name="connsiteX5" fmla="*/ 158397 w 987980"/>
              <a:gd name="connsiteY5" fmla="*/ 523844 h 883264"/>
              <a:gd name="connsiteX6" fmla="*/ 733800 w 987980"/>
              <a:gd name="connsiteY6" fmla="*/ 883109 h 883264"/>
              <a:gd name="connsiteX7" fmla="*/ 987980 w 987980"/>
              <a:gd name="connsiteY7" fmla="*/ 562021 h 883264"/>
              <a:gd name="connsiteX0" fmla="*/ 987980 w 987980"/>
              <a:gd name="connsiteY0" fmla="*/ 562021 h 883264"/>
              <a:gd name="connsiteX1" fmla="*/ 488406 w 987980"/>
              <a:gd name="connsiteY1" fmla="*/ 303313 h 883264"/>
              <a:gd name="connsiteX2" fmla="*/ 497327 w 987980"/>
              <a:gd name="connsiteY2" fmla="*/ 40144 h 883264"/>
              <a:gd name="connsiteX3" fmla="*/ 250033 w 987980"/>
              <a:gd name="connsiteY3" fmla="*/ 144566 h 883264"/>
              <a:gd name="connsiteX4" fmla="*/ 2213 w 987980"/>
              <a:gd name="connsiteY4" fmla="*/ 0 h 883264"/>
              <a:gd name="connsiteX5" fmla="*/ 158397 w 987980"/>
              <a:gd name="connsiteY5" fmla="*/ 523844 h 883264"/>
              <a:gd name="connsiteX6" fmla="*/ 733800 w 987980"/>
              <a:gd name="connsiteY6" fmla="*/ 883109 h 883264"/>
              <a:gd name="connsiteX7" fmla="*/ 987980 w 987980"/>
              <a:gd name="connsiteY7" fmla="*/ 562021 h 88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980" h="883264">
                <a:moveTo>
                  <a:pt x="987980" y="562021"/>
                </a:moveTo>
                <a:cubicBezTo>
                  <a:pt x="900144" y="515802"/>
                  <a:pt x="556274" y="345093"/>
                  <a:pt x="488406" y="303313"/>
                </a:cubicBezTo>
                <a:cubicBezTo>
                  <a:pt x="455307" y="271963"/>
                  <a:pt x="520831" y="183654"/>
                  <a:pt x="497327" y="40144"/>
                </a:cubicBezTo>
                <a:cubicBezTo>
                  <a:pt x="456439" y="25276"/>
                  <a:pt x="332552" y="151257"/>
                  <a:pt x="250033" y="144566"/>
                </a:cubicBezTo>
                <a:cubicBezTo>
                  <a:pt x="167514" y="137875"/>
                  <a:pt x="51095" y="90925"/>
                  <a:pt x="2213" y="0"/>
                </a:cubicBezTo>
                <a:cubicBezTo>
                  <a:pt x="-11901" y="51624"/>
                  <a:pt x="41681" y="371444"/>
                  <a:pt x="158397" y="523844"/>
                </a:cubicBezTo>
                <a:cubicBezTo>
                  <a:pt x="275113" y="676244"/>
                  <a:pt x="595536" y="876746"/>
                  <a:pt x="733800" y="883109"/>
                </a:cubicBezTo>
                <a:cubicBezTo>
                  <a:pt x="872064" y="889472"/>
                  <a:pt x="915883" y="698637"/>
                  <a:pt x="987980" y="562021"/>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nvGrpSpPr>
          <p:cNvPr id="94" name="Group 30"/>
          <p:cNvGrpSpPr/>
          <p:nvPr/>
        </p:nvGrpSpPr>
        <p:grpSpPr>
          <a:xfrm rot="14072890">
            <a:off x="8201573" y="2146966"/>
            <a:ext cx="673621" cy="1039504"/>
            <a:chOff x="2003291" y="983060"/>
            <a:chExt cx="3060454" cy="4722772"/>
          </a:xfrm>
          <a:effectLst/>
        </p:grpSpPr>
        <p:sp>
          <p:nvSpPr>
            <p:cNvPr id="95" name="Isosceles Triangle 17"/>
            <p:cNvSpPr/>
            <p:nvPr/>
          </p:nvSpPr>
          <p:spPr bwMode="auto">
            <a:xfrm rot="171208">
              <a:off x="2003291" y="4642715"/>
              <a:ext cx="604963" cy="1063117"/>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136187 h 136187"/>
                <a:gd name="connsiteX1" fmla="*/ 909731 w 1060704"/>
                <a:gd name="connsiteY1" fmla="*/ 0 h 136187"/>
                <a:gd name="connsiteX2" fmla="*/ 1060704 w 1060704"/>
                <a:gd name="connsiteY2" fmla="*/ 136187 h 136187"/>
                <a:gd name="connsiteX3" fmla="*/ 0 w 1060704"/>
                <a:gd name="connsiteY3" fmla="*/ 136187 h 136187"/>
                <a:gd name="connsiteX0" fmla="*/ 0 w 605671"/>
                <a:gd name="connsiteY0" fmla="*/ 781901 h 781901"/>
                <a:gd name="connsiteX1" fmla="*/ 454698 w 605671"/>
                <a:gd name="connsiteY1" fmla="*/ 0 h 781901"/>
                <a:gd name="connsiteX2" fmla="*/ 605671 w 605671"/>
                <a:gd name="connsiteY2" fmla="*/ 136187 h 781901"/>
                <a:gd name="connsiteX3" fmla="*/ 0 w 605671"/>
                <a:gd name="connsiteY3" fmla="*/ 781901 h 781901"/>
                <a:gd name="connsiteX0" fmla="*/ 0 w 605671"/>
                <a:gd name="connsiteY0" fmla="*/ 799236 h 799236"/>
                <a:gd name="connsiteX1" fmla="*/ 407028 w 605671"/>
                <a:gd name="connsiteY1" fmla="*/ 0 h 799236"/>
                <a:gd name="connsiteX2" fmla="*/ 605671 w 605671"/>
                <a:gd name="connsiteY2" fmla="*/ 153522 h 799236"/>
                <a:gd name="connsiteX3" fmla="*/ 0 w 605671"/>
                <a:gd name="connsiteY3" fmla="*/ 799236 h 799236"/>
                <a:gd name="connsiteX0" fmla="*/ 0 w 588336"/>
                <a:gd name="connsiteY0" fmla="*/ 799236 h 799236"/>
                <a:gd name="connsiteX1" fmla="*/ 407028 w 588336"/>
                <a:gd name="connsiteY1" fmla="*/ 0 h 799236"/>
                <a:gd name="connsiteX2" fmla="*/ 588336 w 588336"/>
                <a:gd name="connsiteY2" fmla="*/ 118853 h 799236"/>
                <a:gd name="connsiteX3" fmla="*/ 0 w 588336"/>
                <a:gd name="connsiteY3" fmla="*/ 799236 h 799236"/>
                <a:gd name="connsiteX0" fmla="*/ 0 w 796351"/>
                <a:gd name="connsiteY0" fmla="*/ 1154595 h 1154595"/>
                <a:gd name="connsiteX1" fmla="*/ 615043 w 796351"/>
                <a:gd name="connsiteY1" fmla="*/ 0 h 1154595"/>
                <a:gd name="connsiteX2" fmla="*/ 796351 w 796351"/>
                <a:gd name="connsiteY2" fmla="*/ 118853 h 1154595"/>
                <a:gd name="connsiteX3" fmla="*/ 0 w 796351"/>
                <a:gd name="connsiteY3" fmla="*/ 1154595 h 1154595"/>
                <a:gd name="connsiteX0" fmla="*/ 0 w 813685"/>
                <a:gd name="connsiteY0" fmla="*/ 1202265 h 1202265"/>
                <a:gd name="connsiteX1" fmla="*/ 632377 w 813685"/>
                <a:gd name="connsiteY1" fmla="*/ 0 h 1202265"/>
                <a:gd name="connsiteX2" fmla="*/ 813685 w 813685"/>
                <a:gd name="connsiteY2" fmla="*/ 118853 h 1202265"/>
                <a:gd name="connsiteX3" fmla="*/ 0 w 813685"/>
                <a:gd name="connsiteY3" fmla="*/ 1202265 h 1202265"/>
                <a:gd name="connsiteX0" fmla="*/ 0 w 813685"/>
                <a:gd name="connsiteY0" fmla="*/ 1172448 h 1172448"/>
                <a:gd name="connsiteX1" fmla="*/ 682073 w 813685"/>
                <a:gd name="connsiteY1" fmla="*/ 0 h 1172448"/>
                <a:gd name="connsiteX2" fmla="*/ 813685 w 813685"/>
                <a:gd name="connsiteY2" fmla="*/ 89036 h 1172448"/>
                <a:gd name="connsiteX3" fmla="*/ 0 w 813685"/>
                <a:gd name="connsiteY3" fmla="*/ 1172448 h 1172448"/>
                <a:gd name="connsiteX0" fmla="*/ 0 w 773929"/>
                <a:gd name="connsiteY0" fmla="*/ 1172448 h 1172448"/>
                <a:gd name="connsiteX1" fmla="*/ 682073 w 773929"/>
                <a:gd name="connsiteY1" fmla="*/ 0 h 1172448"/>
                <a:gd name="connsiteX2" fmla="*/ 773929 w 773929"/>
                <a:gd name="connsiteY2" fmla="*/ 69157 h 1172448"/>
                <a:gd name="connsiteX3" fmla="*/ 0 w 773929"/>
                <a:gd name="connsiteY3" fmla="*/ 1172448 h 1172448"/>
                <a:gd name="connsiteX0" fmla="*/ 0 w 664598"/>
                <a:gd name="connsiteY0" fmla="*/ 1033300 h 1033300"/>
                <a:gd name="connsiteX1" fmla="*/ 572742 w 664598"/>
                <a:gd name="connsiteY1" fmla="*/ 0 h 1033300"/>
                <a:gd name="connsiteX2" fmla="*/ 664598 w 664598"/>
                <a:gd name="connsiteY2" fmla="*/ 69157 h 1033300"/>
                <a:gd name="connsiteX3" fmla="*/ 0 w 664598"/>
                <a:gd name="connsiteY3" fmla="*/ 1033300 h 1033300"/>
                <a:gd name="connsiteX0" fmla="*/ 0 w 604963"/>
                <a:gd name="connsiteY0" fmla="*/ 1063117 h 1063117"/>
                <a:gd name="connsiteX1" fmla="*/ 513107 w 604963"/>
                <a:gd name="connsiteY1" fmla="*/ 0 h 1063117"/>
                <a:gd name="connsiteX2" fmla="*/ 604963 w 604963"/>
                <a:gd name="connsiteY2" fmla="*/ 69157 h 1063117"/>
                <a:gd name="connsiteX3" fmla="*/ 0 w 604963"/>
                <a:gd name="connsiteY3" fmla="*/ 1063117 h 1063117"/>
              </a:gdLst>
              <a:ahLst/>
              <a:cxnLst>
                <a:cxn ang="0">
                  <a:pos x="connsiteX0" y="connsiteY0"/>
                </a:cxn>
                <a:cxn ang="0">
                  <a:pos x="connsiteX1" y="connsiteY1"/>
                </a:cxn>
                <a:cxn ang="0">
                  <a:pos x="connsiteX2" y="connsiteY2"/>
                </a:cxn>
                <a:cxn ang="0">
                  <a:pos x="connsiteX3" y="connsiteY3"/>
                </a:cxn>
              </a:cxnLst>
              <a:rect l="l" t="t" r="r" b="b"/>
              <a:pathLst>
                <a:path w="604963" h="1063117">
                  <a:moveTo>
                    <a:pt x="0" y="1063117"/>
                  </a:moveTo>
                  <a:lnTo>
                    <a:pt x="513107" y="0"/>
                  </a:lnTo>
                  <a:lnTo>
                    <a:pt x="604963" y="69157"/>
                  </a:lnTo>
                  <a:lnTo>
                    <a:pt x="0" y="1063117"/>
                  </a:lnTo>
                  <a:close/>
                </a:path>
              </a:pathLst>
            </a:custGeom>
            <a:gradFill flip="none" rotWithShape="1">
              <a:gsLst>
                <a:gs pos="0">
                  <a:schemeClr val="bg1">
                    <a:lumMod val="50000"/>
                    <a:shade val="30000"/>
                    <a:satMod val="115000"/>
                  </a:schemeClr>
                </a:gs>
                <a:gs pos="50000">
                  <a:schemeClr val="bg1">
                    <a:lumMod val="50000"/>
                    <a:shade val="67500"/>
                    <a:satMod val="115000"/>
                  </a:schemeClr>
                </a:gs>
                <a:gs pos="100000">
                  <a:schemeClr val="bg1">
                    <a:shade val="100000"/>
                    <a:satMod val="115000"/>
                    <a:lumMod val="83000"/>
                  </a:schemeClr>
                </a:gs>
              </a:gsLst>
              <a:lin ang="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nvGrpSpPr>
            <p:cNvPr id="96" name="Group 32"/>
            <p:cNvGrpSpPr/>
            <p:nvPr/>
          </p:nvGrpSpPr>
          <p:grpSpPr>
            <a:xfrm rot="1813151">
              <a:off x="2736581" y="3455219"/>
              <a:ext cx="327832" cy="1448658"/>
              <a:chOff x="1744133" y="2819400"/>
              <a:chExt cx="299751" cy="1032933"/>
            </a:xfr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0" scaled="1"/>
              <a:tileRect/>
            </a:gradFill>
          </p:grpSpPr>
          <p:sp>
            <p:nvSpPr>
              <p:cNvPr id="105" name="Oval 41"/>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6" name="Rectangle 42"/>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7" name="Oval 43"/>
              <p:cNvSpPr/>
              <p:nvPr/>
            </p:nvSpPr>
            <p:spPr bwMode="auto">
              <a:xfrm>
                <a:off x="1744133" y="3733800"/>
                <a:ext cx="298798"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nvGrpSpPr>
            <p:cNvPr id="97" name="Group 33"/>
            <p:cNvGrpSpPr/>
            <p:nvPr/>
          </p:nvGrpSpPr>
          <p:grpSpPr>
            <a:xfrm rot="1813151">
              <a:off x="3803213" y="983060"/>
              <a:ext cx="247178" cy="2870741"/>
              <a:chOff x="1744133" y="2819400"/>
              <a:chExt cx="303083" cy="1000463"/>
            </a:xfr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grpSpPr>
          <p:sp>
            <p:nvSpPr>
              <p:cNvPr id="102" name="Oval 38"/>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3" name="Rectangle 39"/>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4" name="Oval 40"/>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sp>
          <p:nvSpPr>
            <p:cNvPr id="98" name="Freeform 34"/>
            <p:cNvSpPr/>
            <p:nvPr/>
          </p:nvSpPr>
          <p:spPr>
            <a:xfrm rot="3531153" flipH="1">
              <a:off x="4136510" y="1215575"/>
              <a:ext cx="687113" cy="1167356"/>
            </a:xfrm>
            <a:custGeom>
              <a:avLst/>
              <a:gdLst>
                <a:gd name="connsiteX0" fmla="*/ 109366 w 695068"/>
                <a:gd name="connsiteY0" fmla="*/ 1160044 h 1193582"/>
                <a:gd name="connsiteX1" fmla="*/ 694038 w 695068"/>
                <a:gd name="connsiteY1" fmla="*/ 167461 h 1193582"/>
                <a:gd name="connsiteX2" fmla="*/ 245336 w 695068"/>
                <a:gd name="connsiteY2" fmla="*/ 68883 h 1193582"/>
                <a:gd name="connsiteX3" fmla="*/ 10787 w 695068"/>
                <a:gd name="connsiteY3" fmla="*/ 877906 h 1193582"/>
                <a:gd name="connsiteX4" fmla="*/ 109366 w 695068"/>
                <a:gd name="connsiteY4" fmla="*/ 1160044 h 1193582"/>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65712 h 1097772"/>
                <a:gd name="connsiteX1" fmla="*/ 687533 w 687541"/>
                <a:gd name="connsiteY1" fmla="*/ 73129 h 1097772"/>
                <a:gd name="connsiteX2" fmla="*/ 89264 w 687541"/>
                <a:gd name="connsiteY2" fmla="*/ 76529 h 1097772"/>
                <a:gd name="connsiteX3" fmla="*/ 4282 w 687541"/>
                <a:gd name="connsiteY3" fmla="*/ 783574 h 1097772"/>
                <a:gd name="connsiteX4" fmla="*/ 102861 w 687541"/>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96916 h 1128976"/>
                <a:gd name="connsiteX1" fmla="*/ 687533 w 687533"/>
                <a:gd name="connsiteY1" fmla="*/ 104333 h 1128976"/>
                <a:gd name="connsiteX2" fmla="*/ 89264 w 687533"/>
                <a:gd name="connsiteY2" fmla="*/ 107733 h 1128976"/>
                <a:gd name="connsiteX3" fmla="*/ 4282 w 687533"/>
                <a:gd name="connsiteY3" fmla="*/ 814778 h 1128976"/>
                <a:gd name="connsiteX4" fmla="*/ 102861 w 687533"/>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096916"/>
                <a:gd name="connsiteX1" fmla="*/ 727481 w 727481"/>
                <a:gd name="connsiteY1" fmla="*/ 104333 h 1096916"/>
                <a:gd name="connsiteX2" fmla="*/ 129212 w 727481"/>
                <a:gd name="connsiteY2" fmla="*/ 107733 h 1096916"/>
                <a:gd name="connsiteX3" fmla="*/ 44230 w 727481"/>
                <a:gd name="connsiteY3" fmla="*/ 814778 h 1096916"/>
                <a:gd name="connsiteX4" fmla="*/ 142809 w 727481"/>
                <a:gd name="connsiteY4" fmla="*/ 1096916 h 1096916"/>
                <a:gd name="connsiteX0" fmla="*/ 81027 w 665699"/>
                <a:gd name="connsiteY0" fmla="*/ 1096916 h 1096916"/>
                <a:gd name="connsiteX1" fmla="*/ 665699 w 665699"/>
                <a:gd name="connsiteY1" fmla="*/ 104333 h 1096916"/>
                <a:gd name="connsiteX2" fmla="*/ 67430 w 665699"/>
                <a:gd name="connsiteY2" fmla="*/ 107733 h 1096916"/>
                <a:gd name="connsiteX3" fmla="*/ 81027 w 665699"/>
                <a:gd name="connsiteY3" fmla="*/ 1096916 h 1096916"/>
                <a:gd name="connsiteX0" fmla="*/ 129551 w 714223"/>
                <a:gd name="connsiteY0" fmla="*/ 1096916 h 1096916"/>
                <a:gd name="connsiteX1" fmla="*/ 714223 w 714223"/>
                <a:gd name="connsiteY1" fmla="*/ 104333 h 1096916"/>
                <a:gd name="connsiteX2" fmla="*/ 115954 w 714223"/>
                <a:gd name="connsiteY2" fmla="*/ 107733 h 1096916"/>
                <a:gd name="connsiteX3" fmla="*/ 129551 w 714223"/>
                <a:gd name="connsiteY3" fmla="*/ 1096916 h 1096916"/>
                <a:gd name="connsiteX0" fmla="*/ 115107 w 699779"/>
                <a:gd name="connsiteY0" fmla="*/ 1096916 h 1096916"/>
                <a:gd name="connsiteX1" fmla="*/ 699779 w 699779"/>
                <a:gd name="connsiteY1" fmla="*/ 104333 h 1096916"/>
                <a:gd name="connsiteX2" fmla="*/ 101510 w 699779"/>
                <a:gd name="connsiteY2" fmla="*/ 107733 h 1096916"/>
                <a:gd name="connsiteX3" fmla="*/ 115107 w 699779"/>
                <a:gd name="connsiteY3" fmla="*/ 1096916 h 1096916"/>
                <a:gd name="connsiteX0" fmla="*/ 140728 w 725400"/>
                <a:gd name="connsiteY0" fmla="*/ 1096916 h 1096916"/>
                <a:gd name="connsiteX1" fmla="*/ 725400 w 725400"/>
                <a:gd name="connsiteY1" fmla="*/ 104333 h 1096916"/>
                <a:gd name="connsiteX2" fmla="*/ 127131 w 725400"/>
                <a:gd name="connsiteY2" fmla="*/ 107733 h 1096916"/>
                <a:gd name="connsiteX3" fmla="*/ 140728 w 725400"/>
                <a:gd name="connsiteY3" fmla="*/ 1096916 h 1096916"/>
                <a:gd name="connsiteX0" fmla="*/ 62528 w 647200"/>
                <a:gd name="connsiteY0" fmla="*/ 1159147 h 1159147"/>
                <a:gd name="connsiteX1" fmla="*/ 647200 w 647200"/>
                <a:gd name="connsiteY1" fmla="*/ 166564 h 1159147"/>
                <a:gd name="connsiteX2" fmla="*/ 174571 w 647200"/>
                <a:gd name="connsiteY2" fmla="*/ 82116 h 1159147"/>
                <a:gd name="connsiteX3" fmla="*/ 62528 w 647200"/>
                <a:gd name="connsiteY3" fmla="*/ 1159147 h 1159147"/>
                <a:gd name="connsiteX0" fmla="*/ 54141 w 638813"/>
                <a:gd name="connsiteY0" fmla="*/ 1167356 h 1167356"/>
                <a:gd name="connsiteX1" fmla="*/ 638813 w 638813"/>
                <a:gd name="connsiteY1" fmla="*/ 174773 h 1167356"/>
                <a:gd name="connsiteX2" fmla="*/ 183640 w 638813"/>
                <a:gd name="connsiteY2" fmla="*/ 79775 h 1167356"/>
                <a:gd name="connsiteX3" fmla="*/ 54141 w 638813"/>
                <a:gd name="connsiteY3" fmla="*/ 1167356 h 1167356"/>
                <a:gd name="connsiteX0" fmla="*/ 107194 w 691866"/>
                <a:gd name="connsiteY0" fmla="*/ 1167356 h 1167356"/>
                <a:gd name="connsiteX1" fmla="*/ 691866 w 691866"/>
                <a:gd name="connsiteY1" fmla="*/ 174773 h 1167356"/>
                <a:gd name="connsiteX2" fmla="*/ 236693 w 691866"/>
                <a:gd name="connsiteY2" fmla="*/ 79775 h 1167356"/>
                <a:gd name="connsiteX3" fmla="*/ 107194 w 691866"/>
                <a:gd name="connsiteY3" fmla="*/ 1167356 h 1167356"/>
                <a:gd name="connsiteX0" fmla="*/ 102441 w 687113"/>
                <a:gd name="connsiteY0" fmla="*/ 1167356 h 1167356"/>
                <a:gd name="connsiteX1" fmla="*/ 687113 w 687113"/>
                <a:gd name="connsiteY1" fmla="*/ 174773 h 1167356"/>
                <a:gd name="connsiteX2" fmla="*/ 231940 w 687113"/>
                <a:gd name="connsiteY2" fmla="*/ 79775 h 1167356"/>
                <a:gd name="connsiteX3" fmla="*/ 102441 w 687113"/>
                <a:gd name="connsiteY3" fmla="*/ 1167356 h 1167356"/>
              </a:gdLst>
              <a:ahLst/>
              <a:cxnLst>
                <a:cxn ang="0">
                  <a:pos x="connsiteX0" y="connsiteY0"/>
                </a:cxn>
                <a:cxn ang="0">
                  <a:pos x="connsiteX1" y="connsiteY1"/>
                </a:cxn>
                <a:cxn ang="0">
                  <a:pos x="connsiteX2" y="connsiteY2"/>
                </a:cxn>
                <a:cxn ang="0">
                  <a:pos x="connsiteX3" y="connsiteY3"/>
                </a:cxn>
              </a:cxnLst>
              <a:rect l="l" t="t" r="r" b="b"/>
              <a:pathLst>
                <a:path w="687113" h="1167356">
                  <a:moveTo>
                    <a:pt x="102441" y="1167356"/>
                  </a:moveTo>
                  <a:cubicBezTo>
                    <a:pt x="216316" y="1048948"/>
                    <a:pt x="604397" y="349835"/>
                    <a:pt x="687113" y="174773"/>
                  </a:cubicBezTo>
                  <a:cubicBezTo>
                    <a:pt x="576070" y="94890"/>
                    <a:pt x="376408" y="-113417"/>
                    <a:pt x="231940" y="79775"/>
                  </a:cubicBezTo>
                  <a:cubicBezTo>
                    <a:pt x="-22500" y="476697"/>
                    <a:pt x="-70563" y="891168"/>
                    <a:pt x="102441" y="1167356"/>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99" name="Freeform 35"/>
            <p:cNvSpPr/>
            <p:nvPr/>
          </p:nvSpPr>
          <p:spPr>
            <a:xfrm>
              <a:off x="4267819" y="1082088"/>
              <a:ext cx="259015" cy="425028"/>
            </a:xfrm>
            <a:custGeom>
              <a:avLst/>
              <a:gdLst>
                <a:gd name="connsiteX0" fmla="*/ 109366 w 695068"/>
                <a:gd name="connsiteY0" fmla="*/ 1160044 h 1193582"/>
                <a:gd name="connsiteX1" fmla="*/ 694038 w 695068"/>
                <a:gd name="connsiteY1" fmla="*/ 167461 h 1193582"/>
                <a:gd name="connsiteX2" fmla="*/ 245336 w 695068"/>
                <a:gd name="connsiteY2" fmla="*/ 68883 h 1193582"/>
                <a:gd name="connsiteX3" fmla="*/ 10787 w 695068"/>
                <a:gd name="connsiteY3" fmla="*/ 877906 h 1193582"/>
                <a:gd name="connsiteX4" fmla="*/ 109366 w 695068"/>
                <a:gd name="connsiteY4" fmla="*/ 1160044 h 1193582"/>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65712 h 1097772"/>
                <a:gd name="connsiteX1" fmla="*/ 687533 w 687541"/>
                <a:gd name="connsiteY1" fmla="*/ 73129 h 1097772"/>
                <a:gd name="connsiteX2" fmla="*/ 89264 w 687541"/>
                <a:gd name="connsiteY2" fmla="*/ 76529 h 1097772"/>
                <a:gd name="connsiteX3" fmla="*/ 4282 w 687541"/>
                <a:gd name="connsiteY3" fmla="*/ 783574 h 1097772"/>
                <a:gd name="connsiteX4" fmla="*/ 102861 w 687541"/>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96916 h 1128976"/>
                <a:gd name="connsiteX1" fmla="*/ 687533 w 687533"/>
                <a:gd name="connsiteY1" fmla="*/ 104333 h 1128976"/>
                <a:gd name="connsiteX2" fmla="*/ 89264 w 687533"/>
                <a:gd name="connsiteY2" fmla="*/ 107733 h 1128976"/>
                <a:gd name="connsiteX3" fmla="*/ 4282 w 687533"/>
                <a:gd name="connsiteY3" fmla="*/ 814778 h 1128976"/>
                <a:gd name="connsiteX4" fmla="*/ 102861 w 687533"/>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096916"/>
                <a:gd name="connsiteX1" fmla="*/ 727481 w 727481"/>
                <a:gd name="connsiteY1" fmla="*/ 104333 h 1096916"/>
                <a:gd name="connsiteX2" fmla="*/ 129212 w 727481"/>
                <a:gd name="connsiteY2" fmla="*/ 107733 h 1096916"/>
                <a:gd name="connsiteX3" fmla="*/ 44230 w 727481"/>
                <a:gd name="connsiteY3" fmla="*/ 814778 h 1096916"/>
                <a:gd name="connsiteX4" fmla="*/ 142809 w 727481"/>
                <a:gd name="connsiteY4" fmla="*/ 1096916 h 1096916"/>
                <a:gd name="connsiteX0" fmla="*/ 81027 w 665699"/>
                <a:gd name="connsiteY0" fmla="*/ 1096916 h 1096916"/>
                <a:gd name="connsiteX1" fmla="*/ 665699 w 665699"/>
                <a:gd name="connsiteY1" fmla="*/ 104333 h 1096916"/>
                <a:gd name="connsiteX2" fmla="*/ 67430 w 665699"/>
                <a:gd name="connsiteY2" fmla="*/ 107733 h 1096916"/>
                <a:gd name="connsiteX3" fmla="*/ 81027 w 665699"/>
                <a:gd name="connsiteY3" fmla="*/ 1096916 h 1096916"/>
                <a:gd name="connsiteX0" fmla="*/ 129551 w 714223"/>
                <a:gd name="connsiteY0" fmla="*/ 1096916 h 1096916"/>
                <a:gd name="connsiteX1" fmla="*/ 714223 w 714223"/>
                <a:gd name="connsiteY1" fmla="*/ 104333 h 1096916"/>
                <a:gd name="connsiteX2" fmla="*/ 115954 w 714223"/>
                <a:gd name="connsiteY2" fmla="*/ 107733 h 1096916"/>
                <a:gd name="connsiteX3" fmla="*/ 129551 w 714223"/>
                <a:gd name="connsiteY3" fmla="*/ 1096916 h 1096916"/>
                <a:gd name="connsiteX0" fmla="*/ 115107 w 699779"/>
                <a:gd name="connsiteY0" fmla="*/ 1096916 h 1096916"/>
                <a:gd name="connsiteX1" fmla="*/ 699779 w 699779"/>
                <a:gd name="connsiteY1" fmla="*/ 104333 h 1096916"/>
                <a:gd name="connsiteX2" fmla="*/ 101510 w 699779"/>
                <a:gd name="connsiteY2" fmla="*/ 107733 h 1096916"/>
                <a:gd name="connsiteX3" fmla="*/ 115107 w 699779"/>
                <a:gd name="connsiteY3" fmla="*/ 1096916 h 1096916"/>
                <a:gd name="connsiteX0" fmla="*/ 140728 w 725400"/>
                <a:gd name="connsiteY0" fmla="*/ 1096916 h 1096916"/>
                <a:gd name="connsiteX1" fmla="*/ 725400 w 725400"/>
                <a:gd name="connsiteY1" fmla="*/ 104333 h 1096916"/>
                <a:gd name="connsiteX2" fmla="*/ 127131 w 725400"/>
                <a:gd name="connsiteY2" fmla="*/ 107733 h 1096916"/>
                <a:gd name="connsiteX3" fmla="*/ 140728 w 725400"/>
                <a:gd name="connsiteY3" fmla="*/ 1096916 h 1096916"/>
                <a:gd name="connsiteX0" fmla="*/ 16151 w 600823"/>
                <a:gd name="connsiteY0" fmla="*/ 1432530 h 1432530"/>
                <a:gd name="connsiteX1" fmla="*/ 600823 w 600823"/>
                <a:gd name="connsiteY1" fmla="*/ 439947 h 1432530"/>
                <a:gd name="connsiteX2" fmla="*/ 280301 w 600823"/>
                <a:gd name="connsiteY2" fmla="*/ 43387 h 1432530"/>
                <a:gd name="connsiteX3" fmla="*/ 16151 w 600823"/>
                <a:gd name="connsiteY3" fmla="*/ 1432530 h 1432530"/>
                <a:gd name="connsiteX0" fmla="*/ 219649 w 804321"/>
                <a:gd name="connsiteY0" fmla="*/ 1432533 h 1432533"/>
                <a:gd name="connsiteX1" fmla="*/ 804321 w 804321"/>
                <a:gd name="connsiteY1" fmla="*/ 439950 h 1432533"/>
                <a:gd name="connsiteX2" fmla="*/ 483799 w 804321"/>
                <a:gd name="connsiteY2" fmla="*/ 43390 h 1432533"/>
                <a:gd name="connsiteX3" fmla="*/ 219649 w 804321"/>
                <a:gd name="connsiteY3" fmla="*/ 1432533 h 1432533"/>
                <a:gd name="connsiteX0" fmla="*/ 219649 w 804321"/>
                <a:gd name="connsiteY0" fmla="*/ 1389142 h 1389142"/>
                <a:gd name="connsiteX1" fmla="*/ 804321 w 804321"/>
                <a:gd name="connsiteY1" fmla="*/ 396559 h 1389142"/>
                <a:gd name="connsiteX2" fmla="*/ 483799 w 804321"/>
                <a:gd name="connsiteY2" fmla="*/ -1 h 1389142"/>
                <a:gd name="connsiteX3" fmla="*/ 219649 w 804321"/>
                <a:gd name="connsiteY3" fmla="*/ 1389142 h 1389142"/>
                <a:gd name="connsiteX0" fmla="*/ 219649 w 804321"/>
                <a:gd name="connsiteY0" fmla="*/ 1389142 h 1389142"/>
                <a:gd name="connsiteX1" fmla="*/ 804321 w 804321"/>
                <a:gd name="connsiteY1" fmla="*/ 396559 h 1389142"/>
                <a:gd name="connsiteX2" fmla="*/ 483799 w 804321"/>
                <a:gd name="connsiteY2" fmla="*/ -1 h 1389142"/>
                <a:gd name="connsiteX3" fmla="*/ 219649 w 804321"/>
                <a:gd name="connsiteY3" fmla="*/ 1389142 h 1389142"/>
                <a:gd name="connsiteX0" fmla="*/ 219649 w 804321"/>
                <a:gd name="connsiteY0" fmla="*/ 1389142 h 1389142"/>
                <a:gd name="connsiteX1" fmla="*/ 804321 w 804321"/>
                <a:gd name="connsiteY1" fmla="*/ 396559 h 1389142"/>
                <a:gd name="connsiteX2" fmla="*/ 483799 w 804321"/>
                <a:gd name="connsiteY2" fmla="*/ -1 h 1389142"/>
                <a:gd name="connsiteX3" fmla="*/ 219649 w 804321"/>
                <a:gd name="connsiteY3" fmla="*/ 1389142 h 1389142"/>
                <a:gd name="connsiteX0" fmla="*/ 261883 w 846555"/>
                <a:gd name="connsiteY0" fmla="*/ 1389142 h 1389142"/>
                <a:gd name="connsiteX1" fmla="*/ 846555 w 846555"/>
                <a:gd name="connsiteY1" fmla="*/ 396559 h 1389142"/>
                <a:gd name="connsiteX2" fmla="*/ 526033 w 846555"/>
                <a:gd name="connsiteY2" fmla="*/ -1 h 1389142"/>
                <a:gd name="connsiteX3" fmla="*/ 261883 w 846555"/>
                <a:gd name="connsiteY3" fmla="*/ 1389142 h 1389142"/>
              </a:gdLst>
              <a:ahLst/>
              <a:cxnLst>
                <a:cxn ang="0">
                  <a:pos x="connsiteX0" y="connsiteY0"/>
                </a:cxn>
                <a:cxn ang="0">
                  <a:pos x="connsiteX1" y="connsiteY1"/>
                </a:cxn>
                <a:cxn ang="0">
                  <a:pos x="connsiteX2" y="connsiteY2"/>
                </a:cxn>
                <a:cxn ang="0">
                  <a:pos x="connsiteX3" y="connsiteY3"/>
                </a:cxn>
              </a:cxnLst>
              <a:rect l="l" t="t" r="r" b="b"/>
              <a:pathLst>
                <a:path w="846555" h="1389142">
                  <a:moveTo>
                    <a:pt x="261883" y="1389142"/>
                  </a:moveTo>
                  <a:cubicBezTo>
                    <a:pt x="375758" y="1270734"/>
                    <a:pt x="763839" y="571621"/>
                    <a:pt x="846555" y="396559"/>
                  </a:cubicBezTo>
                  <a:cubicBezTo>
                    <a:pt x="757731" y="227794"/>
                    <a:pt x="748272" y="95668"/>
                    <a:pt x="526033" y="-1"/>
                  </a:cubicBezTo>
                  <a:cubicBezTo>
                    <a:pt x="-444703" y="360764"/>
                    <a:pt x="216560" y="1297929"/>
                    <a:pt x="261883" y="138914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0" name="Freeform 36"/>
            <p:cNvSpPr/>
            <p:nvPr/>
          </p:nvSpPr>
          <p:spPr>
            <a:xfrm>
              <a:off x="4031516" y="1335909"/>
              <a:ext cx="587535" cy="961989"/>
            </a:xfrm>
            <a:custGeom>
              <a:avLst/>
              <a:gdLst>
                <a:gd name="connsiteX0" fmla="*/ 507240 w 609312"/>
                <a:gd name="connsiteY0" fmla="*/ 55310 h 1036415"/>
                <a:gd name="connsiteX1" fmla="*/ 750 w 609312"/>
                <a:gd name="connsiteY1" fmla="*/ 1017299 h 1036415"/>
                <a:gd name="connsiteX2" fmla="*/ 398463 w 609312"/>
                <a:gd name="connsiteY2" fmla="*/ 656978 h 1036415"/>
                <a:gd name="connsiteX3" fmla="*/ 602419 w 609312"/>
                <a:gd name="connsiteY3" fmla="*/ 174284 h 1036415"/>
                <a:gd name="connsiteX4" fmla="*/ 507240 w 609312"/>
                <a:gd name="connsiteY4" fmla="*/ 55310 h 1036415"/>
                <a:gd name="connsiteX0" fmla="*/ 507240 w 609312"/>
                <a:gd name="connsiteY0" fmla="*/ 55310 h 1036415"/>
                <a:gd name="connsiteX1" fmla="*/ 750 w 609312"/>
                <a:gd name="connsiteY1" fmla="*/ 1017299 h 1036415"/>
                <a:gd name="connsiteX2" fmla="*/ 398463 w 609312"/>
                <a:gd name="connsiteY2" fmla="*/ 656978 h 1036415"/>
                <a:gd name="connsiteX3" fmla="*/ 602419 w 609312"/>
                <a:gd name="connsiteY3" fmla="*/ 174284 h 1036415"/>
                <a:gd name="connsiteX4" fmla="*/ 507240 w 609312"/>
                <a:gd name="connsiteY4" fmla="*/ 55310 h 1036415"/>
                <a:gd name="connsiteX0" fmla="*/ 507240 w 577459"/>
                <a:gd name="connsiteY0" fmla="*/ 36287 h 1017392"/>
                <a:gd name="connsiteX1" fmla="*/ 750 w 577459"/>
                <a:gd name="connsiteY1" fmla="*/ 998276 h 1017392"/>
                <a:gd name="connsiteX2" fmla="*/ 398463 w 577459"/>
                <a:gd name="connsiteY2" fmla="*/ 637955 h 1017392"/>
                <a:gd name="connsiteX3" fmla="*/ 558229 w 577459"/>
                <a:gd name="connsiteY3" fmla="*/ 301429 h 1017392"/>
                <a:gd name="connsiteX4" fmla="*/ 507240 w 577459"/>
                <a:gd name="connsiteY4" fmla="*/ 36287 h 1017392"/>
                <a:gd name="connsiteX0" fmla="*/ 507240 w 578625"/>
                <a:gd name="connsiteY0" fmla="*/ 0 h 981105"/>
                <a:gd name="connsiteX1" fmla="*/ 750 w 578625"/>
                <a:gd name="connsiteY1" fmla="*/ 961989 h 981105"/>
                <a:gd name="connsiteX2" fmla="*/ 398463 w 578625"/>
                <a:gd name="connsiteY2" fmla="*/ 601668 h 981105"/>
                <a:gd name="connsiteX3" fmla="*/ 558229 w 578625"/>
                <a:gd name="connsiteY3" fmla="*/ 265142 h 981105"/>
                <a:gd name="connsiteX4" fmla="*/ 507240 w 578625"/>
                <a:gd name="connsiteY4" fmla="*/ 0 h 981105"/>
                <a:gd name="connsiteX0" fmla="*/ 507240 w 584621"/>
                <a:gd name="connsiteY0" fmla="*/ 0 h 981105"/>
                <a:gd name="connsiteX1" fmla="*/ 750 w 584621"/>
                <a:gd name="connsiteY1" fmla="*/ 961989 h 981105"/>
                <a:gd name="connsiteX2" fmla="*/ 398463 w 584621"/>
                <a:gd name="connsiteY2" fmla="*/ 601668 h 981105"/>
                <a:gd name="connsiteX3" fmla="*/ 568427 w 584621"/>
                <a:gd name="connsiteY3" fmla="*/ 278739 h 981105"/>
                <a:gd name="connsiteX4" fmla="*/ 507240 w 584621"/>
                <a:gd name="connsiteY4" fmla="*/ 0 h 981105"/>
                <a:gd name="connsiteX0" fmla="*/ 507240 w 590453"/>
                <a:gd name="connsiteY0" fmla="*/ 0 h 981105"/>
                <a:gd name="connsiteX1" fmla="*/ 750 w 590453"/>
                <a:gd name="connsiteY1" fmla="*/ 961989 h 981105"/>
                <a:gd name="connsiteX2" fmla="*/ 398463 w 590453"/>
                <a:gd name="connsiteY2" fmla="*/ 601668 h 981105"/>
                <a:gd name="connsiteX3" fmla="*/ 568427 w 590453"/>
                <a:gd name="connsiteY3" fmla="*/ 278739 h 981105"/>
                <a:gd name="connsiteX4" fmla="*/ 507240 w 590453"/>
                <a:gd name="connsiteY4" fmla="*/ 0 h 981105"/>
                <a:gd name="connsiteX0" fmla="*/ 507240 w 590453"/>
                <a:gd name="connsiteY0" fmla="*/ 0 h 981105"/>
                <a:gd name="connsiteX1" fmla="*/ 750 w 590453"/>
                <a:gd name="connsiteY1" fmla="*/ 961989 h 981105"/>
                <a:gd name="connsiteX2" fmla="*/ 398463 w 590453"/>
                <a:gd name="connsiteY2" fmla="*/ 601668 h 981105"/>
                <a:gd name="connsiteX3" fmla="*/ 568427 w 590453"/>
                <a:gd name="connsiteY3" fmla="*/ 278739 h 981105"/>
                <a:gd name="connsiteX4" fmla="*/ 507240 w 590453"/>
                <a:gd name="connsiteY4" fmla="*/ 0 h 981105"/>
                <a:gd name="connsiteX0" fmla="*/ 506490 w 589703"/>
                <a:gd name="connsiteY0" fmla="*/ 0 h 961989"/>
                <a:gd name="connsiteX1" fmla="*/ 0 w 589703"/>
                <a:gd name="connsiteY1" fmla="*/ 961989 h 961989"/>
                <a:gd name="connsiteX2" fmla="*/ 397713 w 589703"/>
                <a:gd name="connsiteY2" fmla="*/ 601668 h 961989"/>
                <a:gd name="connsiteX3" fmla="*/ 567677 w 589703"/>
                <a:gd name="connsiteY3" fmla="*/ 278739 h 961989"/>
                <a:gd name="connsiteX4" fmla="*/ 506490 w 589703"/>
                <a:gd name="connsiteY4" fmla="*/ 0 h 961989"/>
                <a:gd name="connsiteX0" fmla="*/ 506490 w 589703"/>
                <a:gd name="connsiteY0" fmla="*/ 0 h 961989"/>
                <a:gd name="connsiteX1" fmla="*/ 0 w 589703"/>
                <a:gd name="connsiteY1" fmla="*/ 961989 h 961989"/>
                <a:gd name="connsiteX2" fmla="*/ 397713 w 589703"/>
                <a:gd name="connsiteY2" fmla="*/ 601668 h 961989"/>
                <a:gd name="connsiteX3" fmla="*/ 567677 w 589703"/>
                <a:gd name="connsiteY3" fmla="*/ 278739 h 961989"/>
                <a:gd name="connsiteX4" fmla="*/ 506490 w 589703"/>
                <a:gd name="connsiteY4" fmla="*/ 0 h 961989"/>
                <a:gd name="connsiteX0" fmla="*/ 506490 w 587535"/>
                <a:gd name="connsiteY0" fmla="*/ 0 h 961989"/>
                <a:gd name="connsiteX1" fmla="*/ 0 w 587535"/>
                <a:gd name="connsiteY1" fmla="*/ 961989 h 961989"/>
                <a:gd name="connsiteX2" fmla="*/ 397713 w 587535"/>
                <a:gd name="connsiteY2" fmla="*/ 601668 h 961989"/>
                <a:gd name="connsiteX3" fmla="*/ 564278 w 587535"/>
                <a:gd name="connsiteY3" fmla="*/ 295735 h 961989"/>
                <a:gd name="connsiteX4" fmla="*/ 506490 w 587535"/>
                <a:gd name="connsiteY4" fmla="*/ 0 h 961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535" h="961989">
                  <a:moveTo>
                    <a:pt x="506490" y="0"/>
                  </a:moveTo>
                  <a:cubicBezTo>
                    <a:pt x="406212" y="140503"/>
                    <a:pt x="45323" y="827719"/>
                    <a:pt x="0" y="961989"/>
                  </a:cubicBezTo>
                  <a:cubicBezTo>
                    <a:pt x="107643" y="909301"/>
                    <a:pt x="297435" y="742171"/>
                    <a:pt x="397713" y="601668"/>
                  </a:cubicBezTo>
                  <a:cubicBezTo>
                    <a:pt x="497991" y="461166"/>
                    <a:pt x="532552" y="395446"/>
                    <a:pt x="564278" y="295735"/>
                  </a:cubicBezTo>
                  <a:cubicBezTo>
                    <a:pt x="596004" y="196024"/>
                    <a:pt x="610167" y="29460"/>
                    <a:pt x="506490" y="0"/>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1" name="Freeform 37"/>
            <p:cNvSpPr/>
            <p:nvPr/>
          </p:nvSpPr>
          <p:spPr>
            <a:xfrm>
              <a:off x="3778615" y="1132997"/>
              <a:ext cx="725400" cy="1096916"/>
            </a:xfrm>
            <a:custGeom>
              <a:avLst/>
              <a:gdLst>
                <a:gd name="connsiteX0" fmla="*/ 109366 w 695068"/>
                <a:gd name="connsiteY0" fmla="*/ 1160044 h 1193582"/>
                <a:gd name="connsiteX1" fmla="*/ 694038 w 695068"/>
                <a:gd name="connsiteY1" fmla="*/ 167461 h 1193582"/>
                <a:gd name="connsiteX2" fmla="*/ 245336 w 695068"/>
                <a:gd name="connsiteY2" fmla="*/ 68883 h 1193582"/>
                <a:gd name="connsiteX3" fmla="*/ 10787 w 695068"/>
                <a:gd name="connsiteY3" fmla="*/ 877906 h 1193582"/>
                <a:gd name="connsiteX4" fmla="*/ 109366 w 695068"/>
                <a:gd name="connsiteY4" fmla="*/ 1160044 h 1193582"/>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65712 h 1097772"/>
                <a:gd name="connsiteX1" fmla="*/ 687533 w 687541"/>
                <a:gd name="connsiteY1" fmla="*/ 73129 h 1097772"/>
                <a:gd name="connsiteX2" fmla="*/ 89264 w 687541"/>
                <a:gd name="connsiteY2" fmla="*/ 76529 h 1097772"/>
                <a:gd name="connsiteX3" fmla="*/ 4282 w 687541"/>
                <a:gd name="connsiteY3" fmla="*/ 783574 h 1097772"/>
                <a:gd name="connsiteX4" fmla="*/ 102861 w 687541"/>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96916 h 1128976"/>
                <a:gd name="connsiteX1" fmla="*/ 687533 w 687533"/>
                <a:gd name="connsiteY1" fmla="*/ 104333 h 1128976"/>
                <a:gd name="connsiteX2" fmla="*/ 89264 w 687533"/>
                <a:gd name="connsiteY2" fmla="*/ 107733 h 1128976"/>
                <a:gd name="connsiteX3" fmla="*/ 4282 w 687533"/>
                <a:gd name="connsiteY3" fmla="*/ 814778 h 1128976"/>
                <a:gd name="connsiteX4" fmla="*/ 102861 w 687533"/>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096916"/>
                <a:gd name="connsiteX1" fmla="*/ 727481 w 727481"/>
                <a:gd name="connsiteY1" fmla="*/ 104333 h 1096916"/>
                <a:gd name="connsiteX2" fmla="*/ 129212 w 727481"/>
                <a:gd name="connsiteY2" fmla="*/ 107733 h 1096916"/>
                <a:gd name="connsiteX3" fmla="*/ 44230 w 727481"/>
                <a:gd name="connsiteY3" fmla="*/ 814778 h 1096916"/>
                <a:gd name="connsiteX4" fmla="*/ 142809 w 727481"/>
                <a:gd name="connsiteY4" fmla="*/ 1096916 h 1096916"/>
                <a:gd name="connsiteX0" fmla="*/ 81027 w 665699"/>
                <a:gd name="connsiteY0" fmla="*/ 1096916 h 1096916"/>
                <a:gd name="connsiteX1" fmla="*/ 665699 w 665699"/>
                <a:gd name="connsiteY1" fmla="*/ 104333 h 1096916"/>
                <a:gd name="connsiteX2" fmla="*/ 67430 w 665699"/>
                <a:gd name="connsiteY2" fmla="*/ 107733 h 1096916"/>
                <a:gd name="connsiteX3" fmla="*/ 81027 w 665699"/>
                <a:gd name="connsiteY3" fmla="*/ 1096916 h 1096916"/>
                <a:gd name="connsiteX0" fmla="*/ 129551 w 714223"/>
                <a:gd name="connsiteY0" fmla="*/ 1096916 h 1096916"/>
                <a:gd name="connsiteX1" fmla="*/ 714223 w 714223"/>
                <a:gd name="connsiteY1" fmla="*/ 104333 h 1096916"/>
                <a:gd name="connsiteX2" fmla="*/ 115954 w 714223"/>
                <a:gd name="connsiteY2" fmla="*/ 107733 h 1096916"/>
                <a:gd name="connsiteX3" fmla="*/ 129551 w 714223"/>
                <a:gd name="connsiteY3" fmla="*/ 1096916 h 1096916"/>
                <a:gd name="connsiteX0" fmla="*/ 115107 w 699779"/>
                <a:gd name="connsiteY0" fmla="*/ 1096916 h 1096916"/>
                <a:gd name="connsiteX1" fmla="*/ 699779 w 699779"/>
                <a:gd name="connsiteY1" fmla="*/ 104333 h 1096916"/>
                <a:gd name="connsiteX2" fmla="*/ 101510 w 699779"/>
                <a:gd name="connsiteY2" fmla="*/ 107733 h 1096916"/>
                <a:gd name="connsiteX3" fmla="*/ 115107 w 699779"/>
                <a:gd name="connsiteY3" fmla="*/ 1096916 h 1096916"/>
                <a:gd name="connsiteX0" fmla="*/ 140728 w 725400"/>
                <a:gd name="connsiteY0" fmla="*/ 1096916 h 1096916"/>
                <a:gd name="connsiteX1" fmla="*/ 725400 w 725400"/>
                <a:gd name="connsiteY1" fmla="*/ 104333 h 1096916"/>
                <a:gd name="connsiteX2" fmla="*/ 127131 w 725400"/>
                <a:gd name="connsiteY2" fmla="*/ 107733 h 1096916"/>
                <a:gd name="connsiteX3" fmla="*/ 140728 w 725400"/>
                <a:gd name="connsiteY3" fmla="*/ 1096916 h 1096916"/>
              </a:gdLst>
              <a:ahLst/>
              <a:cxnLst>
                <a:cxn ang="0">
                  <a:pos x="connsiteX0" y="connsiteY0"/>
                </a:cxn>
                <a:cxn ang="0">
                  <a:pos x="connsiteX1" y="connsiteY1"/>
                </a:cxn>
                <a:cxn ang="0">
                  <a:pos x="connsiteX2" y="connsiteY2"/>
                </a:cxn>
                <a:cxn ang="0">
                  <a:pos x="connsiteX3" y="connsiteY3"/>
                </a:cxn>
              </a:cxnLst>
              <a:rect l="l" t="t" r="r" b="b"/>
              <a:pathLst>
                <a:path w="725400" h="1096916">
                  <a:moveTo>
                    <a:pt x="140728" y="1096916"/>
                  </a:moveTo>
                  <a:cubicBezTo>
                    <a:pt x="254603" y="978508"/>
                    <a:pt x="642684" y="279395"/>
                    <a:pt x="725400" y="104333"/>
                  </a:cubicBezTo>
                  <a:cubicBezTo>
                    <a:pt x="614357" y="24450"/>
                    <a:pt x="271599" y="-85459"/>
                    <a:pt x="127131" y="107733"/>
                  </a:cubicBezTo>
                  <a:cubicBezTo>
                    <a:pt x="-143675" y="490716"/>
                    <a:pt x="95405" y="1005703"/>
                    <a:pt x="140728" y="1096916"/>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spTree>
    <p:extLst>
      <p:ext uri="{BB962C8B-B14F-4D97-AF65-F5344CB8AC3E}">
        <p14:creationId xmlns:p14="http://schemas.microsoft.com/office/powerpoint/2010/main" xmlns="" val="111974495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099" y="-294674"/>
            <a:ext cx="11340845" cy="894767"/>
          </a:xfrm>
        </p:spPr>
        <p:txBody>
          <a:bodyPr>
            <a:normAutofit fontScale="90000"/>
          </a:bodyPr>
          <a:lstStyle/>
          <a:p>
            <a:r>
              <a:rPr lang="en-US" sz="5400" dirty="0" smtClean="0">
                <a:solidFill>
                  <a:schemeClr val="bg2">
                    <a:lumMod val="25000"/>
                  </a:schemeClr>
                </a:solidFill>
              </a:rPr>
              <a:t>													</a:t>
            </a:r>
            <a:r>
              <a:rPr lang="en-US" sz="3600" b="1" dirty="0">
                <a:solidFill>
                  <a:srgbClr val="002060"/>
                </a:solidFill>
                <a:latin typeface="Open Sans" pitchFamily="34" charset="0"/>
                <a:ea typeface="Open Sans" pitchFamily="34" charset="0"/>
                <a:cs typeface="Open Sans" pitchFamily="34" charset="0"/>
              </a:rPr>
              <a:t>We Offer Lot’s of Training Materials for Free</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65</a:t>
            </a:fld>
            <a:endParaRPr lang="en-US"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1250" t="14561" r="5289" b="12723"/>
          <a:stretch/>
        </p:blipFill>
        <p:spPr bwMode="auto">
          <a:xfrm>
            <a:off x="6007099" y="1219200"/>
            <a:ext cx="5422901" cy="2952976"/>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6" name="Прямая соединительная линия 5"/>
          <p:cNvCxnSpPr/>
          <p:nvPr/>
        </p:nvCxnSpPr>
        <p:spPr>
          <a:xfrm>
            <a:off x="2832100" y="600093"/>
            <a:ext cx="7899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graphicFrame>
        <p:nvGraphicFramePr>
          <p:cNvPr id="3" name="Таблица 2"/>
          <p:cNvGraphicFramePr>
            <a:graphicFrameLocks noGrp="1"/>
          </p:cNvGraphicFramePr>
          <p:nvPr>
            <p:extLst>
              <p:ext uri="{D42A27DB-BD31-4B8C-83A1-F6EECF244321}">
                <p14:modId xmlns:p14="http://schemas.microsoft.com/office/powerpoint/2010/main" xmlns="" val="852317112"/>
              </p:ext>
            </p:extLst>
          </p:nvPr>
        </p:nvGraphicFramePr>
        <p:xfrm>
          <a:off x="203199" y="4419600"/>
          <a:ext cx="8128000" cy="2021840"/>
        </p:xfrm>
        <a:graphic>
          <a:graphicData uri="http://schemas.openxmlformats.org/drawingml/2006/table">
            <a:tbl>
              <a:tblPr firstRow="1" bandRow="1">
                <a:tableStyleId>{5C22544A-7EE6-4342-B048-85BDC9FD1C3A}</a:tableStyleId>
              </a:tblPr>
              <a:tblGrid>
                <a:gridCol w="8128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Project Management overview: </a:t>
                      </a:r>
                      <a:r>
                        <a:rPr lang="en-GB" dirty="0" smtClean="0">
                          <a:hlinkClick r:id="rId6"/>
                        </a:rPr>
                        <a:t>http://www.youtube.com/watch?v=_hLNlEVsqho</a:t>
                      </a:r>
                      <a:endParaRPr lang="en-GB" dirty="0" smtClean="0"/>
                    </a:p>
                    <a:p>
                      <a:endParaRPr lang="en-US" dirty="0"/>
                    </a:p>
                  </a:txBody>
                  <a:tcPr/>
                </a:tc>
              </a:tr>
              <a:tr h="370840">
                <a:tc>
                  <a:txBody>
                    <a:bodyPr/>
                    <a:lstStyle/>
                    <a:p>
                      <a:r>
                        <a:rPr lang="en-GB" dirty="0" smtClean="0"/>
                        <a:t>CRM: </a:t>
                      </a:r>
                      <a:r>
                        <a:rPr lang="en-GB" dirty="0" smtClean="0">
                          <a:hlinkClick r:id="rId7"/>
                        </a:rPr>
                        <a:t>http://www.youtube.com/watch?v=2qFEjSawfCU</a:t>
                      </a:r>
                      <a:endParaRPr lang="en-US" dirty="0"/>
                    </a:p>
                  </a:txBody>
                  <a:tcPr/>
                </a:tc>
              </a:tr>
              <a:tr h="370840">
                <a:tc>
                  <a:txBody>
                    <a:bodyPr/>
                    <a:lstStyle/>
                    <a:p>
                      <a:r>
                        <a:rPr lang="en-GB" dirty="0" smtClean="0"/>
                        <a:t>HR: </a:t>
                      </a:r>
                      <a:r>
                        <a:rPr lang="en-GB" dirty="0" smtClean="0">
                          <a:hlinkClick r:id="rId8"/>
                        </a:rPr>
                        <a:t>http://www.youtube.com/watch?v=swYk62gTCwA</a:t>
                      </a:r>
                      <a:endParaRPr lang="en-US" dirty="0"/>
                    </a:p>
                  </a:txBody>
                  <a:tcPr/>
                </a:tc>
              </a:tr>
              <a:tr h="370840">
                <a:tc>
                  <a:txBody>
                    <a:bodyPr/>
                    <a:lstStyle/>
                    <a:p>
                      <a:r>
                        <a:rPr lang="en-GB" dirty="0" smtClean="0"/>
                        <a:t>Accounting Videos: </a:t>
                      </a:r>
                      <a:r>
                        <a:rPr lang="en-GB" dirty="0" smtClean="0">
                          <a:hlinkClick r:id="rId9"/>
                        </a:rPr>
                        <a:t>http://www.youtube.com/playlist?list=PLa7P0Qa2jO2X9tYQ9aVPV4NJ3F4C9sScW</a:t>
                      </a:r>
                      <a:endParaRPr lang="en-US" dirty="0"/>
                    </a:p>
                  </a:txBody>
                  <a:tcPr/>
                </a:tc>
              </a:tr>
            </a:tbl>
          </a:graphicData>
        </a:graphic>
      </p:graphicFrame>
      <p:sp>
        <p:nvSpPr>
          <p:cNvPr id="10" name="Подзаголовок 5"/>
          <p:cNvSpPr>
            <a:spLocks noGrp="1"/>
          </p:cNvSpPr>
          <p:nvPr>
            <p:ph type="subTitle" idx="1"/>
          </p:nvPr>
        </p:nvSpPr>
        <p:spPr>
          <a:xfrm>
            <a:off x="203199" y="3968976"/>
            <a:ext cx="8140701" cy="463324"/>
          </a:xfrm>
        </p:spPr>
        <p:txBody>
          <a:bodyPr/>
          <a:lstStyle/>
          <a:p>
            <a:pPr algn="l"/>
            <a:r>
              <a:rPr lang="en-US" b="1" dirty="0" smtClean="0">
                <a:solidFill>
                  <a:srgbClr val="00B050"/>
                </a:solidFill>
                <a:latin typeface="Open Sans"/>
                <a:cs typeface="Arial" pitchFamily="34" charset="0"/>
              </a:rPr>
              <a:t>Our video trainings:</a:t>
            </a:r>
            <a:endParaRPr lang="en-US" b="1" dirty="0">
              <a:solidFill>
                <a:srgbClr val="00B050"/>
              </a:solidFill>
              <a:latin typeface="Open Sans"/>
              <a:cs typeface="Arial" pitchFamily="34" charset="0"/>
            </a:endParaRPr>
          </a:p>
        </p:txBody>
      </p:sp>
      <p:sp>
        <p:nvSpPr>
          <p:cNvPr id="11" name="Подзаголовок 5"/>
          <p:cNvSpPr txBox="1">
            <a:spLocks/>
          </p:cNvSpPr>
          <p:nvPr/>
        </p:nvSpPr>
        <p:spPr>
          <a:xfrm>
            <a:off x="6007099" y="775152"/>
            <a:ext cx="5422901" cy="46332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smtClean="0">
                <a:solidFill>
                  <a:srgbClr val="00B050"/>
                </a:solidFill>
                <a:latin typeface="Open Sans"/>
                <a:cs typeface="Arial" pitchFamily="34" charset="0"/>
              </a:rPr>
              <a:t>Our help center:</a:t>
            </a:r>
            <a:endParaRPr lang="en-US" b="1" dirty="0">
              <a:solidFill>
                <a:srgbClr val="00B050"/>
              </a:solidFill>
              <a:latin typeface="Open Sans"/>
              <a:cs typeface="Arial" pitchFamily="34" charset="0"/>
            </a:endParaRPr>
          </a:p>
        </p:txBody>
      </p:sp>
      <p:sp>
        <p:nvSpPr>
          <p:cNvPr id="12" name="Подзаголовок 5"/>
          <p:cNvSpPr txBox="1">
            <a:spLocks/>
          </p:cNvSpPr>
          <p:nvPr/>
        </p:nvSpPr>
        <p:spPr>
          <a:xfrm>
            <a:off x="406401" y="794428"/>
            <a:ext cx="5422901" cy="46332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smtClean="0">
                <a:solidFill>
                  <a:srgbClr val="00B050"/>
                </a:solidFill>
                <a:latin typeface="Open Sans"/>
                <a:cs typeface="Arial" pitchFamily="34" charset="0"/>
              </a:rPr>
              <a:t>Our guidebooks:</a:t>
            </a:r>
            <a:endParaRPr lang="en-US" b="1" dirty="0">
              <a:solidFill>
                <a:srgbClr val="00B050"/>
              </a:solidFill>
              <a:latin typeface="Open Sans"/>
              <a:cs typeface="Arial" pitchFamily="34" charset="0"/>
            </a:endParaRPr>
          </a:p>
        </p:txBody>
      </p:sp>
      <p:pic>
        <p:nvPicPr>
          <p:cNvPr id="1026" name="Picture 2"/>
          <p:cNvPicPr>
            <a:picLocks noChangeAspect="1" noChangeArrowheads="1"/>
          </p:cNvPicPr>
          <p:nvPr/>
        </p:nvPicPr>
        <p:blipFill rotWithShape="1">
          <a:blip r:embed="rId10">
            <a:extLst>
              <a:ext uri="{28A0092B-C50C-407E-A947-70E740481C1C}">
                <a14:useLocalDpi xmlns:a14="http://schemas.microsoft.com/office/drawing/2010/main" xmlns="" val="0"/>
              </a:ext>
            </a:extLst>
          </a:blip>
          <a:srcRect l="19167" t="25185" r="34652" b="14444"/>
          <a:stretch/>
        </p:blipFill>
        <p:spPr bwMode="auto">
          <a:xfrm>
            <a:off x="508000" y="1159214"/>
            <a:ext cx="3886199" cy="28576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930155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694" y="-330200"/>
            <a:ext cx="11340845" cy="894767"/>
          </a:xfrm>
        </p:spPr>
        <p:txBody>
          <a:bodyPr>
            <a:normAutofit fontScale="90000"/>
          </a:bodyPr>
          <a:lstStyle/>
          <a:p>
            <a:r>
              <a:rPr lang="en-US" sz="5400" dirty="0" smtClean="0">
                <a:solidFill>
                  <a:schemeClr val="bg2">
                    <a:lumMod val="25000"/>
                  </a:schemeClr>
                </a:solidFill>
              </a:rPr>
              <a:t>													</a:t>
            </a:r>
            <a:r>
              <a:rPr lang="en-US" sz="3600" b="1" dirty="0">
                <a:solidFill>
                  <a:srgbClr val="003366"/>
                </a:solidFill>
              </a:rPr>
              <a:t>Our Support Team is There For You 24 Hours</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66</a:t>
            </a:fld>
            <a:endParaRPr lang="en-US" dirty="0"/>
          </a:p>
        </p:txBody>
      </p:sp>
      <p:pic>
        <p:nvPicPr>
          <p:cNvPr id="2054" name="Picture 6" descr="https://z-1-scontent-lhr3-1.xx.fbcdn.net/hphotos-xfl1/v/t1.0-9/1779109_729155053769413_1384813946_n.jpg?oh=93cd96f0858fbe32842c8f01cb5d3a1f&amp;oe=56BE4B6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23232" r="10088" b="27598"/>
          <a:stretch/>
        </p:blipFill>
        <p:spPr bwMode="auto">
          <a:xfrm>
            <a:off x="246184" y="1094751"/>
            <a:ext cx="5498124" cy="4496040"/>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Рисунок 2"/>
          <p:cNvPicPr>
            <a:picLocks noChangeAspect="1"/>
          </p:cNvPicPr>
          <p:nvPr/>
        </p:nvPicPr>
        <p:blipFill rotWithShape="1">
          <a:blip r:embed="rId4">
            <a:extLst>
              <a:ext uri="{28A0092B-C50C-407E-A947-70E740481C1C}">
                <a14:useLocalDpi xmlns:a14="http://schemas.microsoft.com/office/drawing/2010/main" xmlns="" val="0"/>
              </a:ext>
            </a:extLst>
          </a:blip>
          <a:srcRect l="3826" r="5566"/>
          <a:stretch/>
        </p:blipFill>
        <p:spPr>
          <a:xfrm>
            <a:off x="5849815" y="1094751"/>
            <a:ext cx="6107724" cy="4496040"/>
          </a:xfrm>
          <a:prstGeom prst="rect">
            <a:avLst/>
          </a:prstGeom>
        </p:spPr>
      </p:pic>
      <p:cxnSp>
        <p:nvCxnSpPr>
          <p:cNvPr id="7" name="Прямая соединительная линия 6"/>
          <p:cNvCxnSpPr/>
          <p:nvPr/>
        </p:nvCxnSpPr>
        <p:spPr>
          <a:xfrm>
            <a:off x="2095500" y="541470"/>
            <a:ext cx="9690100"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4">
            <a:hlinkClick r:id="rId5" action="ppaction://hlinksldjump"/>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xmlns="" val="140469688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4555" y="-134646"/>
            <a:ext cx="11235045" cy="894767"/>
          </a:xfrm>
        </p:spPr>
        <p:txBody>
          <a:bodyPr>
            <a:normAutofit fontScale="90000"/>
          </a:bodyPr>
          <a:lstStyle/>
          <a:p>
            <a:r>
              <a:rPr lang="en-US" sz="5400" dirty="0" smtClean="0">
                <a:solidFill>
                  <a:schemeClr val="bg2">
                    <a:lumMod val="25000"/>
                  </a:schemeClr>
                </a:solidFill>
              </a:rPr>
              <a:t>												</a:t>
            </a:r>
            <a:r>
              <a:rPr lang="en-US" sz="3600" b="1" dirty="0" smtClean="0">
                <a:solidFill>
                  <a:srgbClr val="003366"/>
                </a:solidFill>
              </a:rPr>
              <a:t>We love our customers and they love us too!</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Подзаголовок 5"/>
          <p:cNvSpPr>
            <a:spLocks noGrp="1"/>
          </p:cNvSpPr>
          <p:nvPr>
            <p:ph type="subTitle" idx="1"/>
          </p:nvPr>
        </p:nvSpPr>
        <p:spPr>
          <a:xfrm>
            <a:off x="612775" y="824627"/>
            <a:ext cx="11934091" cy="946516"/>
          </a:xfrm>
        </p:spPr>
        <p:txBody>
          <a:bodyPr>
            <a:normAutofit/>
          </a:bodyPr>
          <a:lstStyle/>
          <a:p>
            <a:pPr algn="l"/>
            <a:r>
              <a:rPr lang="en-US" sz="2000" dirty="0">
                <a:solidFill>
                  <a:srgbClr val="003366"/>
                </a:solidFill>
                <a:latin typeface="Open Sans" pitchFamily="34" charset="0"/>
                <a:ea typeface="Open Sans" pitchFamily="34" charset="0"/>
                <a:cs typeface="Open Sans" pitchFamily="34" charset="0"/>
              </a:rPr>
              <a:t>These Companies Trust Kpi.com in Running Their </a:t>
            </a:r>
            <a:r>
              <a:rPr lang="en-US" sz="2000" dirty="0" smtClean="0">
                <a:solidFill>
                  <a:srgbClr val="003366"/>
                </a:solidFill>
                <a:latin typeface="Open Sans" pitchFamily="34" charset="0"/>
                <a:ea typeface="Open Sans" pitchFamily="34" charset="0"/>
                <a:cs typeface="Open Sans" pitchFamily="34" charset="0"/>
              </a:rPr>
              <a:t>Business:</a:t>
            </a:r>
            <a:endParaRPr lang="en-US" sz="2000" dirty="0">
              <a:solidFill>
                <a:srgbClr val="003366"/>
              </a:solidFill>
              <a:latin typeface="Open Sans" pitchFamily="34" charset="0"/>
              <a:ea typeface="Open Sans" pitchFamily="34" charset="0"/>
              <a:cs typeface="Open Sans" pitchFamily="34" charset="0"/>
            </a:endParaRPr>
          </a:p>
        </p:txBody>
      </p:sp>
      <p:sp>
        <p:nvSpPr>
          <p:cNvPr id="3" name="AutoShape 2"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Прямоугольник 10"/>
          <p:cNvSpPr/>
          <p:nvPr/>
        </p:nvSpPr>
        <p:spPr>
          <a:xfrm>
            <a:off x="8339782" y="2764822"/>
            <a:ext cx="3596064" cy="369332"/>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12,000,000+ </a:t>
            </a:r>
            <a:r>
              <a:rPr lang="en-US" dirty="0">
                <a:solidFill>
                  <a:schemeClr val="bg2">
                    <a:lumMod val="25000"/>
                  </a:schemeClr>
                </a:solidFill>
                <a:latin typeface="Open Sans" pitchFamily="34" charset="0"/>
                <a:ea typeface="Open Sans" pitchFamily="34" charset="0"/>
                <a:cs typeface="Open Sans" pitchFamily="34" charset="0"/>
              </a:rPr>
              <a:t>Projects </a:t>
            </a:r>
          </a:p>
        </p:txBody>
      </p:sp>
      <p:pic>
        <p:nvPicPr>
          <p:cNvPr id="3078" name="Picture 6" descr="building, company, home, house icon"/>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7245866" y="1346208"/>
            <a:ext cx="1022111" cy="1022112"/>
          </a:xfrm>
          <a:prstGeom prst="rect">
            <a:avLst/>
          </a:prstGeom>
          <a:noFill/>
          <a:extLst>
            <a:ext uri="{909E8E84-426E-40DD-AFC4-6F175D3DCCD1}">
              <a14:hiddenFill xmlns:a14="http://schemas.microsoft.com/office/drawing/2010/main" xmlns="">
                <a:solidFill>
                  <a:srgbClr val="FFFFFF"/>
                </a:solidFill>
              </a14:hiddenFill>
            </a:ext>
          </a:extLst>
        </p:spPr>
      </p:pic>
      <p:pic>
        <p:nvPicPr>
          <p:cNvPr id="3080" name="Picture 8" descr="folder, projects icon"/>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7229074" y="2471529"/>
            <a:ext cx="1020874" cy="1020875"/>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Прямоугольник 14"/>
          <p:cNvSpPr/>
          <p:nvPr/>
        </p:nvSpPr>
        <p:spPr>
          <a:xfrm>
            <a:off x="8396932" y="3906060"/>
            <a:ext cx="3481764" cy="369332"/>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1,550,452+ Timesheet entries</a:t>
            </a:r>
            <a:endParaRPr lang="en-US" dirty="0">
              <a:solidFill>
                <a:schemeClr val="bg2">
                  <a:lumMod val="25000"/>
                </a:schemeClr>
              </a:solidFill>
              <a:latin typeface="Open Sans" pitchFamily="34" charset="0"/>
              <a:ea typeface="Open Sans" pitchFamily="34" charset="0"/>
              <a:cs typeface="Open Sans" pitchFamily="34" charset="0"/>
            </a:endParaRPr>
          </a:p>
        </p:txBody>
      </p:sp>
      <p:pic>
        <p:nvPicPr>
          <p:cNvPr id="3082" name="Picture 10" descr="box, business, delivery, download, install, open, packing, peanut, product, receive, retail, shipping, software icon"/>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7277242" y="3599632"/>
            <a:ext cx="982188" cy="982189"/>
          </a:xfrm>
          <a:prstGeom prst="rect">
            <a:avLst/>
          </a:prstGeom>
          <a:noFill/>
          <a:extLst>
            <a:ext uri="{909E8E84-426E-40DD-AFC4-6F175D3DCCD1}">
              <a14:hiddenFill xmlns:a14="http://schemas.microsoft.com/office/drawing/2010/main" xmlns="">
                <a:solidFill>
                  <a:srgbClr val="FFFFFF"/>
                </a:solidFill>
              </a14:hiddenFill>
            </a:ext>
          </a:extLst>
        </p:spPr>
      </p:pic>
      <p:pic>
        <p:nvPicPr>
          <p:cNvPr id="3084" name="Picture 12" descr="bill, email, invoice, send icon"/>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7245866" y="4763381"/>
            <a:ext cx="1219200" cy="1219201"/>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Прямоугольник 18"/>
          <p:cNvSpPr/>
          <p:nvPr/>
        </p:nvSpPr>
        <p:spPr>
          <a:xfrm>
            <a:off x="8483095" y="5028831"/>
            <a:ext cx="3642230" cy="369332"/>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4,458,263+ Invoice Documents</a:t>
            </a:r>
            <a:endParaRPr lang="en-US" dirty="0">
              <a:solidFill>
                <a:schemeClr val="bg2">
                  <a:lumMod val="25000"/>
                </a:schemeClr>
              </a:solidFill>
              <a:latin typeface="Open Sans" pitchFamily="34" charset="0"/>
              <a:ea typeface="Open Sans" pitchFamily="34" charset="0"/>
              <a:cs typeface="Open Sans" pitchFamily="34" charset="0"/>
            </a:endParaRPr>
          </a:p>
        </p:txBody>
      </p:sp>
      <p:cxnSp>
        <p:nvCxnSpPr>
          <p:cNvPr id="17" name="Прямая соединительная линия 16"/>
          <p:cNvCxnSpPr/>
          <p:nvPr/>
        </p:nvCxnSpPr>
        <p:spPr>
          <a:xfrm>
            <a:off x="2024247" y="655770"/>
            <a:ext cx="10005828" cy="0"/>
          </a:xfrm>
          <a:prstGeom prst="line">
            <a:avLst/>
          </a:prstGeom>
        </p:spPr>
        <p:style>
          <a:lnRef idx="1">
            <a:schemeClr val="accent1"/>
          </a:lnRef>
          <a:fillRef idx="0">
            <a:schemeClr val="accent1"/>
          </a:fillRef>
          <a:effectRef idx="0">
            <a:schemeClr val="accent1"/>
          </a:effectRef>
          <a:fontRef idx="minor">
            <a:schemeClr val="tx1"/>
          </a:fontRef>
        </p:style>
      </p:cxnSp>
      <p:pic>
        <p:nvPicPr>
          <p:cNvPr id="20"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pic>
        <p:nvPicPr>
          <p:cNvPr id="1026" name="Picture 2" descr="http://www.gulftalent.com/images1/logos/QE223-7278_logo.jp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307975" y="1383158"/>
            <a:ext cx="1905000" cy="47625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Magento Commerce"/>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2536825" y="814934"/>
            <a:ext cx="3540125" cy="1136448"/>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LeBazar.ae"/>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307975" y="2126504"/>
            <a:ext cx="1993948" cy="883396"/>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http://www.wing.ae/assets/img/main_page_logo.png"/>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a:off x="2536825" y="2210640"/>
            <a:ext cx="1926080" cy="799259"/>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http://www.adchemusa.com/images/newlogo.pn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891419" y="1951382"/>
            <a:ext cx="1071231" cy="1417971"/>
          </a:xfrm>
          <a:prstGeom prst="rect">
            <a:avLst/>
          </a:prstGeom>
          <a:noFill/>
          <a:extLst>
            <a:ext uri="{909E8E84-426E-40DD-AFC4-6F175D3DCCD1}">
              <a14:hiddenFill xmlns:a14="http://schemas.microsoft.com/office/drawing/2010/main" xmlns="">
                <a:solidFill>
                  <a:srgbClr val="FFFFFF"/>
                </a:solidFill>
              </a14:hiddenFill>
            </a:ext>
          </a:extLst>
        </p:spPr>
      </p:pic>
      <p:pic>
        <p:nvPicPr>
          <p:cNvPr id="1036" name="Picture 12" descr="http://a5.mzstatic.com/us/r30/Purple5/v4/4c/7a/34/4c7a34a4-90cb-f3d5-4978-e9e68e999e96/screen1024x1024.jpeg"/>
          <p:cNvPicPr>
            <a:picLocks noChangeAspect="1" noChangeArrowheads="1"/>
          </p:cNvPicPr>
          <p:nvPr/>
        </p:nvPicPr>
        <p:blipFill rotWithShape="1">
          <a:blip r:embed="rId14">
            <a:extLst>
              <a:ext uri="{28A0092B-C50C-407E-A947-70E740481C1C}">
                <a14:useLocalDpi xmlns:a14="http://schemas.microsoft.com/office/drawing/2010/main" xmlns="" val="0"/>
              </a:ext>
            </a:extLst>
          </a:blip>
          <a:srcRect l="9926" t="13090" r="63551" b="75652"/>
          <a:stretch/>
        </p:blipFill>
        <p:spPr bwMode="auto">
          <a:xfrm>
            <a:off x="273049" y="3243925"/>
            <a:ext cx="2114551" cy="752476"/>
          </a:xfrm>
          <a:prstGeom prst="rect">
            <a:avLst/>
          </a:prstGeom>
          <a:noFill/>
          <a:extLst>
            <a:ext uri="{909E8E84-426E-40DD-AFC4-6F175D3DCCD1}">
              <a14:hiddenFill xmlns:a14="http://schemas.microsoft.com/office/drawing/2010/main" xmlns="">
                <a:solidFill>
                  <a:srgbClr val="FFFFFF"/>
                </a:solidFill>
              </a14:hiddenFill>
            </a:ext>
          </a:extLst>
        </p:spPr>
      </p:pic>
      <p:pic>
        <p:nvPicPr>
          <p:cNvPr id="1038" name="Picture 14" descr="Lenzo.me"/>
          <p:cNvPicPr>
            <a:picLocks noChangeAspect="1" noChangeArrowheads="1"/>
          </p:cNvPicPr>
          <p:nvPr/>
        </p:nvPicPr>
        <p:blipFill>
          <a:blip r:embed="rId15">
            <a:extLst>
              <a:ext uri="{28A0092B-C50C-407E-A947-70E740481C1C}">
                <a14:useLocalDpi xmlns:a14="http://schemas.microsoft.com/office/drawing/2010/main" xmlns="" val="0"/>
              </a:ext>
            </a:extLst>
          </a:blip>
          <a:srcRect/>
          <a:stretch>
            <a:fillRect/>
          </a:stretch>
        </p:blipFill>
        <p:spPr bwMode="auto">
          <a:xfrm>
            <a:off x="2605530" y="3243925"/>
            <a:ext cx="1857375" cy="752476"/>
          </a:xfrm>
          <a:prstGeom prst="rect">
            <a:avLst/>
          </a:prstGeom>
          <a:noFill/>
          <a:extLst>
            <a:ext uri="{909E8E84-426E-40DD-AFC4-6F175D3DCCD1}">
              <a14:hiddenFill xmlns:a14="http://schemas.microsoft.com/office/drawing/2010/main" xmlns="">
                <a:solidFill>
                  <a:srgbClr val="FFFFFF"/>
                </a:solidFill>
              </a14:hiddenFill>
            </a:ext>
          </a:extLst>
        </p:spPr>
      </p:pic>
      <p:pic>
        <p:nvPicPr>
          <p:cNvPr id="1040" name="Picture 16" descr="Beverage Experts Egypt"/>
          <p:cNvPicPr>
            <a:picLocks noChangeAspect="1" noChangeArrowheads="1"/>
          </p:cNvPicPr>
          <p:nvPr/>
        </p:nvPicPr>
        <p:blipFill>
          <a:blip r:embed="rId16">
            <a:extLst>
              <a:ext uri="{28A0092B-C50C-407E-A947-70E740481C1C}">
                <a14:useLocalDpi xmlns:a14="http://schemas.microsoft.com/office/drawing/2010/main" xmlns="" val="0"/>
              </a:ext>
            </a:extLst>
          </a:blip>
          <a:srcRect/>
          <a:stretch>
            <a:fillRect/>
          </a:stretch>
        </p:blipFill>
        <p:spPr bwMode="auto">
          <a:xfrm>
            <a:off x="4746625" y="3406901"/>
            <a:ext cx="1524000" cy="1524001"/>
          </a:xfrm>
          <a:prstGeom prst="rect">
            <a:avLst/>
          </a:prstGeom>
          <a:noFill/>
          <a:extLst>
            <a:ext uri="{909E8E84-426E-40DD-AFC4-6F175D3DCCD1}">
              <a14:hiddenFill xmlns:a14="http://schemas.microsoft.com/office/drawing/2010/main" xmlns="">
                <a:solidFill>
                  <a:srgbClr val="FFFFFF"/>
                </a:solidFill>
              </a14:hiddenFill>
            </a:ext>
          </a:extLst>
        </p:spPr>
      </p:pic>
      <p:pic>
        <p:nvPicPr>
          <p:cNvPr id="1042" name="Picture 18" descr="Sahara Net"/>
          <p:cNvPicPr>
            <a:picLocks noChangeAspect="1" noChangeArrowheads="1"/>
          </p:cNvPicPr>
          <p:nvPr/>
        </p:nvPicPr>
        <p:blipFill>
          <a:blip r:embed="rId17">
            <a:extLst>
              <a:ext uri="{28A0092B-C50C-407E-A947-70E740481C1C}">
                <a14:useLocalDpi xmlns:a14="http://schemas.microsoft.com/office/drawing/2010/main" xmlns="" val="0"/>
              </a:ext>
            </a:extLst>
          </a:blip>
          <a:srcRect/>
          <a:stretch>
            <a:fillRect/>
          </a:stretch>
        </p:blipFill>
        <p:spPr bwMode="auto">
          <a:xfrm>
            <a:off x="368300" y="4301905"/>
            <a:ext cx="2019300" cy="704851"/>
          </a:xfrm>
          <a:prstGeom prst="rect">
            <a:avLst/>
          </a:prstGeom>
          <a:noFill/>
          <a:extLst>
            <a:ext uri="{909E8E84-426E-40DD-AFC4-6F175D3DCCD1}">
              <a14:hiddenFill xmlns:a14="http://schemas.microsoft.com/office/drawing/2010/main" xmlns="">
                <a:solidFill>
                  <a:srgbClr val="FFFFFF"/>
                </a:solidFill>
              </a14:hiddenFill>
            </a:ext>
          </a:extLst>
        </p:spPr>
      </p:pic>
      <p:pic>
        <p:nvPicPr>
          <p:cNvPr id="1046" name="Picture 22" descr="Unisys"/>
          <p:cNvPicPr>
            <a:picLocks noChangeAspect="1" noChangeArrowheads="1"/>
          </p:cNvPicPr>
          <p:nvPr/>
        </p:nvPicPr>
        <p:blipFill>
          <a:blip r:embed="rId18">
            <a:extLst>
              <a:ext uri="{28A0092B-C50C-407E-A947-70E740481C1C}">
                <a14:useLocalDpi xmlns:a14="http://schemas.microsoft.com/office/drawing/2010/main" xmlns="" val="0"/>
              </a:ext>
            </a:extLst>
          </a:blip>
          <a:srcRect/>
          <a:stretch>
            <a:fillRect/>
          </a:stretch>
        </p:blipFill>
        <p:spPr bwMode="auto">
          <a:xfrm>
            <a:off x="2605530" y="4352697"/>
            <a:ext cx="1857375" cy="510778"/>
          </a:xfrm>
          <a:prstGeom prst="rect">
            <a:avLst/>
          </a:prstGeom>
          <a:noFill/>
          <a:extLst>
            <a:ext uri="{909E8E84-426E-40DD-AFC4-6F175D3DCCD1}">
              <a14:hiddenFill xmlns:a14="http://schemas.microsoft.com/office/drawing/2010/main" xmlns="">
                <a:solidFill>
                  <a:srgbClr val="FFFFFF"/>
                </a:solidFill>
              </a14:hiddenFill>
            </a:ext>
          </a:extLst>
        </p:spPr>
      </p:pic>
      <p:pic>
        <p:nvPicPr>
          <p:cNvPr id="1048" name="Picture 24" descr="http://jtpartners.com/images/logo.png"/>
          <p:cNvPicPr>
            <a:picLocks noChangeAspect="1" noChangeArrowheads="1"/>
          </p:cNvPicPr>
          <p:nvPr/>
        </p:nvPicPr>
        <p:blipFill>
          <a:blip r:embed="rId19">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393700" y="5075087"/>
            <a:ext cx="666750" cy="1209676"/>
          </a:xfrm>
          <a:prstGeom prst="rect">
            <a:avLst/>
          </a:prstGeom>
          <a:noFill/>
          <a:extLst>
            <a:ext uri="{909E8E84-426E-40DD-AFC4-6F175D3DCCD1}">
              <a14:hiddenFill xmlns:a14="http://schemas.microsoft.com/office/drawing/2010/main" xmlns="">
                <a:solidFill>
                  <a:srgbClr val="FFFFFF"/>
                </a:solidFill>
              </a14:hiddenFill>
            </a:ext>
          </a:extLst>
        </p:spPr>
      </p:pic>
      <p:pic>
        <p:nvPicPr>
          <p:cNvPr id="1050" name="Picture 26" descr="https://s3.amazonaws.com:443/workforcetrack/000000000000%2Fpublic%2F52661%2Fstatic%2Fd8267b4a-dc87-4b40-820f-37df6e3b0bc1"/>
          <p:cNvPicPr>
            <a:picLocks noChangeAspect="1" noChangeArrowheads="1"/>
          </p:cNvPicPr>
          <p:nvPr/>
        </p:nvPicPr>
        <p:blipFill>
          <a:blip r:embed="rId20">
            <a:extLst>
              <a:ext uri="{28A0092B-C50C-407E-A947-70E740481C1C}">
                <a14:useLocalDpi xmlns:a14="http://schemas.microsoft.com/office/drawing/2010/main" xmlns="" val="0"/>
              </a:ext>
            </a:extLst>
          </a:blip>
          <a:srcRect/>
          <a:stretch>
            <a:fillRect/>
          </a:stretch>
        </p:blipFill>
        <p:spPr bwMode="auto">
          <a:xfrm>
            <a:off x="1260475" y="5075087"/>
            <a:ext cx="1527544" cy="1145660"/>
          </a:xfrm>
          <a:prstGeom prst="rect">
            <a:avLst/>
          </a:prstGeom>
          <a:noFill/>
          <a:extLst>
            <a:ext uri="{909E8E84-426E-40DD-AFC4-6F175D3DCCD1}">
              <a14:hiddenFill xmlns:a14="http://schemas.microsoft.com/office/drawing/2010/main" xmlns="">
                <a:solidFill>
                  <a:srgbClr val="FFFFFF"/>
                </a:solidFill>
              </a14:hiddenFill>
            </a:ext>
          </a:extLst>
        </p:spPr>
      </p:pic>
      <p:pic>
        <p:nvPicPr>
          <p:cNvPr id="1052" name="Picture 28" descr="VIP Travel"/>
          <p:cNvPicPr>
            <a:picLocks noChangeAspect="1" noChangeArrowheads="1"/>
          </p:cNvPicPr>
          <p:nvPr/>
        </p:nvPicPr>
        <p:blipFill>
          <a:blip r:embed="rId21">
            <a:extLst>
              <a:ext uri="{28A0092B-C50C-407E-A947-70E740481C1C}">
                <a14:useLocalDpi xmlns:a14="http://schemas.microsoft.com/office/drawing/2010/main" xmlns="" val="0"/>
              </a:ext>
            </a:extLst>
          </a:blip>
          <a:srcRect/>
          <a:stretch>
            <a:fillRect/>
          </a:stretch>
        </p:blipFill>
        <p:spPr bwMode="auto">
          <a:xfrm>
            <a:off x="2901949" y="5188316"/>
            <a:ext cx="2809875" cy="1038225"/>
          </a:xfrm>
          <a:prstGeom prst="rect">
            <a:avLst/>
          </a:prstGeom>
          <a:noFill/>
          <a:extLst>
            <a:ext uri="{909E8E84-426E-40DD-AFC4-6F175D3DCCD1}">
              <a14:hiddenFill xmlns:a14="http://schemas.microsoft.com/office/drawing/2010/main" xmlns="">
                <a:solidFill>
                  <a:srgbClr val="FFFFFF"/>
                </a:solidFill>
              </a14:hiddenFill>
            </a:ext>
          </a:extLst>
        </p:spPr>
      </p:pic>
      <p:sp>
        <p:nvSpPr>
          <p:cNvPr id="32" name="Прямоугольник 31"/>
          <p:cNvSpPr/>
          <p:nvPr/>
        </p:nvSpPr>
        <p:spPr>
          <a:xfrm>
            <a:off x="8267977" y="1672598"/>
            <a:ext cx="2896344" cy="646331"/>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526+ Active Companies, 3000+ users from partners </a:t>
            </a:r>
            <a:endParaRPr lang="en-US" dirty="0">
              <a:solidFill>
                <a:schemeClr val="bg2">
                  <a:lumMod val="25000"/>
                </a:schemeClr>
              </a:solidFill>
              <a:latin typeface="Open Sans" pitchFamily="34" charset="0"/>
              <a:ea typeface="Open Sans" pitchFamily="34" charset="0"/>
              <a:cs typeface="Open Sans" pitchFamily="34" charset="0"/>
            </a:endParaRPr>
          </a:p>
        </p:txBody>
      </p:sp>
      <p:sp>
        <p:nvSpPr>
          <p:cNvPr id="29" name="Номер слайда 28"/>
          <p:cNvSpPr>
            <a:spLocks noGrp="1"/>
          </p:cNvSpPr>
          <p:nvPr>
            <p:ph type="sldNum" sz="quarter" idx="12"/>
          </p:nvPr>
        </p:nvSpPr>
        <p:spPr/>
        <p:txBody>
          <a:bodyPr/>
          <a:lstStyle/>
          <a:p>
            <a:fld id="{7C7E242F-E3F6-4680-9075-23A00169657E}" type="slidenum">
              <a:rPr lang="en-US" smtClean="0"/>
              <a:pPr/>
              <a:t>67</a:t>
            </a:fld>
            <a:endParaRPr lang="en-US"/>
          </a:p>
        </p:txBody>
      </p:sp>
    </p:spTree>
    <p:extLst>
      <p:ext uri="{BB962C8B-B14F-4D97-AF65-F5344CB8AC3E}">
        <p14:creationId xmlns:p14="http://schemas.microsoft.com/office/powerpoint/2010/main" xmlns="" val="147629414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https://images.unsplash.com/photo-1431605695381-f4a9c3cdd150?fit=crop&amp;fm=jpg&amp;h=675&amp;ixlib=rb-0.3.5&amp;q=80&amp;w=1300"/>
          <p:cNvPicPr>
            <a:picLocks noChangeAspect="1" noChangeArrowheads="1"/>
          </p:cNvPicPr>
          <p:nvPr/>
        </p:nvPicPr>
        <p:blipFill>
          <a:blip r:embed="rId3">
            <a:duotone>
              <a:schemeClr val="bg2">
                <a:shade val="45000"/>
                <a:satMod val="135000"/>
              </a:schemeClr>
              <a:prstClr val="white"/>
            </a:duotone>
            <a:extLst>
              <a:ext uri="{BEBA8EAE-BF5A-486C-A8C5-ECC9F3942E4B}">
                <a14:imgProps xmlns:a14="http://schemas.microsoft.com/office/drawing/2010/main" xmlns="">
                  <a14:imgLayer r:embed="rId4">
                    <a14:imgEffect>
                      <a14:brightnessContrast bright="40000" contrast="40000"/>
                    </a14:imgEffect>
                  </a14:imgLayer>
                </a14:imgProps>
              </a:ext>
              <a:ext uri="{28A0092B-C50C-407E-A947-70E740481C1C}">
                <a14:useLocalDpi xmlns:a14="http://schemas.microsoft.com/office/drawing/2010/main" xmlns="" val="0"/>
              </a:ext>
            </a:extLst>
          </a:blip>
          <a:srcRect/>
          <a:stretch>
            <a:fillRect/>
          </a:stretch>
        </p:blipFill>
        <p:spPr bwMode="auto">
          <a:xfrm>
            <a:off x="307976" y="1126745"/>
            <a:ext cx="10453809" cy="542794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ctrTitle"/>
          </p:nvPr>
        </p:nvSpPr>
        <p:spPr>
          <a:xfrm>
            <a:off x="612775" y="-124829"/>
            <a:ext cx="11385530" cy="894767"/>
          </a:xfrm>
        </p:spPr>
        <p:txBody>
          <a:bodyPr>
            <a:normAutofit fontScale="90000"/>
          </a:bodyPr>
          <a:lstStyle/>
          <a:p>
            <a:r>
              <a:rPr lang="en-US" sz="5400" dirty="0" smtClean="0">
                <a:solidFill>
                  <a:schemeClr val="bg2">
                    <a:lumMod val="25000"/>
                  </a:schemeClr>
                </a:solidFill>
              </a:rPr>
              <a:t>												</a:t>
            </a:r>
            <a:r>
              <a:rPr lang="en-US" sz="3600" b="1" dirty="0" smtClean="0">
                <a:solidFill>
                  <a:srgbClr val="003366"/>
                </a:solidFill>
              </a:rPr>
              <a:t>Signup For a Free Trial</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68</a:t>
            </a:fld>
            <a:endParaRPr lang="en-US" dirty="0"/>
          </a:p>
        </p:txBody>
      </p:sp>
      <p:sp>
        <p:nvSpPr>
          <p:cNvPr id="6" name="Подзаголовок 5"/>
          <p:cNvSpPr>
            <a:spLocks noGrp="1"/>
          </p:cNvSpPr>
          <p:nvPr>
            <p:ph type="subTitle" idx="1"/>
          </p:nvPr>
        </p:nvSpPr>
        <p:spPr>
          <a:xfrm>
            <a:off x="917575" y="1126745"/>
            <a:ext cx="11934091" cy="946516"/>
          </a:xfrm>
        </p:spPr>
        <p:txBody>
          <a:bodyPr/>
          <a:lstStyle/>
          <a:p>
            <a:pPr algn="l"/>
            <a:r>
              <a:rPr lang="en-US" b="1" dirty="0" smtClean="0">
                <a:solidFill>
                  <a:srgbClr val="00B050"/>
                </a:solidFill>
                <a:latin typeface="Open Sans"/>
                <a:cs typeface="Arial" pitchFamily="34" charset="0"/>
              </a:rPr>
              <a:t>It’s takes less than 60 seconds</a:t>
            </a:r>
            <a:endParaRPr lang="en-US" b="1" dirty="0">
              <a:solidFill>
                <a:srgbClr val="00B050"/>
              </a:solidFill>
              <a:latin typeface="Open Sans"/>
              <a:cs typeface="Arial" pitchFamily="34" charset="0"/>
            </a:endParaRPr>
          </a:p>
        </p:txBody>
      </p:sp>
      <p:sp>
        <p:nvSpPr>
          <p:cNvPr id="3" name="AutoShape 2"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2" descr="data:image/png;base64,iVBORw0KGgoAAAANSUhEUgAAAfAAAAE+CAYAAAByTkIiAAAgAElEQVR4Xuy9CdheVXUvvr4EEhJMIBAIMyQRBKwyqQwKaCsRGawDCIIDYBWx6u19rkp7tX2ef8dr9T612ipQFVFRqqhVBluwVYYKKqMDMiUQCGMCgUACX8jwX3vvtfZee+21z9nv+yU2vbxva3i/c/awxt9vT+e8Y2/5w6+vX7tuDaxftw7/tx7c/425/5s0BrAOACbh//Dv9evx/nq+666td//4sqGWK+q+uzvhnvvPpLFJ2IxrM5T1X/CzFvsb89/xH2zX33cX3Jf1oZ1wC1vD/7l2nEhr6W9X1hfFv31DJJtvCwv6e3wfv5BE3H2o4646HUmmqDvJ4Zpe5+T0XaBMVI7+ExRx16VM7m9nRy9X6sb1T2JGYYL+1L1TwdXDi5Ocoq6+s4Mvg9dRTnfJ3XLtOrGDfUMbvjiZwsuKf6xd62xMvnQ3SV7+j5fJ+R1tGxphWZz8+J0bJ31cm2OTnJdJvlDLy+z/62zFGkW5KE6wi8kYIeuwDfc/d3uya59jgL7GOBAeY7u5qHD3J3n/BP95mbydyN7u6tpoPl9+88mTYOrmm8Fmm43hd4DNnI3xjut+Mt4LMRvDINiULjg7rEX9yezR11yHjBoqpLAPsnmb4D9Yfw3+4f4XYsxdcj51sodr+DXEi//L5Qz2+9xaWLvG+QfLUVy5/lx8+PIcVO4+55aLE9+Ha8nlLH7jGCWl3PV1PtfZomRHb88U3T4foymwFtXx8cmu8wWCfO6iD12KA9eUxxJ3J4af6z3YmmPF44ePXyerc20IZPcfbz5sz31CzgdDrfP3Qzl3dzLZ38WDhy2ns6vkDEUBxG4lUXyfTggX/b7/4Mzqx2OBxwFnf5KR9Ccwi/aSjbBFffsep0LOsA1c/7IMx6LPSjToJJ8zQcbM7tRJyAEnD9ZQfnFyOX95PHJFXN/0P/4ejEvt03cfn1Gq1DchhQQbj+/SeMFbxCPUie+f9PZyeD+THWP8kGzBUCF2nFzhz2Qk1oFwxHfB/lZFvZ9cVXE/RrjAREKTkMbkG+6Xc9Tbw8tK9nLx7r66OMXrPvbJJ+yI2C7lAfvf5wPFrneb6xedHOIq5Ya3A/GC5zUfByHfJk2eAmOve/vfrV+7ZjUmydrgZLITJ1UwYBA8BjwlJvs3EH8KAO8casknMQW79wMFMCdW5Ai8543hjeNTyve3bm1QygWhS0qvoHB4FJiczITOxvQy+/iihGPg94RI5nYOY5llJnFQs1fi32xkKsyJJYLNDXjChwnU9UfXCBh9bV+XIJdtQxESnEyykwxRZnImeSeQKMtJjgplQ9vIu/7DQMX6OmyM30megAPBICxjHKQ4MOByrj1hIwe8AZZIr6B++WGzB7yJhdx37zf3PxqhuIFbRDrvRxcnIYkc4DvtJpM9uSOORxcvrr0tkLynbj4JBwwB2D3ZZKgQ7ITjnQgUMQwyIAuxF4cp7p6zEcroyvNA1ocw/l9QE69iww6A1xKROJuvx3zjCIlyx3BMAzBPmiRrsm7Q2/ueBrbRt8FAXo913og48CU5HND6XEYBPCFQLoT8oPx1nbkKLi488NMNmRc0QJau9eRK4OY509kgGIV6l24MAORu+4GI/lBMqVRMeeyaZZ/7dpICEnyji4MxEhmwbwS4k6dEPIZBcwxn1wTLSXp5U3tiCErESQXL4+5RTofYDoohpIXcwv+FyAmfOCiIzgiDNa8qYaz7I5qM7JySmuVlPKOOvBscEQRodfHrScDLRH8nVQPuOrkJnHmAQ0jkZZ0UlE9lvf5hwhbygPsO/YZopZgI1vL/sn3CoNxfiDwTCgTbuFgMuUCDRVec3M7BxsNWbyuS3XNPMF/wD/kr4Fnoz5Mh5Yy3r2uX7OPThe3M4rD/gmgSngKnuPZI9qh31JjjiAe9UW3SnZMnCMTye0x0OOMadAPJzSbj5GMqjN228LH106ZuloKChIr/STGg75R/y2SU2S1LtpQxyhdiCHCIVpRtUxuhnvw3b5yr5OKmv/R9TtbETJS8JEQSIReGiS0FtohOIZJWK4WIiAiOmswDEu7EDVvBUMDyhboWWk0gVY0L6SCzjUAQimvNmJLklwpoDwlLEhnIxnxpjwmBxBO4StswOgRbSFMZoURE2qaDVozHir5d/oNcUPFcAAMSxJInhoEMGmpMdEGDi+BwHgRk7Sl5TKeoi5k32KnewUmpuA5GseH/02dkUorGoHmMtghWK+NMSUJH2aXPa3hF7UUT1Zylr1vlhG2yYONclDIIBxHvB0lUmTQGC0bmuC/MUAJZ1la0N8vCfXXhRx7KlG8ivKUNtG4+N42ysn+lhMbeDCtde8KfVhiwbUIOVgK6lmhDxZ4ERd2pFXAakLuEIWS+Z8mTpj5N8jbIVxCSrqMDxuo4Skhel2WsABN6y+7yRaFkQEukIFZqvMzHvON0P+8xiRrhTEhvoVlhMcpa25n5wKDJa6GQjpXKNQqTIuLN6krEBCYGw1SGjEmfGpLkOrqWA3+QpILMeVDv7woUtLBMtmp5IHFcHSitetxuInCOD5JCxWoqn6NRfyrndunHoRSnIb3wX7JR5ltSymqvgCDJNOJ7NmizQp5EL/zSZdABQj3zARMHXTS7qAGChVVCaDloShGZDwwzAub2LOKu4bu4nhXJw6VpoJyZUOhsDlYqZByhmRtTqW7iv2V7DRFGwGm3xL+FbPkEKXre40NnOGmAb449jffamZYjpVwyUipBnc188v7GmMA1fg+RHxOr0pHYRcOWs5XdunIwtZcbI8VM6YS+HEuwrKlN/621SYQQShYwVlG/FmGN13sROafS0rllP5zMcXVToJXHcxG3comtpW0ruAJ5x0X7OOOWxF0Lyrb4YGaJi6SRaniLoat9Xp6TIJfihHytgJdDwPdo3at0qFPCzudc6zIEyj77cCyDJ1rOLoisrxER9RMDkVC7CvQT7acjlTMio0GCCHf/tQvKo95W+lvkYrSXrboMyBtcVy6m2ARZWYFyoWOQfHR9HvgDu5mxUWR71dex8Ya4MwUZtt6QWjVGhi3qIpyBW+Q0sCwTqLChnBwzxOOQONgTsyv0lPYSU0aGb3bUdyaeI6Zs/UlCSC9LRkgpZ9I6a5OBsyXmgoms0U3FOVo8oWj4mrcVrlkkkDfkyxnL2lw7NiPWOEwJNZhRoSQm7fUJwOSDV9pnaTVa7CS3gJxAVnmoJ27LcN/KDxmJkRnzyKsQtNub4z6JwC1yrgFPMVinglYken/wsrf/rj2evG2FShl6UdHQK9k3LpsLoSeI55WADpcLuVS//GczTkthjZiR/uKBahF/RewqFaTQlnG6hBXx32kYEVfSPyEOgr8yLJaGsgxLdfx/JIGT64uYk/lsfR/Kq/m6atZEs4NVx8PWazL+hi2UzcC1f0UOxsTYsN1XWtMZWEMPKxMNsMzTWsIoRyXPDocgcJLB4ppwjYcGch9ZLucEZZkcuXSSubSR3iPuklrQQWyIyZlnedGMRUNpT62X6zzxBMmyA3DKPlmMeWWVhBrIFIhIOcKhlGQ9qQeXoy6yXlj/MNDoiGiJzArd4q24tFCnjRS+4pvBqPGAopWIUkwpcy1XBAgZXVFkisp62hwjN5moxzVWoKY9b2HrONurxMYg+NnDrZlMOkdrdqlFBMdSnKWqgl1u6Ygyez+2D/OsvrtiuVOAdDMLeZ0fUiaRYCkXejppNfggAWDGkEqKDAxUzlsyOUzB61Vxh5Cv0fy9YaJdPKZn4LIFmRzSlxzIcYRdScQNITQhTWpKGs8ypHZWIURybnCQODltCGyBVi1Palhapkee6uWhre6dbVY7l0P/ZVE3S5KMpJfOcp4gqnMBrdFJFMwCnYzQhyVcJ/RPsmqA0Iirco9PleZ9hUp80px9bOklV2xCnY6IJVm6MSjNBkJThg88MCR0MNtrAboaKKm6LU0FF4iSai9cp1zQLE/Jrlz/L8I7M/O75Oy6F/XFLzUCl9mlsaCzXwqHbEBp+DELT+H/zD8yLvqSsIJ3FLr54FYHkmi72DPndnX+dgVjH643OK7afC8nUOMdGFft/r84uOMMvCvgDBwtdmp1UjfYOxUZKNqpGteRmWVNp2rO6zM83ZcLNEQN6aRnFjG8q5uiIN3O4S51LRXXkCgHFuXZ99y+xulTCQoSWWRFJhO5V03gnB5WKZepg69RC+P0cgtm6ESLj3RoBHR/u8GDcDld8rN8D6S07xqKWOhlpzUNTYowzUBU3DUmqPFu3oMKTLopr7bMtHtTogeUurAyU5qX7LOjzqGE1UZXOg2U88MU7svZAdrsso/OxGGwzRr01MQzB9EG+YVHcqmVCtkUg9DeQJJBbvi8ZnMRCNFeOvmbg3AAx/UULWjBgoWaXK1EL3FqmOCYoLrSpcUhthYAtvr3NjGCZcI5Z2WT7qvPIZaRqyM+oURG4oZlYhsleUsbDaJCenqYKak+LOT93pZ46POrGovEJgNJysE4L//TCEF13ocXlqv4cSl/rwv5sACfOOeDagmwKg6tCRSvp9WOQN6lpfiMgx1msgNVgk2kEDo+HiZE7grhPptW8zHe6DACyyhPL1G9Vvy1hk0tMTmhMkMCixyntOo3FEabTFJq7M3eJUhX4urQM6AihnNfHpAM4T8lBmaSGw4vVJDtMX4UINOHSsNHiGnSFlv3cckgQaPxrEGdvlzX98098L5+rLhhvbSN+mzW11dxXxqwz/+txh5w5CWwP4Q79VMOQENJi5NyR0jrcT6Ha6nN0rJdS77DgGp2AEoa3iWgcnouMRXucXY9yfM7/i/8J9teVtzKp897l71LpyTNAmOTndOLFWIBAUJyMbyqplIw/mmsVEScpM5awrovuRPR9JcsVgEMAmc7tKZRHq/dmc0S9klavd8Ta9G12ECGTQ2DJkvyZhuYiUGcKBpmMUQIhru6I4OUm85tCACo5og2roj3DHxSIIcNRxI+vGkvyByLUL8xh3VQiLa6D6BoL/RFSl6+MCPL1eJIiw9aiawG9t3pMNBdGWK9BG75eBDeHJAb7biRSNIFyFwudqqkLznQThphztiCxYgiGKzwquVyYHT7MF25YFz6Nj5KIWzR55POCKEELMAk0lv4UnvONbat7GvpH0/sa3t6GZJBu9KV5WQ7xFlMlxFkg/SdD9vx6Wu9z6+l4e2UDAMydkhWZgBLvi7B2caS1KDOnVYMKXytj6Z7/VProUfDwdRQC+bp1LPgt4rlorCV3tk1DZAV4eq+rGdCl56D2ED2EMUtGhBbZFLBgnlE3NTwy3VYBZskTVh+x3+kcYxEy/a0DcX9Y0tcryKvmb+CRCeEV5kL856COPGdbBzZIbzZTn3yc/uV3C4iaOjErMdi6x1P4A2+J7M0HtoNcFB8LF9Lm+rvMi6rPtORYmVaHypknu0wXdfgoYe8MjFNh8sS9ve4L10ZUk8oKYyMK4DTpYawb9GfZhxhylgt2trdzFvQR76KLQL5uB5W7dI33hMyRRXpWjEQIiGDeywICtcYJGJSKD0L95LO0nZWmMapjJdPo3pF22z5x6qDPVlAJGfcEty4ayVga1q1AE9HmCTAlQ0Jg/KqjG9DpUmBL76eCxRhA2rX0sf2Sa5RS5moHxbuWNgIulpYIK9VgLSITmlUHQbk03jZCm1pF0NJrYdvwsVNYXQVAUbsZXv5LQEzcJmkYKGKZVtZqAYqUg+LmCw/tso9ZF2vpXyRi+6vw8+xaEsZLlzztcpDcy8961DjmxRcG5qgkDA0LctKAOjKSu3wWtlYrrRIKRKXKTQnTUogjphe9B/ayDh9yIDQ/i94xLJzBWitWCqHwKGUZVLzRSniYdVanmlxAkqGTqK1Y+VwI/bFQRLBLL02onqmXwgfv9YeySIZkoxd2WMEcmfWUfkuMMqalEYJ3+X4qGtftk+yVtyqlTO5yPGwzFkZOH0jAqOjaKZKrtTSvAsquBtJ4CL8YihW7VOmfZ4gdN96DC8bj1VIyl92dtQxohxqHtg0bFy1hZWcVcjryoEJRpIeYGgd+v6uOc+y3xAxmGk3AGZLi/UuoZtATJio88kydytFTdBVnZgouTXuq3aBgUYoGXyaIVoyWk8VJKuoM9b+kTIGKwukDKObZEZKZ1wlZO86VZ2pWGPKJr1ztwxC4OHsABleOlAPVqgLK38UTydhem8YGWoBkPSPp0D66D1vg1vzeLcoMVyz3jylp9TpGB4JpOM182GfQwWZDxjrtTQZJLdr0hXXJwqY0l8KPCdC3oz52b6wwEvTFtx/H4Fz43ogaBB2dmYlxmX4UmBCC4FL7KA2LDsVdGwR0wbwnWXHrG/qw1xetvCdGxyASHNjcu4ryTaCrhMi8Foy1sZRtWSoDdJ0+wPrbwii49vLZKENEWdGbjVBdbJZhimCwRjO4IjCN9UzEJV2iMTWgYx6lT3QYWKSjKJIzj5f9YhYSKPLR7v7kqG3zA0isWpAzm94C23lv+gjcaoAqdSlQLHGbK0ZxrC/PBxWHySVCFLDlGSH0iJV2tf7HN7IKmAV2sVfIsRi/lYLqFfMN4C5Cgt6KY212Wo8dORAyy2pJn+vyZ/hhm5c2DPKitcGzZnOfaEOhcTiVBwnB1vmlXg3oXawLc9Ru0MDxeyCfU6bSKDIHi2SoDg2zwZUE0fYyyojAcbq38SYCHX94TgAHLHKA8/ApRQSfLt8lYG0aKCFxHWZ6HPdaK1gRbDMVtiWPtfBjs9OQucsmjtEBmMlafRJk5Jk+308CCLIBI76Eqjo+Bs2l/pyNPbDzxurALL6jcuBImFqgBMBX2KVFQvCdwWfycSUgWEBQ5eLhI4tQKg3DyJxevAJncvn8RuiQ6x891AHn9yjRuOfpLO6bW9zODkrgTNsPBmcQ3Zo0X7wMp1krZorCLwCbE2PbrGiXUTRqI4pl4sdHb/4d1++Nq3MiRzp9HMfKXDskS2KV+7WCE33T/34/wh7ZjkoZWmxuQlMioz7sKILPyzdavp2xMGECJzt1cVrtb47+M5X0fc7A4USKbNXzUmibNVHoq4kvkIXGThdilYCuS+ZmvK3C6elXUgRdyntodFRrYwxa6MZQ1nD7qZOTGxK1iawIGKW2wpRftFZ8Q50K2EFYDTF7CAErgYoCTzaiFSCjXcV+UT8+jNZQkdFHuj24bu+SMI2tJjq0jCELJscpL4VQxskVwwzdMnVeU+anb4Hv5WrF33W7xuUF67pAkcGLEnWCs+65Knuf6s+m3K3z2nUptfPyrVaDksCZz05XqlOzCdhj6h3T0pGArLkr9lek6/sV9dhQYwY6qQRo482AjePG/aGZbO9avpleuY4lTqvXTfE8/rr8uxMna0iAbrs7Np0P0ZPvx/ve3U/AL/OLe+2mkgFr/8T/4myWjr26c0RXCwt+ONKQbJKG0nuEDFxec4MfDJUzJg6SsrqXeCYO7duRbYTmcujQFY6FqDsFioH/fF6JEolNwOBK0JlmVRjf6KKfq66e/ncQCbli/BnCAL7hT151iTbhutcv4YjpZeSjcywFTFaSxldr83HeS3L2115pDGtNeVkuZo+XfLHA38cH1pIM1cq0nXlstFOTDXqM+KaSEUtTrSTlpfdLvFOyJNhJge+FSrNYNfjIW10hY18INUCV07nYeKubxA1TFzFRJRJyA1pnw8ltDuF/gD+HvgglYfMmJpfpD5F04SvMWAt5BSWlUFa7P1kYGu4wwoULZzKeof9k5G53f/4dS3rkL0dgeczIQLVLjuT8FoMe6++ltUqOoicHLmY7VLx0JrRZoevzSVtGZRC1/S1jmpDhhXTXBrBM4kr8taml3u+emExVnVE6GLQWv4n20m5m2YlckCkk9nHtyJ3bzIbHb1fpZ4y6GkNXHo+vXNfdFxjL5lrZvJixx120QTZCoAW8UTQlo0MEDBF7Ess6ODUDE8U9sg9507dOog8I0fDxV1jgC7Ot+TJiVgNCjUhS9tWvnNYtmJz1UYdSsZbqkz2J8sunJwdVHYddxmyC+O5Lpex0rClbSnDIFzbkDRtM/COIFdx3RTLVvBZdrD4QOft2Jon4aZblsG3fzMO1y9fD4tIgnnTJ8EhO0+HEw7eAfbfZmoxYHMJuPTG38DBP1kHMOsF8NN37A7bKeljTKwfh6ULH4YrfvUsXPrwGvjp6lTw0Fmbw9EvnglvPHAn2G5ymHmz3O6/rp9Hf34bvNz1A5PgUyfuBSfsiAU7Pjdf+mt4Eyqy4LBd4LyXbZXNFGvVlt7wm9DHrC3h529nXejgmhE0N192G7z5HoCjDt0ZzjsI+6DP0htvh1dc52Stf2ZPHoMDZk+B4w+aDW+YF+pK/3XFKPfbEJuhyNxt4J5jdzCKr4EVDz8CV/7sabj44bVwPfsEZTsEfXLiAdvAgr22hZnO1OSTDMjXPwyf/4fH4RN9grj2Zm6Gum4Lx++9DczERoo81gBYtCmsg7Ks+NXd8HtXPQdnvH4fOGteKpy4uoYUz8DNly2GN92zHhY4vx04My2iIGrpVYAsV5bfB+/9+kq4skPfedOdX6fB8YfMhiO329IsGWWMOmPeXbIITrnPFZ8Ef/vWF8EJOpGopfXjD8HffuUJOBd9tf8LZ8HXX7cDTMV7miOyjqnOOVjnqAN3hPMO3bqQK8cE9Os/Loe/7fOruP8R4YebL/8NvAXzou+zP+LLPnNnwPtePgd22TLPZyfPTdjOCQ3tpH4mwd+f8iI4bhZfeRjOQT0+2SeIvL/1lnD9qbvlOEbJyOM8h0fLbroDDr6+O8etbo86ZCc4x2NFo2yYOwfP2AyOPXBbOG6fWTCzAP4n4dILH4Q/egLgtbFto2dKnyXX3AGv/kWQ+71HzYOP7umih1abZHJTjj564x1wmNMT7fITbZdWu0ow40BTY2zfVC1luZ9anRZC1yNQEfATIvCaDVoHJbJ+Vx3td/57fPEiOPN7z8DVPc44eM9ZcO7rd4KZXI46c6THBP4zReA8m1r98GL4xGVPw/mr+jw+Bn+4YFf43y/eygMpk7f79ujPiVxdEzOmw7Wnz4VdOporCFwbigJG+nWp68MRLxL4zyKBU8UNTOBSnP2RYC9Cgp3aMsxFuziAdAOH5o9F4CsfgQu/+xh8HBO/8zN5EvzZ7+0EZ+wVPS+eCUcQaiFw0cEus2fARSfvCrs4gBA27XrpS1qLIW8tXwwfvHAlXILtfpSJQyZkx2x79T2L4OTLx+FmrOsJ/CAkcP9aLJ6k03ZHBA28x4HcQODSlgfP3QrOOybkTIG7MqxW3g8f+fLT8G26ts/e28Jlv7d91S3jdy2EN1+xGn6DiPeR4+bCWbsHELY/OGC5fDES6nqYPXtL+O5Ju8HOTtdOp/92CDyKMHkyfP6k+bBgViLxTYbAheOkzZYisf1WCFz4aefZL4AL34q5Q9gVbtkELuPNf8d/xsYehfP/6TH4Kx6oY3s3nrRrwnQjJpyeksBdVGZQ2Ec63YGWeqwliJRJY7Am5VpMdxG/w6GuF7l05knPzWFInJu07MHtRTs8fh986GtPwaVYaX+caf/ZEXNgn+2mwxa+kefg2RUr4PoblsHf/2oN3IJXjth/B7jgiG2j1K4di8BlP+N3L4S3Xf6srz97+mbwPw6bDa+b/wKYs8UWsBkum09atwruv/cR+Jern4a/Xh4i80+Onwt/OH+6WEZ3M3BB4FjqSJTlKyhLbfDVTeAkIY0yQ4DjIOEGmjnjaLMgcArcFDPr4ZbLApG6Gfi5SARjdPrGBb2fgXM7tBTrF9l5KX7tU3DbrY/Ax657ztvmlFfvBn/1Ypyx8TA/OpI0FMEaCZyIWc++egeky5fAx761Ar7uEhkJ+ozf2QpO3W8WzJ8ZPA9rVsGS+5bCJdethE94nwAcf+hO8NmD0swtWDDNwM8+Zt9sJswMMbZ+LTw7/hTcfM3D8OHb18ESrHeq0/V3XqCi3xhikpsSAAGM42Dwwxev8uTtPq7f9/kZOJbyIBViKFxJ59A9Ca9+GD5xwXL4PAHYAtTp3AO38vvjgaOV5eSUy92OBD4JPoMzvePdTC+buo7DihUr4eafL4WPoa4P4O39586CbxyTZslKad+jmxUdgbOig3fbHGbe9xzO8KfA18+cD4dspkvz38/gjP3eMGOfsgVc+p65sK9R1In27KJF8LYfjGOMTcbZ6XyUeXKxml5ibCLwOECqiGLFWpyBo+6LUPdoWtnRmmdgyT0PwV/++zhcuRaxYc5MuPKEnSOZuKKynYXYjvxkZq+ZScxyP4wDPRcnWtcab0TsVSCccYFUngS6+Qe0aoC63/36HVI6h/CMAvjcwdWBT+GlDx+Nss23lFgL45g7t1z7CHyU4ultR+4Kf0G5E7p/Ei7rmIFLEcfvXAivvnI1LNtpczjtwefgy7ja839wtectcrVH6asJvLIwVPVA8w3Vb7VeF7i1BUVsmru0CXzAxpoVbSzYZQ++d9uVt8Gxv8GR+Q4z4d9xZMczBT2wGb/tTjj8h8/BMtgcvvzuveBI5Bm2o5u1HuxnrS8ANwOfTfL5NnBm8bEvIlE4IJs3C7587E6wlSNN/N9m+M/kSZMIAB3UPg03fu9eOH4htjx1GvwAI3pfmpG6ttwS+sv8Ejp/8qV0LbMk8H9yS+j4yTC6yOT1OBi5PczAKwSuTd+7hC4JPCav7HgtgvddcPit2Of06XDN6bun2ZH1/IpXQszAq0vjXUGyDL503qPwF0his2dPh4vetAe8ECdwGotCC2tgyY0L4eTrUE6Eoo8eszuS9HR/J4R3IHC31FoQeCFC0PVVTle0S9qikAUTnHKM+iVtP9BaCQtveAj+1/VhwMOfs49xS+g0MPI2k5Asv6+C679/L5zsl6nD5ygk8PPEoMR8nks2aRF4xdTjSJwne+JEu70eZ8nz0ixZ5uZ6WA4Xf+Vh+OhTbjVhDsx2YI3f3/KqXeGT++lBjuhs/EH4iy88Cefjpf333s1AYjYAACAASURBVA6+83uzi/WbMRywfA4HLJ9EXx+Hy6ufoW0eC5ry/AnLu86vjsDDACl9+qCticC5ORyQnf7tVbgCqJe/AW7hpXgkQyZw7lvnu+2GtEw9KIFn7RkkXvAIXZAEvhAJXB6cyeqMBdm6CZylcLlzd1j6xty5DpeyGWf7CJxbWA/j8FPcpnk7xv9rD5mDBP6I/+5We77Pqz0GaWx0ArdGUH1k3kXirHAtSI3rOYFnQ7RKdtPlloPpfbp091DeTfZ6Ei756hL4EM6wjsJ94nOR5GqjU4CH4JzPBKD+yLEvhrNotOiJVSyhyz3wMQyYmy/Fpb5FbunuBfCdU3aHXbG8O2k+2ZO3e3VpOPbF+47rn3sQ/uG8x+BvxgHOOnpP+JMXBdBzdnrkZ0TgM6bA2VNXwyeW4Q1aSnftyo9r0yJwVyYHT6pFzB4J3C2hn1ru52trlgQeWo974HEggNf9LW1hvIbLwe/F5eArcYZ07jv2ggW8Uq2Rir0zMIFT32TIJdfcHgYMOHO77L3zYF+xOiD1S49e4ayZidfX4dmeE7CVwMnqDyOB4uz5etws+O4H5sMB2qC8VI1N889U+NhYikvMl+I+vd+CGYNTXjUNtrp2FXwe/zrbLaHPl8bSiBD+9nvmP34O1s+ZBmeNPwN/gVsHgcD57ILrtAcZBiBwgAC6hxPo/qy2f7j4Hjjm0mdxOXwKfANn3fNupaVZjJ2f9uw5Pvubu+GI/3ADa9w3f8sL4YQd5D7yONz2b/fAcXeH/LsMl0rbZ0/dBN6HOZrAubxt3cfh2+fjoAV96/bR5WBBEribyVufbo/lBC7PShShRxeKDLXCSY8eBCkUBK6xKXbwMJxL+/M8uOi0Kw50TsWBzk8xd771h/NE7iCO4wz8f/bsga/HydTZuE3zHZ51P7UIDsUB5jJqb/9K578VAjdgsRDHGpfXDCb90zfadIiil9DjI8FWdOkGGzroS5jW+1IcN6O56pv3wmkP4yhsn9lw2VFzfDO10blWhcvJJXQmcG+/OPsegz/9/RfBu3fHpTs0zGZ4cxIezIivrvT8Elp3+Hnfz+6AL6yYAm/Yf0c4EA/OMW9FAseZ/rXHAnzia0/7ZVReSo/C+4bwAIw4xMYzcLplHMYL/UsC/zkSeBjl6iFUIkReyvaH2PAwFH+W4gEXXkJ3M027HS7NJEjLstuE6zSmKFbU3b2baekecGZyz7E7Gu6XvyQkPedm30v97Pt9C+bD2Xu5qTfdV4OLLKfWPASfOAeXnrGns7ielzHtgYeZMFvLGgritU4CF4/aCat78XA2OxfBZuetp8L/fcPueCBuWTw8x/0GI1jJhZeX34975k9hvGwOF/3BdvDoxQ/ChxyB46zUEXhzCioCfwMuoXcSCObAh/3edphdcvlknXG4jg6vxX3vuB/ec5jN6/sMzqpoKR0Hs1e9MwySnUxuBeAUvwKwOZx/2gv9qln7JxG4PJzWWr+LwDW2AjwOFwsCZ5J1OmxIAteDA62LzvJC1xw8q6ZwuvuDd7SEHsOyqJFm4E62M9UqR1l8eAJ3orttmte4wWTc934Uvkz74e9dMA8+QofZdL8Wgevxi2mrFlKuWdFyRo2ALGHKIOtM1I22B96aMK3lpF3c9xW/vBNe+yM3gkcw22drOPuw7WH+lpv75mpjD+6LCcYTuFhC51G+W3bfG5fd3dLwte+ZB3u4/W5H3g5maebt+yECce25r/Jv2tb0XcYldCTwn79jFxi/4W5400/WwFI6lX6iO5UuHCcJ3J1C74on7tMmcCPVyTiRwIkIuKRN4LId4Yk4A8ftidMRaMMKdccpozEk8HD63SLwzpeWIIGehNPYnyKof+N9e9Ieqw1d0ZRuz35sLfZ5J57cBthuz23g53jyOXweQiJd7k+heyKdi/7Dilb+OLLh099hCZ1P+grP8El3f4k08TPwh+HqdS+AI3eYEWITT7+f84/h9Dv3m202RlO7hp6ASy56ED64bAwHLbvDH++5Gr6PM5YNQeB+D7zzg31/5SH4EC6Jn/678+DP9kknfr2Kax6EPz/XLYOPwceP2xPOwEEuUm88kd51mC3mJy6l/yUvpeOp9G+4U+ni1Pnpv7sH/Ok+07KNhT6p/coKzQ6tJfRqfQqlQQj8WTyQ9xZ/IC8MctimFoF3DpZModpn4L02SeN2c1DN9SWBu2X/usxiCV2tPJQZGQ4inogHEXkJ3eFsKFc/hc59j9Eg6Y9xlePNuDXzCdyacfF3P67GveYXWIpI3a1FaXk3GoGTks2DZ8tBNaLXpN7TyX8bAtc2cPtvV3/7ITjtgeS2nadMgiN3mQoHz5sBB8yfCbtMwcfHFPvF0g5bxWNk8hT6kqtvg8NvwQK4973kDbuA2+52S+fyw6TtQZnY2pGp3+mOCRN6c4fY/B44EvgNONPYDmV3QPzBylJ6H4F734vBg+sj3wN3BBPkrY040xJ6vpdaLqEHhcpniNfCbT+8E469PSTmzySpxaVtKUGwXk7g7qBMZcarHX7n3bAHgiXM2BKuedfu/jRrim1x4IvqRRthIbcE/VJcgs73r+UhtkDgJbo9CyuWLocrrn0CPoFxthSLnIIHcf76JW5/N8gdfJ+snF66kp8IJ173BM6POYUldG0jjlBc/r8RB3q4h78Lzogu8ofJnvytEHjAFhz4XH5nOOgoBnks3VO33gn7XYsnuHD2fA3GtDsd7j7ulPnh6KdlPYfZuJ3xuJTuTqXvDIf8+oFw6ny3reCa43fyj5lJYO6fHCUCH2QGznhaI/Dga/dZC6vxcNavf7YMPvmL53BAGQ6x/VAcYvNxbuyB65Du+psPirnHyPpm4NV2WKkOApe7UO7RtxPR325wPSyBJ1nwUCTmzpWYO598cL2faPEhtsRdJYFrEh7DbZrjaZvma7hNczAejvQxsBTPH3xzFVyDg6dP4GG2Nxt7LJLA8733fk9MiJz7m09BXYO/whCi0TS6wSX0rhe5JNTxteMD8tgAAxWTV4vMG77MKlh48wPw6Z+shksRS/RnNp5SXrDPTDgLnwXXz2q6bHQE/goiVkngt9AS9iEH7AAXv3q7MPt2LwghY/PKrbcjzbyYtP1z4C5hxJ6k22sPz2jjDBzBbntX8fHF8AFrKR1v1ZbQpX76md+WGbgMyltwJuxmpe5xpHOt58DVHnjwvaPbNXjC/0m4/rql8OG71mFiugNic+H987ZQI2ARZS52nKkcsPEMvDcYJsFnT+VZTdib14f0mELzPXqBWt4/+D9ckt0Dl2RhyjS47D17wIv9DDnNhHtFoQKH4CzxgqN39KTCTfu8EHEQUsYZq/Z+pDB78TNwk8CpcVxxeBeuOFyFg9DvvHMeHOg7DXuGHxRL6Fr2KvAMtAcezOaWgW0CXw7fxsNrH8HZ+REvxac7Dk/TeXweAr6Ey5t/iWMtfZgtjwjGsHAq/VR3QA8n8TtjHj8wZQp8+53zYX8ytNRJfy99lwi8169ur/6UcKiKc7v1OXBue/b0qXDOKcE/iZgGfw48PWPNLTc+ax2VLA/S8a2AU/SXMCDDO5eTBH53Zd8+lE0z8F4bU4GDMXe+RM/9pzp9j5GFw2suNmbvtjVcdfyOOCwMnzE8OHzFP98P78eRgVvtuQQPs2nOqxF4CznXJj6t+mblZGBIXwRF7BGqReD6mqt+7wMr/PgsOll61Q/PhCr0Z7icXhISyFy0wYJlETSU6r2Vgm2eg/GlT8D1i5+Cq+58Fq5all7owu7+6NF4CnmvfDPNLaFrAneaOAJ/I75I5XUv2xm++CoEJ0feeH2Sf+Na+NzwL7+A4xZWxPNL5eEgmSufETheD0/JroX7jaV0Z8WbL0VypRe5yD1wXy07rJR+YUwTeMfTFb4ZR6QWgS9jouy1fChw3H5z4FOHb0uP7+WVQrzls2Put795R+B707Ikzn7x8TYmcH0KPD1y5buLyw5xi5wJHKn3cjyA5h9bWv8QfK7lhR945mHB7C3w8bHt6OUmNGwQfpAHyA2cjKqGLBEE7h9fM7JyPe73/9NS+PPVY0jy7vT8NGqjn8Crdm0kcCm/3maJpsVDSSf7Q0l4ePE0PLxIaRXq4srMv98Fx7mVGZydX40DVn7nQRXH6FT6l319nImjzu8jneUExbBUpm4oOyCBq8N2rQS+/9abw1vwBSXHuxeUGEYf9EUuG43APbqHT/GGMiW3051n4BuEwDF3Xjt7Kq5abQ9H0IuB8hjofpHLetym+UvcprkAY+JjuE1zOm7TyBhwq0AHulUgpPULcXb+Cnp0kWNGvshFz8D7CLqV5PtiMppYFpRBXUvYdgKnV6kKFIqvXyQCj/TcJS0W8susfadh+5F7QiWCiIHQr/7lcrjwN8/B1X52jget3r4PHE8HrdwVTeDbow6TUIfbrvw1HH0btjR/W7jvODxo5XWj/xGZ3/j9X+JjYxVRewicyXXMLaV/XSyln4YveMGOzFPoYkZnBZ9cQs8IrhKJksD1m9g8UXZ85tMbu044fEd865n1Ig4N1amxSOD4GNm9/Ia1ymlyKcKKX90llsHF26YIoPIdjpQhLh7dMu3eeOI5LaE7yndL6OFxo/QYmZMbn19dgfu/lz8KH8bR/S54+Oyzx+8O++Mr3eKqE412+0DANqG1hC5LrsYT2IvgmLvWwwH4AqKLFuDSeewoEfgCXNaWKye9SdNI4KmdlfDji++D0x/Jl9CZoP3WSe9H7o+HwhrHOFLuv+4OOPImjDvcIrnqnbv5A22yvBXG9uRluCV0ViUSLz0HHlVcg+8+uO4hOPMXa+EBXNn7uHtB0J7hXIP8sH56P7nXVEWBNAMfdgmdwtS3HFcP3XfRl/THMASen0J3ubMcLv3BUjgbc8cd3Pw05s4BmDs2HwUCr51CfxIJ+iBP0P0fvz/+UtwfJ+Vcf0OdQidBuwY7TXlfh8AU2BaRcz2L8OXompIDZ+BPesoNbYUZnfXdl5fkbGnRMmzp98WEShR646GYz5+Pj5Hhkt4++2wPlx+V5qaSwH/+zj1gjidwfIHEbXfAC69AwJ/xAvjPd+8Bu8pM8MnAbz4PE+K4B75wIexx2bNhqbxnBh7lxKX0D/JSOs5mLzhiNs6O06tUs1PoZP9oZqGsXGJmAtcxlGLDHey6wy+Phjd64REQalS345cXmzzSF7GhkYzAj8GnB2Qc+e8VeHkozPqud6exz3yhP8QWe4z1yqh3Mfubf78djkHC2Q5B+ec0aFgPj2TPgb9vbqgbAAD/WY+Dq3/GQ1xu8w7ftnWuettWzST9yS0InA7PBZVdnzjY4Let4XL/5e/dAx+Vkz3VZ+AcEzVwNl/kUlEi2PVx+BadsH7fUXvB2XvSQUt3qv/cJ+CcppgIS5/X4NKnHObJSGH1HNgeQq+9LF4HKqJCY5jHpUwWQXz4khF+bLRR3Gzvmh//SvLi43X4boE3X7/W7+m+5ZAd4ZP4LL6lz0QJvHUPvJZ10SZUQMelFacTJ3C28hNwKebOH1HuuDfVvVa9qS7IV3+Rizvj5LZp/hi3aZo+uNrzI3qSgWNiKAI3Yk33P2Gak0FsBY/soOY4UhL3wN0Sev4JddSSeJMVN1IhZbGlN+CjTniK2xGse4GIfC2pleBL/vM3cPiN6YUtTOGSwG/E2S+fT17/9L3wP//pKfgW0vn/PWVfOBErhHY9W5sff9kgcHc5vac8EXvKegSFbCl9T5iPYJYtoVv7qdrxi3DwgK/Z9Cfnz9jD20TbIlXBGeYFOPPH5Dj11bvDX70krYEWA4F+RhrI6YnAZ6UZeGzBoiG+GV7i8uc4EDvj9/B08t5hWTnNvPmFKFyeonj9I/4VjK7eWfjIiXt/cqiDLwqhGbg7rfx+fhRGMuCzSFb47m7/9jPci7789HmwT/UNY8kMUgudq7x/GE+hy0dwsLADUbe10fzBQcm9Lc8Zd83AVaD4OMFDQu/CQ0JX06Ncr6YQcc9v7+NWM9yz3+8Nb1yLZ/hYaGxgxS/uhP397GkynCOW2TO93DYcDUr7CNz7mipr0srFn9gM3HqRS97vM/ie88X4uFWQwr0O9n3G62B/WwTeFScWN3SVnwiBF7iLE6dP0nvvXe58H3NnX5E7QbZ8Cf3z4mU9EJ8dD4fU+I1rxYBlMR9yC8vsp/mnIcJnIofYmvOvp+BAZG+Rl2tfco4id9oD11KodypvSG1Ekg/d7BJcYvzOM/j4xmZw7rtfFPfgau1FAse3tt1Kb23zDhZ74DcjgbsZuMOTdeufheu+exe8dTE+eoSPKfzLqYEQmcC9PS1jtxJ4sc2AhPqNtJT+qe1WwYfdHjjOjt0MvBgzlKwQX6pyBQLmeacHmxTBzgZaia8jPX8FXIgp9KkT9sEfV0nIaM3kB/eTjrjUQkngmrSrUqeDbHywa4vwGlH/0JbzXdjECZ5yl8bWwf1X49vi3DOkfkY7F/aJqxgB6B2R8is3M6AmsfitZO794wfwo06NBpFjAV7h4D3aROAiIzcAgbP1ipjpI/BsoIb72P9xV3jCYNsXwC34IhX3FkL3xsErLrof3vcYrma9yHjnuVT4OfzhkvPCTN0ddPuyOOgWIYAO+zHYds3Apckzuxa+EATOKxyN/nLFmk6Pj+Ms/yvhLXGOnC5R5MTt8DPV+lWqfeIE/fKBiH6jXF8b8n4RC5XKEyFwhkTpG5c7p/rn+cOP11zYc4gtEXg4R/EGF3+Ivzdh/LnNCnt1aTl8B2fqZ+NkxK32/Fis9nQdYpMQPogtN1pZ7SRLWWM2Hg+xZQ5v9ThVykYZtSHHBp3JPYYvUAinYN2bmr77VpyF12ZGax6BL31hmX8ByFsO3w0+dUDat5IEfsvpc/Fw2RiS9zr/HnN4+n74E3xG9UIH3LtvDefhIy7b4+Cuapo1j8MV33sY3usea3NL6O4HRUhn+UMjcX9a85RbSqcfuWBf+OVtepVq9I9B3qEpfKnEBfjObrTJAfPwB0boHdZlwInXghKpyXdRD0bgdbKtBbq5B24qZ7WAfr/gEa/jdjO2gAtO2B323RI3PaIYNAJzVcfcq1QXwUn4GNYDaJ2z8Dnqs/cKs/bA4ekwmUXgqffwHOubacb1p2/EZ553zt/JbYV8Qd7cID1GFgic38Eu7Yjf1Z9JlnwPXJ5dsOIyk6tG4EZFP2j51/Aq1Y//ftDXf5YthtP8rHwM/vbNe+Pb07rgLAwC/GG2yjvPZdfZDBxPhvtVsgpTNxM4/VhMFzZqDZoIHCu5x+XCM+DhdbDfxtfBys9EZ+DyF7+G3QOX8rRA+kQJPIZ4dJ14Bhyd+THMndM5lnzhcgbufYvbNJ/EbZpz8etp+A6Cj9E7CGqclvbKJ8PnxGqP/jUy/omd6iCXFBho1tyVArV7g8CmdJye6zg7y8fIhhW8t15Xgd7KthXGF+N7rr+Xfmjkj/CHRhbgD41sN5V228ZXwMLFj8GFV68KvyTmHiHCYWxGVmIGfssZ8/zp8PXI3vw897P3LIT34K+dXeVEwIMrZx+8Ff5E5Sx44UwiAvxRg6X4rOP1Nz4Fn160BvhM24L9tofP4l427/tlB8z4V88kEXsVaSkdCcc9b+w+ksCjmaoE7t5ghTahX6tyP6V69qu2h323nw5TfZ3wXOYV1+Ks0z/TzKTGb18JfdoEPkjEdUe0TeCFMagRo98nH4D/889Pgvt5SYfwZ+y3Nf6Yydbpx0yewx+a4B8zoV8rO96flN+G/MEvWcFX7PIM3BEp7oFXx5i4HOiW0n2f7pWs+AMcL66pSWOIdgLXuhOBm+2Xh9iax8V9BL4Gn3l/4mm47tbH4C/uSD9m4geCJNKSa2/HHy7BP9zpcozjrl/U8+JHwndvzxM//6hByced2ANnAg8uLj4Gjoky9ZmrMYHx9aQH5CG27plzICdeSv+4IqcNSuDuB0OsLZ7uVMvuGrBR1N5QBC4bdj8h+6m4lL4FfJ9+vCZktn0K3R06fTFt08jT5RwORcYQ4Z+HBQ7H1Z7zabVHn0LnrdOWwcwApi2L1uBsQo2qQKXAzV7kIrlUrG71disToxlQuNVWci/KrYUVi/HXnS59xv8iUNdn9oxpcAHO0vfF3+2V8i0Tz2d7AndA5Z/jTj8HCisegC/+y3L4/+iXrbr62WXWFvBXR+8AR+IPbTAwuP4KAjcALFTgN2+FXooZuDUaywTCQcCvFsEH8aUlbsm3/hnDve8d8Ve1yt9WHmwG3hsaJUjQ42vuZRHxFHospdG6kmrjj/tT4n9OL1epSkE/J3q6/zlRlVX4GBm/UEXOwK3cc9ccqLzKv7vbLQnPga/ggED62P/hxdfZIHTwX9PSvX8O3AFzl9pZQpWH2BotJn6NrM1nR+AS+Wdfu314RMoTOD7f/QXxfDee+LU/NOjy+Rqe1XVL7m4p1C3Fp/Zyc8WfuKRns7cTx2m9Vd3AqNJjbgODwLGiPJ3cZYGBiFc+/kavg+VBTWynzdyhlPwFtNbf3FbtW7P1FvJ2zWwYAs+B2vW9GnPnSMqdwzF3zsfcCTJZp9CfhisxZs4ynu+Wfs5jYS0eVKUldxxgf48G2JHAW3yAtr+r89n30MhQ802ZEi2yWGWs4EdhIoFr7DGTxZgQsVLcpywyoZFO66hgzZNw2y9x+fg3z8Bty9fDT5nM3fO7202F4w/aBo6aPyvOhmUQyMNlbg/cv+KPD4xlwq+FJ/GVmD++Ad9hvmQN3LZqvf9pSfc5AH9m9AB8iYmb5R2wDf6kpfdwquzmdX6gQL/V7ZfQqwSOdcXvResT4s2+X/kYXHXTcrjkrufgeiHr/OmT4JC5M+CMV8zB1866wUywhhRnOAKvBIYhcDkDtyLGSlVNVfjIyvKlcMXP8D3hD+CABVdZ/MoF+v2QWZvDCfgTowv23BZmukNWXkGH4qSs/2/5s5NZD0WmPg1XXXw/vAsfq/KPJJ7yQnw/uPwBDlK2IHFlhGwJnQicnWDFPAvtdSjfxCZbz0TWyffEfXDm11fCFR1BtD/Gx747TfOnqw+cia8lFg26JeNXuZ9zdG9Yo8NroSlixwpgjN+1CA739cT70Y1RUkbg7tlsP2io7HvqUJCmt/aOJYD2hOpABI79urf8HXUVvdL5wB3hnEPDoHhYAnez/qDeAM+zC58ygWt3ZOPASgxsGAK3Gn8arsbcOYNy59OYO8f53DGW0NUb1tzhNSsOdHq6Q5fhzWwAZ9L70QclcH72vQuRKjxa31rtyLehb4n8KWbgGV409CDxqnjKjKJmqEfDVcS1jnxiOTc6Yfl7RhLxEfhOYEi8nDmYyUHbSkVd8aizReI1cBl2JNSStQ0+7i/STuD9bfWX6I+FgP5eKlFY8kbfsKEYaheIIeQ00VJWyAMrvX7HtYH3BkyQKrFpPrUU5spR5vDgqHxfk/RAaad+X/f7RzCu8xOZp5J+WUCYphK5nqUjX6dY8A21dNIfghukBMdmjWy9O+lmrWxNHyu+N4jQAzdiR0NNvpp7aiReE6cFSlkynanNcNufCvVtuYHtqCpwXOhfI8uzRQW8BISeXMh0M4g8LolpIjOsVwRvB0IMnZ9Kt9ZcTzhoCE6Xoi08oAj47ovKAmwn6nWrflcUNkRoj0j5GGLQ9nRwtKSrRGvB4JYtawOcOCrVbamoiOjK12UQlQElYzO9aFUkxwADLsuSWQR2FZAjW2TPuldYypasooFAa4jGHDZ6r419RD6V8zLVsWgjw5oWVVp1qJRrHcB0jQl902SaNGipeMqNAcWYSIvVTEgT1HtDV7fg0cLlmn6SoIU5o5hdkMDlO3UaBM5aytbKdNQNM/A+NNDAIpKgyIda9CprirfHiOgjelMeMfe/OqKyKUd9ffwnbo5ZZhAzk4onpemyF91Y8jnB+HCB5qYNkIGZLH6A1RU1LRE1WEoy77VPKK0UzWmua8pk8x22WVVNRUZ41oyUtOo5ZBSOitWtOhZcaPtZEstrFQYfAIEjKOk6XUnBueDFDQVD9dyQFuGkclLXGmC0BLllDxJL6CSzNVqevnipqRlDtShoK9FWs8B0p4qZhhTKXJPpmJ+o6GxKh3ZDv/Ui0jITtlInCnWJGaIv79+KoJb00KiSIj1IYKVLS7td8meSTwRuO9Jm7J77kcD5Y+IH9azxiepoXOiUU4BlDeSrs23syItAmNtFEgVW6RiMKKdBimFBVaA3r1nOKpzczl7tKSYdWElw3Vjuhy7gbBFjItFXa3/4Nq1kzHvRBquxl5ahRyaLzDPTCvD2XdLftfXpfFM+qWCJZZixz4JZKHYZzUQaMaOOanURekuMtZQRiiqZyzSgJ/8dNkjR8Lv/08ktUnziVKScIDHR4ZJBBH3QymHixSQFdbj0EonA7eKlOi3p/V9cxorjWmxL6O4i5VqkWdcteN3gsTKMjVVM+yYUlBGBa7X6oCE11A+mok85QJDJNYxyPIAYxtJZRqQ/qvBCGVWjAU6+NJnvTbl2jXuaGpCCKv02+Ltd4g1SssvWsoNgnhoEhIiXYdcJqBxTFhBny+WigARxvZ9tKcHMEpUIGsQwHiB0+rwWCVzmiCIdbUu5alPiRxei9EGm7EkbpkMTKlod8EtXSCJzNiWMsfy/QYJ0gEZMGSRh1/ye4WQVoVI0ucGMFb8DyNpdVAcT59/gHXRFTLBXqYkkcKuEtnNfpEmzW2lS02oQGw9StmrFSoooAm8RlyKE/JZeZVl/zIMNLV3tDUuaaaeYUijPRMeoNprCCDtM8wsrc2QWpCzTwdDpGF+t9pOSQcoyFfLjTYUuhqh9IN5tj67aVnrJa/1gkvfdLanFddUDR8IOksBLkAx9yrZrCcuy5mUVYcU/HariH7phKUANSWQb8aQd9V4DcWFImSumzWRT2kU97dc8VNrMigPLgjr6+uJNaKRsKcdPsXcqU8xclTk3CIA2AIvVj0UgEg99s6RQn3W4YHrfIAnFHbM9GmQdB9pZRAAAIABJREFUvkiZZf1rDxWMJXzsiuM+ObtQSvOOhQNWmvaloWWBPjkndL8DatMeeGcPqgXD4jp4a4GbpXkBeAkYU4+p5eLMkIt9ZW1uspZMvng2NeEMMsBDllXL6Jp8q07HG5rGQ13e3Uk1ewOjL7J8u9yydKiE/a6wlkwhCaoGgRZjCUQyqTPU0fbLwo+adcui1nu2+2ghmEnaNUc4DZRpPzX/6dN8mKdywJoSermVX2VnHYmoRG7O91qT8YxJwbVdNFHv1qbs0pKpBcUqRdOVmDSwpZfYSDg5mcgjoNmcEyo4NBFJAlcg0JnylQ5rdLlBbDLI6eOqNWt4EirolLFI1kK3PuSRyKf7kX/X7NcAvxOKH7Oy7NTi3XgKvVc6kcIGO+sXJVgEXjiCAK/3RCnPVAwNe/SzDZodXlIRY9Wg8lEn/OJDsM9mgoA8GRGpMIVpomnyfl+fJlBy6A5iLS9weYYsXqvBlUUpZb9VsCPbmmBDfbPti9PFAggTFEhK4Tel147G1ajCHoKxfXI40sduSBNtAssVpm+76Cs/fZwBn+ZHNoMYFXXBaNYrFZSerYehvtNFaypWKuStgZdVqZkw6iWeIfR75C5n9cjRXWhK5qbs9IX6iFyfnYwtG6CZMCPcjDr3kHeN9AaGD1Pt1tZ1hEmh+3Ci3d5Z3FM1i3+0b5pTULXZlcrtUjeWtMwkAiH8nKj2qrBIdFVPXmrX9MG7N6ZkRFOf7h9VkbJxeCd+obsV/NMhaHXflYgaB0zC4ZTzMuS/lR7a7lky10I1IahW2ApTq+GekI+oI5ghGbshGpNcWU+En9J+Fjz0pntUM3xJL0ZNotn+7CbIUDuUyYEi2TV/IU4FIgfO+lKuWi6zhv4+/uP1xH/i3xSsUQRis8BbZBVhdOFhdX4gX91hS4f++8A5CGetD/UynoiuLm+ZlvfxJdFByoo1olGdwWzfWZrFsBCy9b1PQtYhSOjOGxInK+tEppyxpO3LE02pDYnbUyS3Tp7lfUGvpRlOuq68yHPWHlxZduzis0qGT9yUsoW+QOe0dQSeQZwK4lZhu8guAxgZ8DrvJRCgHGbfYvgaACiUCq5PAVAeXRJMQTK0yNzilc6wE/bU8hUaWk7TEcgClerk+JMJ1RUNDRpm+70a6WtW1MnLME+ysHwCjFr9UcSFuKDv9bfZl/7C4IpI8j1J0ss67CZMFpuwrlVcUYPBrAl2MRWWj17GctUlI3KG+cB0LXYGeUY8kDdHQGGDvhCkkb7LdRnWVWKV7dHWV5qliFoBQEgs/EPYR8eNlL6Gif2xphTVpjVMnV3CP4zxVtV6eUiIX+rrs7d5DK4viBUK8uOy5HlrXaoUI/XRlZWaTwSU+Ft9aGe13YobrXzYa+INVMD4OVEXJaH1gjtErA/av2kg7y8ZGPSdEskGaoVUvoU0k82PLAkpVXbJrquJl0wxqLp5eX0cWABSLKijStna/0mqdwLFUDLXwlc0Jp/vk8YzyV2qH4SWqVn1kSsplJOeNsFah4LCkMJp1fvyh0gtV5f2KRNZCNMFzH0IQHWtYpkNWlEqU0e2auSdLKtspd+SYJuyBXapk0a28y1iWR0z5bIhDeJjuzKQrGSS0GM7xdQRi+q99omBg6rdFTuiaC2MpAe0t+PfglzbZSd78qAnPXKjmjAztdpNrq41SGiXsLWk7FNjjIYUq80+mGFWq/loQ2o5tviBFcQNSi2jd7113GWwGr5kKc6jY81iou9MDGHdPEzEwpwGBuOIalbEg0Pd5L373H1RE2XODVroVWknI7QMPLrDqF/uBgaIzhIhZ3FAtB8rYbctJTbxW2BEOQQIVzrtVjFJdrkze3TQp8KlRmk/PQiGMYjFKZl6osKyD13j/9B/tbiFil1udPHilq3j81R4IaooPBA76YuJ3Ae5dWQOSbBnr0lNYtLV7aRmcL51kQx+QOHFdUYnpbxxyEK1AOtPjLpM3I3Zdh8QTOy+Que8MRpcW4s/ObJ1CW4AftaL8FksatXREdqFU1ZZiSHdNhN00LMLU5chQpzAFhWpGeZYLXVCysTcntc20tMTeAAdn+0GSuagucFi1zcUWpNtBoNKoLFBYyJ20TrkI2olTSnKYF2r1QTW2Fw+r7RcyJf5qSfxovxt4FxEDIOk3tCQkd9z2lymZFf8mMu+lk1qKhvZxTvXEdcF3qfI0oEfGkoW4xUe6kCTq5SnC684touop5gXdizjgxsmWf1/hE+1TQSPBd1Vgdgctee3rGQ+qngRekXXp6qD5UQfiKgVqk6TypmgwJQq8jUSeFeffeIPZoz+0nIBz5RL2CBLS27aWvGrIG9dGhF3Ot45FLP4jp1TnOq/sb2ojKRiSwKdj2UZmauSsVpQzyrTmtIld/X7c+gSFoHfSzPwCGY9fOCXsySp9QJWj7iUdHkzhhA9cmlDNiWZxMJMzATojfluK5ntf9MyIIFpHiChP78sSHFdC+MI2zEpuWTdQBPWoQBJ6jOSuyQTO5UU/ZTqKYcVuS1r1LKrJxaTV3VjVFElSBzTMlEZMgy+GmmhX2o4rXKFcv7fEBbpYJo136gQeBqUV+Ijb7ierMJ4miQ6U1MbvSkx8/MsnQgy0Hq2BK7hYLRR/OEaN2p1cmVH+QIP1SHaUNXOCFt4i8BdYOL1ToAZhKhFz1m7/SRjDlw4f4SmMadkV5VyEtWsehvMyRNoyO+BJ/NMPMCHkqVIwro75OAhSyYrs2pYKZo3E5Lu941lOAWq5bLA5kAuD+fZ7wrrtiQvJwaANySQCTCAPqFXaX9iNWsGV4goAaEL6kKbRQl9oTUrtbim6RQ7xzLdXpYkbpbMLtb64M4slhXCxvQLy/GyVgm1hn25+3pABijzCU+F5XcpisDMKIsRCnLVRIZNFXINE1luDsv+PRlIS8dB7BZqHTgRqhE+FM4NUUmbq2YRX84kabJOx72BxNL7ROwDUzA9jGjtyRpYdJN4DSo0mvHfLXQhVeofQuS6DVq+1TK6nNgDJ9WawDBvJpDIAIc7ovWSGQuXqelPuC+E0xs+JJJsMQR/SoGMOkVmTJTEm41fAaThnM1ALO0ioKwjYdlfDHtl7knYEKxgXY7K11IiXLdS0oRdnfPSONpQQxlOpzqxZkdG+xpaAVMhnfIyMiyEI5KSbWWkpIZS/PyQRqHoUBkTFaMbNis4leSRZ17kURKd7z0025seltU8gRtbaVljmc/6CNzAjopkOuQsEuhVaoIFBiGPqJnLeS+sivEsVsO98jVSCTu4RIy+7JwBxSzrl400i0iiUn0RYlmcOxiCkESvfVFRy9AOOGhatxgKmoaImUjgIUgTmHkBOuwuSSD062YNDebyGJOX826v5GvRYrRMcmy4lMIu/yki20VZjGPVILowOzVfNUEtVmtO6JtNVOuRWAM4N0+H+rPm8tiDBClO3HwMJVCdTcWVtO2kHSNY5GcpYv5rvaTD+/I+q9sHHlZKUeS0+L+SkflEMRc4Ha20FSkkVhckL1OK5cEQgZna75+2+0ypzVYTEVBGR7vk1fpCfxC3WWX9TFI+CqNSM3N7jL1KguiVBvZjB8I2oNgA2Thc0RYb6jI8A098nZQM90gWHTeFiBnjq4OCEqg9mKdgie3Q9ShgizaqT99WKw3a5fI4zctYMVzYU9lF1pGm1N8tTYaLgv5aGYHn9kKxwv8XHwaWaBL/JahXwxB2dNcjRJ0+E7HiyoVgpD61hDJ+ChQUAxWuJ+OQm62Fj7UsngRKtdTItA/0ogqtBXUy9vtaplfcWy1yOmunEtLmcrpOooSULQEdQbOlcKexpMx1mbKDLlZmSjtUcYQYLjNT+qOXwKm6Dh/+ZS0dugKOCTRFsMalcSF4ZsukZPY6FVEmxoJgMJ6FaxMV/uLkxQotcC3Ny20X9XxeyhcgkQX0jHCA2M8P/pXPlbekX61MS90WUav2EJWjrcgW3h/03ddn/GF/sM3E9fr+tQgA36fwjAb4LBcNQOVLBWZgH/KauWXSSuAtVs11qr3FwILVGqJoK7GlEvKJNG0RcYAysQ9+jEwenkrkWM7C+Z4nYmrFhCxBiuXEPKjOPusNfEXeCfCSuV1bBV5VsIzP22bLgtJzNQSiCqW85SyXNMyDv89BFb4squmIUgUGCfssh2hAJP3ZfdBFBEBAEJJEW6gF8sx3dPVYrCtyLGOqa1Q9toJffIlBDFjMaBv69VGhfpLC9S1j2EKSiKVSQFdJFK7Fbs2SqqkusLLCrvz5SgfMBug3rEBJUgpisYPCnXTuQxmrL69q+SG34ZTdJDjXXKG77cWxBjm73SecxWRNe9J+8VwAbQFnqCuTvJz8eBgXuMagnEenkCoOABqUiXBgaZWh9aBJ17GO1CVXsl8NQqUPtQ2tmNCoJ+HDgpGsDStgBgyiNAMvestfY5q/OCEU5oCQP9KdBTs52xq0xQEA57rwZ6aDRd6JwaO3XHvFQMEwhhycSFfrLfUs5NSsQjrBEL96nMacuAoheGbUCxgkQFeAcBvZMnkNlRweZnHfFUWt9/JyLGtyc9JS29NOwb5+uVbpnUiWogmLT2L8FPZoAKsB5p1ec1I/Sku8l2Ee+xlZsvSPZ7REliEZjSWzpHT8prDTt00Oqk2wYpUok7U6R8maJZPwB+UR4wYTdBbHVFfiQ7RX5tq+eEiFZcz579GeRHr5KNZedqQQkLJ2xa3GMGtHgKOKy1o0lyLP2bais8CnbBtTzlAo5IL+6ZHB4HexEqFn6gXWKhCJMRgkzacyKtAEWnsjm7NumceaQit52NmOxoVkZW1N7Yeafy18rkWj5VMzxxMktIBNsmSYgdsixbj2JaQoyTH5TDwXNwTTHXD5338L7rHEmvW7cOppr4RZcDtc9neuzIvgmD96K8yl+Uk5cw+NSABk7HH/XbPyXrj1ip/AZq8+BfbfxurwdrgU+1kEU2He0R+EY/feghpcBjd85Ry4bvm2cOg7zoKDVF39CkfuM2pL3isc7uxGmBaTVXk0BHwONpk3ZA6oDjLgEwATbZR98dlVfoQ8+m1bduG+sJYeCY33bpuIjipvyy5EyZfA6lCafMSyiBjSrRJGdgOprtRV2vIQBTDeCvkVAsTHQS3ba11k4OkA0bVNtohd5/EVvSPiSr9buww5zOF/+DbcC3vB0R88EeZay6ExM8OSt2+DEtinR5zlhdat3F6zcjH84oc/gcmHvw32m0XRGBoi9LkD/vWzF6McU2GP130Ajt6L8heWwc1fOxd+ivl78KnvgwPM3KdkiEhLBiIfhBfepFg13/SWzT4nHiWV6DCSlEDEj8aF3JK4jO9JVZEferYte6v5NV4XkZGN9KoBGlr3IiuQlH9n/bbgi5G4Mf4M80UhAo/19SDvW8yYmazWXeN1GQO98RAdmhr3P2Zi9iWBXTNmrJCS0Qr44Ls74fLPdBD4uxyBB8lCN+ERGkf+Eki0jFKkoPgyuPGCz3sSPuxd74eXWUm8Hgn8047A8TNlXzj+PW+G3Tdzf2DdDgLP+nakTEEQZaD84nIBsELg8ow//8EL27taX8KuVFh7SmC1N51oNuZMLdalsBT8qX5riMuI8oYhMirra9m6kiD/2ZBSs9RWSi+GeL3vXKysdGWJvpf9rXRtSlDRgFE9Lj9LlMh87AKL7BqSyVjjt7JEXhPB2YdGpFMJCHfAD5jAP3ACDrCdLNrHQU6vplzKjTNqq4404jK4SZDwgS5/3UyRcCDIdDsSuBtI4Afz99h3vwl29fm7FAn8vAYC107LY1bGVbSgMEbIx7Qnb4WSlcOlPZuCJ8/mmNAabKh1J1fMadWjs6GYjQfcwn95hZTDSs7YTYJ1q5zk5ziYsbRTllGz+qAKJ0QF1LwuFmoMZk2ZdiKBOh1Qy3QZ8TqVLC1qlpGaqUwt1/F6crYkcKoQnVyZtoWOaf6oZgKhrr+NH0z+z1yMs2scvX/oRJjnc0Avd98BlyGxujKv/x9vxTI8a98d5u21DBbd+SzMetUZ8KbtboTvX34rLBtfi61Mhhm7HwmvO+aVsMNUJu/kl1mvOgve8fLZ4UK0pCBwvDxl33fAexfsjsFdzsBX3ns5XPID7Gt16GvK7BfDq49/A+w1E/98/D/ha1/9ETwxY184cJdH4NbfPAZrJ+8Eh77tdHjx+BVwyXd+Do+snQxb/86JcMJr5oOfJ6xcCD/6/nfh9mXjWHZL2O0VJ8KCl+2Mc4n06eMWMnkR1wWES6cnjOrtaLDU0DmQOrUCPTkin493pW/eQygZ/s3JI/ylDk8NqkyX8bWqMbgH7YQa8j4hcs7axmsR2Jya5Lyif3fPlaUbUfaQdDH1lE7Zdd2mby4Bfa5ZIvDXIYHPqyyNrcKcufTffgGPiZw54tjjYU+XM/hZtRjv/2u6P2O3I+C1Rx8GczB/www6CbX1oWfCyS+j/I2XeQYeLkzZ++1wxlG747dyBu76ukz05fLXyfJCn78/gYsuDPm7/86PwC9vD/l78Mmnwb6rr4TLMH8fpfx9M+avy9H1T98NV1/yL3AH5e+urzgBXntQnr8cmU1REf2HpTtjj27qGa9Y3ZA/yJI1xSRNgFwMrDyxcxiFp4gS7nNscUySdiLW0oAm5F+elzX6arJOGfGDDBisfBniWg93mqjQFwMDwYwhs64/du+ScgYeCVhIIytOXvUEzPrm/4bpN18Gk/D70688FZaf+NewdsutyZHpPzBmE7hvOuJwTuDzsU4g9PSZd9QxMH7l5fCAVmr3N8NZb5oDt/jZd7oZCTyLFybwqTBl6jisHt8K9jvpg3DEDorAp94I3/rCD+CRoq/j4X1v3A82RwL/qiNwfX/GVjDjqSfhKXF97jEfg2PnL4Yfnvs1uH11XmHrg86EUw8LINXi2Jy2Ur5UCZy6swJRXxsyrao9xFeYZiqXJN9K4JKa8jr2kpi1HN1i47Y8Z7CqW82XEMX8V3JU4OjaeF61nU3TGcwpYrqcKIIio3W6PrbySdj2YsrhZ56Epw87BR4/8W8wh4ltpWpjd8IP/NI1DsLdDNwi8JU3wbe/9AN4VBtwt+PgPb+/H2yG97+H9x8s7r8R/uD358AvqwTuGMYNdlzFtIQ+ZQrm7+qt4CUnfgBeifmbLaFPvQm+U5HlD5wsTOAN+bsH5u/rMX//A/P3Dp2/B74XTsb81XkpqawaIUzg3qU92aftrfa2nRrxVxnFUnp4lt7dDP/hga5+VCjcppMiJI//T7FMzn7Asr5SWvfKTUnlCr0mkoFddQsErKaxHma05btdqjZEESaPFa1sZ5+0Yq9lgYLAs7yl7iMYUY/b/8MpMO2WyzKtViIALD39c+labAgJHJNfkjEXmnvcx+GY+SExwz65noFPhbmv/yAcN38trFx+K3z3wv+A5TssgHe97WCYkQWliyWchX/58/ATt4/9zvfDy7cVwkdLMYHvBa9dsBZ+eMVCgFmHwanvfCks6lpCf+hy+NI3b4JVs16DZV8J20QCnwMHvu00OGzWYvi3L1wEd2GCb33Qu31SL/nXT8Old42Dm0mcNPNKOPffFsH0PU+Ak45+EWy55mH4yUVfhJtWvhTeeObxsPMQURRGv5ScCkFk3phOTznd2HN32Ic+yl/0ysWy9mJrjxylmgw6FZr28pvJYY0MdHC3Zk5hpe6KkYLxC/sp+SR5JM54sqk0d0atSJKuddvr5OQ/Hg/M+dypMP3WyzPNnj5U5XC8G3I47IG7JXRNWUYYPXw5fPlbN8MzmDMnv/0w2JpJc85RcOpbXwEzCp1r+9gy9pjA94LXvHYN/OiHuBk261A46e0vhXu79sBRlgtIlpNQllmRwOfA/jjrPgTz98ovXgQLKX9PwPx9EPP3csrfEzF//wnzdxrm71tf9yKYtvZhuP4bX4RbVr0E3vDe42EnUr+dnkRJXUnOzNms1oBJLIHHEOH9bV4yF8vqkeJohccvhSdKjys/gf8ZXP0ftNqjD7pZNNUIJxmtDZ2Eg3bWWL70ogUlUns5fNCZIdNXZnafMLUMK2SxZuCdm8/Y8+5/sFXR/7rpW8F9f784X971pToI/Fg3unXxgfvkTOAfoiV0v2++FyzAJfW93IBu7DG44Ws4y17q2pwM02ftADvvexgcdsDeMNPtgyGB34AE7g+i0R64d4WIRYh74O6w3DGw6qK/gx8/DDDnNW+Debd8I9R951nwsllYcc3T8NCSX8Ndv7wN7lvyMCx3y4JE4LN4CZ3/Xr8UbvzquaH+298HB2H9x284B75+3WOewI+Bi/338rMtHIKHbtx+vX2AzELv0rW1oOkOEgmM+ntEjr448/eZZNOIvCTV/I14Ovy7xrJcNvTCg4UkWAAZMfGwOjfiskk1VShSc3NlSeZBAQIIxkWZbL4wedPt/9K9Ol12D6w0eMhHvuae6YI8/6ybthUsdjlcfCSB4yG2ivbrMWceeeA2uPtXv4b7lzwCT1DOOAKfhcvcN30Dl8mXucqTYdqsObDT3ofBIfu/CGbQOZT+g2iJwI/+4Oth5Tf/Hq7BZbLtX30yzL31onwPvCKLI/BtkMC/4ZbQMX9PevuhKNtjYgZ/Jh6CG4PlmL//TPl7NObvRZX8PfhULC9M2UTijmDRCmXOGzmpZ9uCuDM3CPLW2RsOFToQlTP1kE0+RuLoUvwwczaQCNL6f4ul7CaNhaiS7prT6L+sYNeYWQuVvKePJuclBx2Hy9oFgd+DS+gRIMg5EjCsE9gWga/H5L/vM4vzTXivkVhCxxOsbg88Agt1NOZm4LRP/npF4P5vT+BOjbWwfMmN8Kuf3wp3PbwMVrm98JmvgJPPeB1shwBxAx1iczPwcIiNTBpjBk+7+0Ns4bT7/MevhW985UdYE5e+p+PS9yoicPgpJviVsGK7V8BrjnwF7D75Jvjm13/iE/5Ud+juMdoDd3+/wx3CUwSOfTsAuPAnfQS+FRx46gfgsEjgIam63W3DuUyjQVNqkOzIYkNV1DKwBxJUyMehZChyTav1/FrsY9ihrbNw4PwBP6lC8YKWSLwFZTLshb70Iwly39DiYrkfLqWN8WwZoRI9ysQ2gc9EAr/PsEudwKPYj/8MvnnRlfDU7JfDEUe8AnbDnPnORdf5nAkE7rJxDebvTXDbjb+AuzF/n3EEP+PlcOJpC2C2I3g1iy6hXhI4DiSQiL+JRPyYyF9/Ch1+Bt/qkqWTwMMp9jYC3wr2P/UPcQbfGEqeQ4NWA4VfRtqVQZs+pEYi+d7iYDD0GvbC8TvHraxL39Ob26w8TfoKyifsKigmaitDcCD9Y3d1ZOseytbk7fNb6K8GNRqt0t9JzhIR7D5rmnXhrfflPfe7PXB6DarMGAvlyOduCX36reUS+rLTP6+kc+IncvaH2EzP8Sw9HHSbr2bk/rEyHvn5JMDPmsXwoy99FX5NpHvQNu4gm3sUbCs46J0f8qSYfbyFJIFjP9jS49d+Di68gWfHYfl93kK89p9Ivi/Dg3Cv2hpW3PwVuOAq3H23ZuDvwOVBBz5yBq4I/OQtr4RzcLlvxt4nwwlHzYctDR+GAKy9H6gv0GSApu/DJYlhNn9Jji9DGav9EnTbZZd9iGGe6JtBR3U+TKfZSEAPinosFx/VCo9+hdocmDzLEXClm9cmkegjM56vR3HogpXtamRDUJ3OVigCt5fQ3+a3wdQrZnwOpyX0fAbOIjrCc7NUd67jbYdhztzyVbjwGtzxFgSeqY35e9UFX4PbMH8d6R6I+RsI3JHiB+BQ81GwUo7lP8F+b0z569qau6hbFjcD/zrNwOPqgBo8SAI/AfP3C5S/b8b8ncZrI6R802CQZt0hcSjPa3vbIpa4bPGa6tpMXBjZT74Ix/2gUz9HrtqwqDfKKtpN4VcnVMqICeJEe2K3EvggaFQv2z3D5nqt+NtlRXkvK8dQcM/9T/h+sl+3ihJoNAk3JuEBmNnnvx+m3XktjOEBGLf//fhJfwPr3CG2wpJpf/toP7umNjPtBIG7Wbo7NENL6JH0H7gEvvCdX4A6R4Ij+FfAW89YgDPwp+FX//xpuAqXxN3HnTA/83V7KB5QM3Cv+BK4+ovnw60r3B+BwPdZ8iX40n8Ux+UyAr8QD7Et9zPwsDyYLaErAn/7/k/Cv+Eem9sjzz44+3gLzj52oDD3DsrsZxBLvK/dHmkkdhFM3PdCz9aQrqeIJUl93Mr9GWPLQjcqo2cgmti6caRDQRnfMu2sca9KJQZhmlOFJEqbCAHUw9MWrYlM7gqCdI0pdFZL0b3H0yczjWjT5fB2F7wftsAcnvTMCnD734+91eVwuT2WCNwyZXg2fM4vz4cLflwcUUsEvuQS+OJ3rfzlGfjT8GtcEr+aTo66E+bv9ifM5ScR+Ovc8+jeTA/AtV/+MvzSnxwNg4G9H6jLcorLVyTwC78WltDf5v7Gp1Bu7CDwkzF/eY9c5++bTjsKdqDfc8xfzJpLXr6Yxo38KvntfMiroV1L5qK+zk55qC3EYthmCuvotBhkELikTP/dlS0ieOiEi0bpp+aJ9yE9sGEJPskm2631oVGmDw8s21iI5L3pZ+DF3USyFsS5SIixE4smsThYg5r6gFowa/bc+Ho1A5ezdlp2dwOMFXd+H35w9a9h2ar80S5+TGUcH2O5+NKb4Al8BGT6Ae+Edx+5iwIAJvC9cAn9JJyB02fJ9+Dcix24BAJ/Gc4Gfvndr8A1i1fi4yXbwu8c/zbY4eZ/gB8ungOves97YP9nxRI6HmrzBM6H4NweuCZw9zjMU7+GH176A7jLPYbi9vDnHAi/e+wC2N2ajmeR5xKdL1DgRKfUiEaHLiWu2a5ug4NTg0vJKdycDsg8ACXbVlgpCzIHMKyzDmX6m+/3ZYLyft+fKQE9apHC/VDDloma8syHOqyKSRVMqNIsbKBRXPlkXO6qU1M+GwyUPg/VmDitRujlLpgDv/7e1+A/7ws5s++xJ8OcW/4RfnTfHHjlGX9Vdj2AAAAgAElEQVQAL8U4X3HnJfCv1/waHhP5Kx8zG8dHv75z2c0+f6ft/w44/Yid1VZHPgPfg10UBwdpNi9lefFxJ8MOKMu/Y/4e7vJ3HJ8iwa0zR+Cn4BbY1rgF5lbQrsczLIdg/rpn0N0M/Bu0BXbyy/BE7Irb4EeX/QDupvydhvn7Gszf3aY7IXiQXHkZj5F+9WxK+Bj4VvlEzd7NbHVleMbPM4IYxhQkql2ZpWz0LDQcZhvunyjNTrR+X04Pe78LWmpZUvZV164vVfX92iAgnkJPy0CJvJ1ANafFtbnKcIFn9CEIc9XkkhOPDouNBtUx79vY8mAHoo+8z3ywEerLwQYJ2BFJ8jiRrK9zglWNrbOijg+EneyuEn1QCpPhmEwU0VoE46/ptNNerDisOk+02pP+DILEUmlNOVcjOkiFpgwGbZiia0HgXZlJ9bRF61XYq6F999ILfyUDueCHOIuRK0m+v1A31Avh6L/XMlVnJJdVKkavC7dxH7FDlV+DgyI10I5MXdaf8D1t46Yl6kqvri2n1qRJYzCZSG0d/r123XpYh/+Tq9XZc9LOdS4OhP+sDOWc164OvqHKGgTbAzPXitqL5NxiaWuZnAaYfhIVD6VRYz54cpS14kmiSBdCWHgtxR48VluU1mW6gCWVlSlppSeXlO5rdaWuw23plLPsZSF2rO9OoVvkbRu+FLdGByEx8J9JDO86oAO4MXR6Gbj5mtcHAJj4Jjex95Q3G/6SrxVJp0LT+V+WT5eVIeLriVyIuVtDHhKkHtw6fKRhFJJn4CAaltczIGHI0eFqGDcj41rKGglliZsoTcxuhc9NBOxI1q6opmY1UNitJTtIf4SUZ7/yaV0fMNHXPLnxviez9gGWl8FChxoScI4oDMoOAxv82yRHRIEBEqsHPy2gamm9ONzMpu5AeM2LadUkF3ISNu7IexJikfs48nb/C/wVBvhyrOauh//li8cprHNnlaFYc2aP8fRtRb7V2hkRKyBy4eYI28dn8oSPjxjAOvlyo3cROMvUEb5RbBkHvfHpO20j3gGtukGK93lY50GNqLuuWyyghR+7F5fQc2MmEugmGA3oqWkp1BiOfLMRtdI8ds5AJWc2NVN3JLWMFvk6Vg5RmfShGf1vCub8xGgSPA/EZKV4nXWpDd+TiSsa9qWDhgxhEM1Cfs+LLkblrdAoYSgXThrd6E+2rQOnFqXDplKfqN6vaVGmL9m4tDZdOlIYOszUMpiq2O9OiB801Qim7SLtIerGfkX5Wgo0mEa5tUuIYR00WL1AoOEVpdaY19KJw03uLddMjBAUiBoLrMMO3Mzbm9eTd2lJd88TOJXrJZvB1G0oTc6PedvoI03k3iDi1a+sa/bjOEE7H7uGojpktY27lNEoY4U3X2uzcQvw2xL1Y0CDW36LRTR01Loeu+c+PMRGXorPCnq0EibNvkrCygMr3FFEx8mjN81JInOSyiPfNq9G3SKAkgg6uTlQlZgufIV98k7T4xSWCSn4sX5cZneJn0Uq/SWjWV1qj4taGKZO/ZNKUoDO3Kens4sRfIdEum0rSy2/DZ97tjDcXk+7NRDxlmQ/eBv1wY2CLumKGG9BVN+StkFtEFNDSO9S0UnMUdFHh5usGXosXqjaSBDtgdpckgf3kVt4TU7Yz5ydC9J3ea5n0Qxh7vokcZgwkXdafXN2LuDO2d+YgTcr1llQ5XEtrQdpI8McCkAyXDyNzmUo34POjGE6rspnEfqypNU2FjxZkNHa3n/3cpb7W+0RCJw/MY9ddkgioLlIhYvs12YKWowkHuKlV7hBCJzl5CF5hD0FShIAxWhTLp3F9VGSMa0c6Ozgtjn4E4H7pLAQnPUemsg6qEhnRK+BUUayV7ZKp0dT9XFNmTPR/iLNW+QYJPsabae51XWRe6wc5PSLWkFZ5ZZMRMtlsSNFziq3pFnyGG0k8AjNUnk1ChjE9huwbJFzAW4IG8pZuE3gdMIf7cah5/6bhSH+HcmbMMVte/t4oBm5HybhNTcz1zGg00G6sz9eNqDBMvhxClcGXBp32BjZTD4DtzBENGZRVg7JPGKRKllRKN9lL52bG8lyotlGINn4gvgeumzYB+2ewPUjP3kSpIVka7YcYia9CD+ZJojFf+vESnvPFZRjwhvEiDRQyKrEdsR7rWxuj/wd62uhlSyZrkX2s2uokpOjMVLr4WW5OhnK35WVe+I0PKrC7zXmysGfuQ1ClNUCLXowTaNKr1ko3OFbKypaQ0HXZbkLEMkuCGDMRjWiV22AYYSMdlRvWqPY8KZXAydeWWoMn9xM3sUUCDXgV9CWgQpWNVfJGpyhzZO6p7hzK1f+q3CEkfeW3rzs7sTIMEaEscMYt3zuWnezUEfeAa9Cnvj/4f+twwt+Zk5i1Ows9ZGhM1i+WobjoKgQswa0bDgqA0co7/WUeazKse19/gsLkj9qua6lb0kBM++87cOnuC/Oy5S27QK1HsBriNkNXSTZMZdNx1LN8xaWSRnHFt23nI/c5qb0LcojXn2qJVH58I9vwe3BqKotYcqJaTm4ygWUkBwZ+idO835F+Mi1d2o8ls0q6ZAjp0RQFoqK5GHQkGATbJMiuAziPntz3UpNGS+VuJZJyt9jwDi/uYGZSLLCFAJsdXem9A5MJUgacmk5dDtSBgs8mu1ooXFN2RaU6nOXkYnJ1gRkpHwlypIv/OyRalOdjGQLom5TQLujGQ7rSJxZJa5oafB2wgsRi4UgAzDi4TPZA8eWK08zbPdV7ntLPIm/ioj1/Ay8Ejy1mOpWW2ZXOTdIYufl+sJoQvejgiS5TqaoUEsWhcJy3aKG64PYj6d8dp2WQKuVaY7mCZlYV07eTf1r6AkSd8sncTHD2nsWLw9u9SQmMkANR8U8nLoqu+00bwZO2e4eCd9oN5/8eU+5s/OjZ650niKptKyXk1PSjRPeX6kGfC57MF35Wgf9IiQ5suG9667UsV2ch0OaPEp/JoKQlsvUkf6PAcUzeu0v0pcFEo2acCTLdSho0YwOdrZ0M1jU8LGF02TdVpyVmSaFxetyohMjpqq06lAonA5e5YYNs/dy0N0Cx43ZVy+mg1PKSwKQeCG6eGBPucJ5Zu2v8XgkvFUs5KE7WR5m0OkjLRZDEi+udbNvXjvnKTnv/VLjfrAf/j/7tIaJcnVhpzo8DxpYfZ4iJazVFrmylC2re7gK+0pR4fw96WW+BY10fupyXenXETLCD3XLBUuo+wWOSXt1MlSfYYe8P1yfLVHhy3gCF+yk6S4mFi21umXX1c8+CeP49qbnnhsfUqlRtZEFRhbYEBbYfMpU2GKLmTBlC+sNaqEHi8BHObwhrD9qY2SBiVtg883x562nzYDNp9ZzOExEy99kRAIPp9BDkod/K/NPf++58RV4fxxmzZoFm2+++cSlH7UwssDIAkNbYPXq1fD448th/SRH5AEAImHLmS8nNl4bxwH4JMzhbbbZZpTDQ1t+VHFkgQ1jAZfDy5c/gSt0U2HSlBnZqpI1AJdrDuEUOi2n1JbawgQ90PqK5ffBbrvtCtOmTYPJkydvGA1GrYwsMLLAUBZYt24drFy5Eu6//wHYetvdAoFby9JibXPF4/fDrrvuDNOnTx/l8FBWH1UaWWDDWcDl8KpVq+C+++6HLbfeNWu4tsPG6RyW0FtlwVqPP7oQXvKSl/iRe/ELOa3tjMqNLDCywAaxgNu7dSP4X/3qV7D9jnvGYyxyFq4fkHrskbtHObxBrD9qZGSBiVtA5vDW28Vf6Kg+9SN7HFuEBD6ICI8vXQj77bcfbLbZZoNUG5UdWWBkgY1kgTVr1sCtt97qCZw/8mC3fhrDEfgohzeSM0bNjiwwhAU4hyWBW83ow20jAh/C2KMqIwtsShboInBN3k7uEYFvSt4byTKyAEALgcuZdlxCH83AR+EzssB/bwtw8m+3g5iBo0oWebsjqo89ctdoBv7f2+Uj6f8fs8CgBO7UdyQ+moH/PxYII3Wefxbg5J+NBC6fOmUCz18sNyLw51+EjDTe1C0wCIFnp9BHM/BN3bUj+UYW6LaAJHBZMp5GV0dZR0voo4gaWWDTskAfgdde7JLNwFvebjU6xLZpOX4kzcgCnPzbznmhX1iTL+HSj5S5HB8R+ChmRhbYtCzAObwVnUKvvWHQSS3H45HAM/JWb6cTb9eDx/AxstEJ1k3L+SNpnt8WyAk82ILf3SAeCY9GGu2BP7/jZaT9pmcBPQOXM+6u1/l6Ai9fm+tezUbVmMzpdauPPTp6BGXTc/9IouezBRKB4x64T12d8vmToqMZ+PM5Wka6b4oW6FpC73yf/CJ8E1tt6TyfrAe1RwS+Kbp/JNPz2QKSwMsfNaL09wPxQOQjAn8+R8tI903RAn174DWZw6tUec2tZ97uMGDZ6CUQm6L/RzI9jy2g98BNU9BKmpudPz5aRXseR8tI9U3RAsMT+P04A6/99Bw/lCKm6MseHj1DuikGwEim568Fshl4ZgYekaeR+YjAn79xMtJ807XA0AR+75Inxa+JpqdI9QvSmeSXPnTn6BDbphsHI8mehxaoE7gyBi2jj5bQn4dBMlJ5k7bA0AS++IEncXhu7YLnW+c8SX/0wRGBb9KRMBLueWeBnMDFAbbsjQ9kFhyZjwj8eRciI4U3cQtMgMBXlD9moh4jkyvsIwLfxCNhJN7zzgKRwN2rVPULk7PsDoPy0WNkz7sQGSm8iVtgQgSevfjBKSoH8eqJlBGBb+KRMBLveWeBjMCl9jJ3xQPhoxn48y5ERgpv4hYYmsDve9CYgdeURRB4dLQHvomHwki855sFqgRuGQJzeDQDf75FyEjfTd0CQxP4Ykfg4lHRPkVHM/A+C43ujyzw27XAQASOoj02epLkt+ugUW8jC/RYYHgCfwAJXP6Ekdslq7/ZBUYEPorFkQU2LQuMCHzT8sdImpEFBrXAxAm8PMoWDqe7M+qC0EcEPqhrRuVHFti4FmgicPFQyWgGvnH9MWp9ZIFBLdBC4Opsue9izO2BR+7OvgjWFjVHz4EP6ppR+ZEFNq4FmghciDAi8I3rj1HrIwsMaoFWAnftyge8PYFzZ/rlLYHixVPio0Nsg/plVH5kgY1ugRGBb3QTjzoYWWCjWqCFwKUAPL1OM3D1/GhtG3y0hL5R/ThqfGSBgS1QI3Bryc01PpqBD2ziUYWRBTaqBQYlcJpb15bQw763/lFxV2lE4BvVj6PGRxYY2AJdBM5LbrLREYEPbOJRhZEFNqoFOIdnbTc/excTE3XtiJqxhJ5W2JnEZeXlyxbD/HlzYcstt9yoCo0aH1lgZIE2C6xcuRIWLrwHZm67m6+gV8/0y9hWLL8P5s3dA17wghe0dTAqNbLAyAIb1QKrVq2Cu+9eCFtuvat+KKzar8vzMfcceEx4zPT48ia6qJ4wg/FnnoSx9eOw4447wvTp0zeqUqPGRxYYWaDbAi7xH3jgQVg3NgWmTts6K1xbQl+NOTwJxmGnnXYa5fAowEYW+C+2gMvhBx/EHIapMHnKDH74q0mqscXuOXD6eLJWh8/5WTI5in921RPwzKon4bnV402djAqNLDCywMaxwOZTpiJxz/TkrQfbukdJ6OPPPAHjq1bAc8+NcnjjeGbU6sgCbRbYfPOpMGXaDJgydatYwVoyt1rLCbwgb2b08LI23bq75n5fmBfdJ00KDXS8ByaTQQsZTsGrqz2aVEHLyzVGsgj5qT23PVA+PpebqNmITuradEc0mdmFVzj4IXv6W2xgeFvwkwFhcBUKpTLygQLqqJCj1D08WTDmWo8WCrXL9mLteCt1oL/lfk9/BTvS8k42Ssz7s32pTlfKICzEJYkyWbVeolI0ruzZcqS41hoUMpQaYqNDSp128W/ZbC0PWkg9j/r0l0tnru/iRb4PQud4lIXqaIv6TOSYNzoMbcuI6i7PTRgZUFOnwLAYl1RD4oHENg5d3TCXdxjI/jOf5HHRTziZpQLloRx5cb7JdoYJuaoRKje0P7vq18OZvcESpyjQuGafsKIYEGkc7IW1OfiKnPUoGd5X4quHPmPcchixrbsUE0av2pxgLMXfIBEYosS3rdqxxNLWtMoQgQvzFkkWLkgKz4JLGDQlfPDAIKqFhOE0qFiZ/NhXrKitkife70G3lJYN4U2BUvyOevBVFlQ+ujjQFHDJQQfHborLmhxFD6UJZMS0BHPhdd0kD47CdY6PPH34HvtVpr7WxdJBhjDX1dRQj5lQw+pHO74nECzxKyGaXa4jXW9taQ0JJrUmres1zfujJYgX8pmsiPEq2yu+4wWJs5NS0FJiJ2DRctlvfkwDBitqunSQuGMCMQFIfi9hlk8VD7AhqqukTJHPqZUBcyWkQpnQ85hxyIjvh/7Tx9SjN4raCrCofSin7VrPGhI+Opa5IO+hNT2y6WN0vJuAhMT0kxEKPh2X7u8oBsewMQhgn0TEKVVQ/kjW4KmQtHbCwyARD/L0+riOY+3zPrTzBB5mYj6kKLCCKMkYIriDzTh0Yzk3A/XGMoLOEoKLFYFJiROb0QX6vG7cj8Zj2TvaGCZRuDmvJykrgz1PIwFkskJJ823ZV62XS1CXp6ubMrySfWTEcDzk5ZOZCbAo3fLYKtZcSCDZlv5uQY3lOaafdujJrKHU9/pYYlElPYsMiZvbt9UPEUhEda21rbExYGyMJF3M6TNJYIIGRy6vZ+YhrNn2bASRJYQVsT/9t7ghOEBO0H0kBfBRA8kaIkoQihFWOtNfcRhEOBT/rtgw3E8Uk8WHqlMMBITefC/O5n3/ZewM6cpqtcKnffjaIUCSVzuhrGS4o7Pl2DZ9We8DI2SJb0slFrfPEGshRnaN7U3NSttLk4Tr6q7vOx+ksB/DSq/7x8rWpLJGqD4/Rwvf5wk8CMXBykAUlY/rzWopnXqxjCPVrDlL6pSvkLCXVBCLkVPsM/uSRz3rY1KEKCrl7zZzUJjtwiPvQpaOl8knkO92UcsSf2hBRa5udgIJaUmYBntsidS/TOAEq/bo25I6B4A8QTU4pM0RKaX2Xi3yVJbqAJDVxL1anNvwJCSWeNYSYH3ZK+7XoFLbtwqphiMENuIsPGiN+FQ8WuqvCxLyYCr/ZtzKwCsUqNrS35NBGzZ7ROZlq4FuFhtLx5zObV/PudwZjBd+5p0gKBB6xSfuejZBoIyMOGHUk2152bl9/18jbkSbElfbw0Q6OX1nH7THdXuPtayspVpXFnurGA4oYjoCs7GErpGSzSDazbqgQZmMHX1fz1a1lWWc9/B3ZtguiCgQjt/E5oNI9eKTg5ONs7povc4QhUIkZuqGIlcYXmZL7IqHGHTBi8LAwqoLMQrfyGwU4NxlqFqoZqJS8sVkFXJZ9f2SGRcWnctZRtyXduBXzVZp2Y6kIt8NEjyDpWiRQk3rCDal2z3nGzGVeDGXySWEGvayRo9xRC9AlByWSCS1G0LOQAK5qckx70LWUxGj9QCWVrEtQ76lFU0YBVooBLdm1LwHrsFehrS3DM+IZZ4ZU88xNyKwaJwSLLd3PRtFNwTRabLD+eMxTCeub1L5mf4M+9XJV32AqnFTSpuvD6Q+Q5tGHzybZ1lE/FThoC8I5JIxmT0j79yIfa0pifrpvyCdhh5knZp9S/RJIcV21ys4PGDiLLZ8a/ZXm5T5pfvc43JFpkHVokiNN9n/0l3pOXCPKwFcsoQnEmeFi97E7DxpElrQxpHEXSOVbDggC0m5hMFCXsr5XpAwi8lsOE0aUEe5jP3EmOOAGrwIJ5t4oaYeHsP44whb/O3NaiKHGba50nmz+bIv35PNdEXMEBFoWZGv2WAY7kabqUItJCnnaXJpzTflk0wBTQS1NOPTR/py1XNnBYIJbXK0h2joRsPYivJ9bKgIHFHQNp4JAEUOkLRWt7qBDPRCennvyENtMWyVuoEshS/JQPKwqxlSPCCn9jizND1ILpJr6sHPoWV5qCzYgSYilQDjuhL/svZMC9MQgwm3kify8F4sEtc88xyPscqqsD5JNb14W10ZyMRRCaltmg3YJM5WdCriJQYD2Z//jkaUPdoYq1FNxqk16LVSoRhKkL/5eu5+G6VSLCgtI8foDDLyE8t2DeoazZrCpaNC9iKXRN5pyUKOXONsXARUMlpOZpmBVVCUyhnGpFFwykpCIG1X/7cGTSmLIlkZKZ3Bagcadxf1Jsf6Zj3QyQ8t7ykRVBER9aLPbh7wdRJxFB2rTDJs10UgVjZ16OCl7tKRFLZThjUJCie1gxD2UnmyYOi2bDm0wwv+6X5+4IQCgMyXEzjXSYbSvk1SlAbrWvJTIZzGFiyOMKbULAwOqK9SvNistkYT2Cmh9HjH9eyW0/3hNPpkZbCTiA9iQM1la8vMslvXR1ylip0klbXd5N8MvHERWinNq4lJeNWas300bb5km5s6OskE6dLWajATDRIkjeWFW0Popi1Nd4vLxRqUdA0wUZitIHDtU1LRXW6BLmnTaCsr6AwHysypV+leQtcxJNuRunJspWu6R7xDdu8S39uEY1xMBDbGSmfNPuyX+BgZY0YS3E57ayXBCqJcmRARRYv+mhQxLCr5+KUFx9znjLQSsu0Q0yBWxI5ImNYkiIsNDGA0sk9TxyB5+KRTtDFndbYyXZEK6hhEmjUacVYYM3qUesvN2oV94V4t6vV1q1xjsspE1/LnTeSHKi3hpX85YuTwKRE7wxArqUiQG/cJGeEn71JdzpdjU+8R7ix7+IRI0R3l98HXPTSQORfzqjVohSY1F1soHWfR5Ci9hB7IVmdnfnI83i1y3z5LE13h25ZrHC4+u+voELbyo2+A4GzLvdTAWNrQfydH+qjK8IxRQGgl7BUHNK5O4I3cU9Jm9J0jLZUNeNhFsjp3lFX97SgWfWFd+tqNoav8y3HRTWjl4DoaU+RhWDxrm9H2wVCQN2jlYyFaLmmqZQ6H5ci5yph6sBnioU8KakQCmHZSR87q1rPnwA2Kle5NzVLQ1Po1Zx/VKUnc9aVnqWkepMChQ8fyFiV7bxOUPHIpmw1U8xuTOAeDxN+I8z7oQmpk4MsJHyWW4O/jKn6KmUhWp5K1BqibeohEjTFnGctC/GggEYgsW41UKD9kVd1M7sQ8umsz7CReEdaUmmnOKs+jh4QUPZrLY7l+coCbE3hozAONalbqVKw6GQkcL1mj5IESgNI2BmRj5Syv06YELwMH0MtgIMY3E7zuKZCBFCS0oOk4gF/oIPVTWrSmUmg1BWBsTwqEt92p+vTqSVFDDBAKEG80X5ik6BMeeWxmqygcYpIAjYFKkCefkWcixXhJQVWLRU3gXK6GlVZKy7b19ygX3kh21MFOM+ps2U4SZWg1xwtbI9lyDV98GWfjLL7Tao/v+f9n783D9SqqfOF15gwMCWEQFIEA0p+KaDM1gyIOOCCo3RKVgICKA9g29n2839ftc5977x/a92m/p9u2BQdaGURtwU9tFVQcwBbobnEAFWVKCIQkQMicc5KcnJPzrapaq2rVqlV7vwc0Jp79QpL33buGNfzWWlWratcWyxp5oqvJqolbkn+UZdtg07D9GsS0C874dT4n7UIPTBSuUDgTrcwof6H9gDXhWnWDvRqDUS45TkK87Ff3E4ZuoRXTmpsIIU0LpeYAF0iwEM569T4lpdCYDNmWu2Zvmkjp44LSmlXJghLNLANlrRGavQKqTZeWF6h5XFZLEJHQU/oqLzc1HVVsYcY7gsBpaKPWUlk5lpQ8+IsVpZN8LChmIwYlk9LmOJYJnEXwWPRXsNyAzSr6fZdJXjrtyE1m/woydbv5Jq7AacB8M801LmtQ1Tbl+3EuQKgr6b/snMWrD2Rqg3zGhXdLdo0CE8pWpQ/Isizk6iLG2UdH41Vy7GHwJ2VVyjmXsCVXaaHxvkGPiAKZzbBrntIRlRknpTmZTAfC2uUVuhE0RjE5/yzBKGY809J9TR9VQ2u/YWFd8ygOcrGNKqWyCjcTva5slA0hkXcf3PRPN8BDmt6BveHZJ74Rzjj+WTAL7oMbfZnnwGv/ahEsRGFYBp6wydIS6lVE1JSZ6KuoRwTcMKJu+VjApU6i83NtOp6oqayKM0irkzgr1AYaxZ6mfLWY1IT+pjjQKLyWYBE9jbBZrtIqzLztmrO2KJBlc8cRAlLK8zTpUxCIX4P+eifanIXLkX2N8Eovzb64IWo2sShZMsxIT+b8zFqq0nd7L3zzH2+AJZV+5p/6XrjohH393Tzg065rx28PYq1mryLr98LX/8HRcRSc/YFFcGRf+v36v14Eh1MfPcS0gp4eyIvcB3MvaxRXGKSZXynX2yXkQhtp9h1NqRdoKsYtk5cuQj+u57MhDT6w5kJKvr0xBU68DHIHEy6xstJ8azrBm9tu0nXy/WLS0GQr01qcsBpqUZKT7TTMWNIfM1XhLPR801qGRYsG32m44cpqR5urpxLAid8DTr8MznnBihTAL8MALuwhV0hatShdvRKgpKse52OlCMbiSyXAyu5UwEuj6bT7Ve9GZRl709SIFykZ7wRF8M+9hvSsgiBFT2GE0wneUrlNXk22KcvVrjcazvRvFiKMbi+fA9q4MYgkvptEVVApiIhfZTaqiS3FQBR7IwHipi7X5P0a/IrlAOP6N3mQvr77eg7gzHImYeKVebRgZZhhD6C4F/7NDyxCQD+CaohJVdxs2QTlEDKbl0SkHVrLAVrE1QGLynom3IQe2D9k9FLj0sxNfrwQk+SbAjj78lAllJQ8aAvRbTW7iXRX0xkgFa4yudmEmHTRg/KlSlJx5QvlMo2Oc9FksE4vg77p0GSWlUKTBSrXyfyiYhyNaQZOcSSmqbUUaRbDwYZnJ+0jaQ7gz4HX4Oz6cE/oBKz71fVwww+Xwvjh58D7XgcUwI+Cl795b/j1V34Cj08OwLyjF8E5Lz8C39HCAl0P93//q/Dj36yAsUmAgb0OhxPOOBuOfRa/FvFeuPFjbiZ/FPzpyybggR8tgXgCObcAACAASURBVE3YzpzDXwtvOusY2Istc3QJ3PJvX4V7V2+DyYG58Ow/OwdedfzBmAmQsTRI0QywLOzMYdO2O4F6BgHLNJtRkLy5R7lGK0OOrpNlgGsAYD7JKswA3mb9MgA0OPxkeS1wbvOYPVRnMnRsqpHXPu+WRIlWDFpNg65Ul+KPyzfYQOOjJREP9cARHRzJyv+WkV561VoAt65rAdJv6f/TTNzhHAM42pkLlGf5mW+PXnbd7XDV1T+EdXs9F4571uPwi9+sQft7Jpx63tvh6G3fha/d8BN4DO11Ptr9W19xhLfH0WU3wldvuhtWb0ODhwEY2e958PKzXg9/4t/7kAK2p6P4nTtiHRxLyLHN9+aazZ31BiZq0JfByyzjMVGfQPg6PlMXwCPbKF2D8/blAlKAg5zAlWE+D95pe7EVxIPkdO+BMg5AvDHM22dgokcA9agXatH3qQVLMqjFLYn53wVlTS5aykT3W+NUYpgC+IZ0jb7pWW9SSmCpb3Q97PPlv4E5v7gR+vDNZKOnLIa1b/47mJorX2fIykkBnNPjAJOw7hfXwhd+tAIAA/hfnoUBHB3CUoPqZ7/2b+D1Rw3ina2w5Bsfh5uW6LcnjcCRb/xrePWhrgwGcByBm+285m/gbN/OMvj+Jz8P96pm5h/3XjjvxSHtJ5XLATyCVTjADBtkQDHrSuV08GYQF5hVGOZZd2Y8hAZfVDsKlp1ETFN5C1k1T9NkN5bt5RZfDuWfSj+KBm4ij0fSuegSpVtJTVLZFrpK15Yvi0SDlLSqGZYpStGvpDpTsR5fZM6YwWa0zsGYijD++tGG51//t96G+9GGN6MNr1v0EdixB9qwIEJmO1MQvxe+JQN4r55uLQbwazCAazL32hv22rgBNorrh5/1P+DsA38GX/rMTfCYLn/I2fD+Pz8Gw/m98A2acZ912TlwBGYG+DfPwPXAq+a4g1wUAKrTsGDsGi4hPezayQmWP7MzsV1hXmIxsCdpKm5T1eD4w492syqfjMmJtbNVljlLd1Pjlo8QlSIpaWyJqE2+p4d7UaWaiaJuUJ5Wee5f2jvM+BN4iFkgakKeYxRXDywHI7pk2/WX2K4fXpECuMSwj+40ZMsm43h934+/FWbfdWPGzegp58Lad3wquxbq8azYZj4E6Acp8I7AwtdeAmceNQse/f7H4Wu/GgW3nnbe8RhYn/guXP2Fn8CmkcPhFYsXwf+FI/CNv7wevvSDJTA+/2Ww+MJTYJ8YwLGdMy6BVz1vEJZi0P8uBn1uZ+K+L8Inb1oCc55zDrzlzD+BuROPwR3XXQk/G3sBvPGS18Mzax60SXfSeBQe9fOnlhKiQrwCKrMGVjz9awJT0CiNJs7AaxFIX2/zBFnjwmHx9SZjmaZFsA1o8cvrZaiW7oUVwgFcKzg5v5r9kH/Mkh+SnkJcAg+GP2/3AoSDDBdK78Fxc1MNAbyCif0/cW5pwyefC2ve8clYQyxLxr5cT24G7gbc9hr4Ajj1gkvghH1Sx1E+GMCv9gH8ADhu8dvh1PnL4KYrvwT342B6/nHvhHNP3RdW3PSP8HW84Oz1Qmf38rPqRvj0v/4cxtDeL0R7nx8D+HPgLFx6swI4i6kO6XCnOK+6IYdqZVKsgUHepx30o6ppQFCYBwd4OTKgWXf0JXKNQJqjy/pImJjIcx27wFWWlLQEHAeOOMzbMiV5+ubSAEVaZLtOKiai+Oxl4i5p9Dy0+DZzCannAVLKMjQaOQdfEnDPATyOEFPrxWNkrkzafGWTcfDbfTI6+0zNmQePfuIRo4I9Kx6YcwAc+dJF8Mqj3HuMcUTvZ85HwZmYCvNp9gevh49/874YeEd/+Tn43A9WwJ44U76QZsoAj8K/f/oquHuM66V2Xsvt3Hc9/PNNoZ3z0SGsvfMKuO62NQadC+AkdDzHzW9FfKybgrF+dMQBxQkygL2YBVALVrwr5KoQGI2qyTLpngQsz+i5/RhYuJ22oE0GHMfokvh6BC2nqNFjNUK88abuTpMe41oAs2hLOhcxWaIGzACu5FwbA9HuHN9XXHbRHpB5r4wUwvOukvXQeWomBYFsDKUDubXQp0B4yDvTu4e5xx1ow8s//nB6eIPlwmml+DsEcCvTBRAC+PHAwTq0Pv/U98AFC++Da669BdbNPx3Ov8ANuJ+EO6/5FNyxbgGc/Lb3wnEY9Nfd+Un4/O1rYgDvm9gMqx69B+795T2w7NHHYJ1LpWMAv4AG7GHGjQH8A2/GNW8xI/cp9d4+UeQcLH2AtD/mMggFX65RmFIMwlRCYCr5EA6Qqmc1igo/A659Sd22u6b0lT/m4YKqh5XAVWgz9JyDVuIslAn3yZJUeZYA4diImD24mVzwvruwU9zXtSJsU1Qm3WQz4IjjMosiJRDEUQ5CWlElmJS+qvbK6ehKa6Bj2Cjf4LURNrHZH3M0gpWe9fY9iwpTs/eGFZcvL6/HWbEIzkWp5gDuAu/EPV+EK25e4gP4RRjAAwZDAL8rBvD7cCBwvR8IxACOA4F/poFAcwDfG4694P1wMjqRHLT5L016wo7y9MJKWvTSiAc56JJBVwdkqxEdpDOn74wwQ5dqoWC7KUpTXR2wtEi4i16tuFn03o0kqpJjSfJOd7MEo+4/elFaT5TAb2PbOwjVYFsdQ1lyk6MUm/8eAwS5TUN+Fsm+G+frlVdyhn/oxWUAdzb8yD/jIFzq0duZ/oRlsaUYOF+HgfNwApI8u6AvzrZD3fmnYAA/PAXw83wAXwM/veaTPoCfJAL4dRzAD18C1113M2zc7wR4+eknwqH9mFL/wh04ADACuJqBhzXx9NEyNRxVEBZ/jNy7FHuEjOoj/rQCq8Q/xVHuMlcpR52cJKkI9whWIDGUzeq74CyvGXYU6iZFp7Fu3VvpO4TGTMjhGnWoZ8yKHSHseKcg1Q1UVEaLuC5UaOvUJxiiHZguz8mLKaACSf2aohanJBVBReO5A5mSbOeobVUqNsk7aUIE8PJRhVzJafBjpdDHMIW+BlPoUsmBRCM4F5KWZdAhOKrFDPz8E/YDePw7cJVIoT+XUuhfdCn0/c6Ad5x3IsxtmclnA4HnnguLXnU41smN3EZFixKFsWQxzLSFJgDk92wVE9Kobe3LLUqrgBdo9vU0+KTDqZmL7LBJTBoY7eZXBJJELkPZeUEXoeS8oOKA5DIH9c2zmVAjJz7LNEhaVb6rpzOPpdcgOReGSjyoouSchWK0sybauD0dWCyxO7ve//LFZgr9ybenFLqUSi5VfuwTB+UYOMPGVCdBjUYpOGwBg/q112IK3S15XXCyn4H/FGfg/+EC+Pk0A//pJ4ED+NlwPVyD2TK3P+WiF8+DDT+/Fj7r9s34AO7q85o3pdDdb16b92viFSx4g0i0ttmQhqqWcWYmul2rcYW/NsllHko4BQ66If0fWikClGGf7NebH60skJhZSemplK4Ne6v6oRZfMC2fptrKfCjZjh7sZr6PO8N/bfQ0+W9WbBg0yFjQaBqC5swvMPFelhY1eHXZo5U1cIdxkaoJDQe35jauLfjse2HWfbdB35YN4IL3urf8H9iBm9iSM2SqflumxwXBZZB3ARw/D36ZUuiXwPnumdKpLfCbr34Uvv+w1nbYxPYa2sSWp+KRGtnO8QtwA/yD8O3PfAke0Hvh9joBznnHq+AZLWCSTk07fbtqpkbv5uzETV7bCt4ajMZoKTZSGHKNL92Rbbf286CaNe6j5jcjIJuELAhS0ccaX0gnJDccxnQVtWE+z1qMWBLzIQvZNMIp9VXlih1Hsu/gDAV/fN5CaeihcqREyVxflyzFLA0Vks6hf3QD7Hv1JdGGR3H9e+2iv0MbdjPzMLuz5B1Y4ABe4Rg3pr7/rKP8zWzZbu0dcJ0P4KdjAMcZ+BQG8GspgBsz8HNGvgGfwWWz4oP1L/AzeA7YlQDOQq5E3KbhhqfdYk9d5MUzvYms6rzpBuspb65ifJnXcGBwp8mh82ZcUJqXfXSclevgzYHetE/pCCRgy8K5BxPglPKS+DEE2SZ7rzplL/Iad9Wzn5MVKv6JVj19x3VNNPkucU/4unZehd9hJpU6anjse2i5C+ANEnYjCTWSzV4zmvHD3pIl79q1Z+CSvryMMQOPm1nCY2S342Nkm+gxshPxMbLjDnaPkbm+jcGCnsk70tb/Gr73zRvhfvcYGe5lnfOMY+EVZ78KDpHT8YqeajErFVcBOksjCflUg0dvAOkVYFXw5AoIEKgFXulARMeRUwHWwuraBUauMnVemxnkJBqzDcGsZkcvCwbIW0IQeKdZRKCscFt5dSloS47SJ4rgkLJcqYFImoJC04TSQo21NBhJa9B13pZzAPpKSwBf6J4sOSp3gq4NnIFfd21YA/cBXM7AMYAfX6yBA/zyq9fCrQ+P4uNmC+Dos94KB/7iE3DzwwfAaRdfDH86V824s4BOfqRqToY+tZNXeOLbOaSDYjM7s2xJ2E0WvD0ZTdZsrTsLAGloCl3Fk860r1GvQYwn9BMZbCtRdBloLFpLQWVHxhbGl5RimY3uocU1tU5u2Z6ymTfzyvJTOGlRYRVVaSki11Ft/Ts0lHqTXlAbXhwsit77HnpkfdXHs9/iAC4F4a8p2843OOUONvWpAlyJEoVO22wKJxMvyGhiyTkPosy8E3y+omrDhkHQU1yi7kuOazKo4uJ3eqNJ4QVfJAZ5Xfpzs60mq5QGo1U1DbHIx3GybV7CmTbGKAFm9qFyJ65MjWveawE2czy6c0VXJrce+S4CuBXRZQoXO/Fk4F8x828gyaf7BNwLfy8M3WCradwXXEhNEcpTu2L+j7H+HL0A3cuWLmgGytDSmMzXd0vEan3WMc1ePwi00dNo98H6NxxHswPWCqPSlUqsyyhaoXvpSQv8cRxRQixU4XUkACtxQ230CGcVuhKfChaZACyv3Ca/LKi66KL8k4Vpc2wvCrb6FhKC70rESWtQXZs9NcsxSKJvKQZwXVD+thfzxc5qMVzjjTgRoyTtYJROchq9Vs8SSVJ3BvLjbW4no9x1aLgrkqY3qHCfg/fUDiqutJP99NUD/7XemuSZCLJoNsj9PV9qMxZp9BYpVWcnQaudAzfU6AGbGY/pcuVh5MlVjUYmmi8MWFlZhjyD4TYH8rtSYWaLRJSkPQSiBmrELal36RRNiyED1njXaqzx6WkshExuS/GRioXedDUOHkxnTw4dC+l1z4xWQy4FLw1r5rosp2Izd1cxd3NWRQ0msioa8j4sfLTPkXardVorW/AsbDg4StZj0Ep82uIpArzJ92TdKXlUI4HVoAGQppWxnmXjRCEJEUCVAwZeQip8SGG4bULUjIgA3lZV3499s2WSoq3Xq5HtB5Bli3JUSS6SVTXDCNUaaoKmlm5ZNzoBZwik1fCPMJ1o/GnQ4oN31J7taPLeQpmc2gSV6YBmurpqKy9p0s5SSqIAoOU1iBHtsM2Q0hY1LMKb8CHK97SxjMv3GPC0hzR5kjTrYX+bIlruZzIl7BU+oIkXh8BWom0ifHct+XsLO72wLJuVbYTvuWU04bOxLyvKs5VPVyY08y76oz6i3YvgarDiL4WybRaoy0ig21OUXuSuy2gfFPEmyJuuqJroqLWlTbwJV1W/IqEjAyshSoo9thEF0DasUFxxPSXAahKJ6DFdWaOALYeJMWmJm4HH/FpoNq5BOhC6zRINSbKgaBfRAmOmwN1tLOP9AJdqtXiyAA76XkDKEqMUmjgn2mJgTqLLAjgtZKX4rcKt0AgH8PDQUShXiy3JEbFc2ei0yTwVs+u1Tr0vS3JaNdr/sYx4b2SCvOxHtSJ+SlmZdtMrUQ1yT5JBKlV72VuO8J6WjubC5L/NO2UvbKhEEKONQlOmXUlMB/NzPEk+Mweig0nWb28OqwjiqrNWc67IK/iP8mZ2yemoqYMKf78PC7NeC5sFAWKl/hIQ6TE00JUXibCh63odhF2k99lP7yNWIYI/c5gKwaD49CrXGrLk9Ua6pdk0mZAuxxRrcZLZ+NvUcdZ/5oyeKqJD52YAN3wgk5KRWgilPGck1MPY7FLo1npOIKB4P01UZqGczNEIcki4LoD397tZrODCnKUIbTCCKPgnuTvkCm1oYixlV6YfrijPurm7mllFXDh6Kvq11ldywNfgn6NNDg7qCbI2o9UJx7y8ZWDmNeVAM8OWMxLtBUR3vGdC2xb/NjCbE6vAH6HBtmjpIxopeTpqMTrhHrxeqa0mTyK4iW1LryFZSu1UHaKM00IHUUfSVHrgJfQuC1LPGUtSkDkaijQ023ZwWc2D+ApUlY/N05JUh8s0wEv4pVyuUSOOvIiHcNWSewOMEgfKl2ibb14c1yue+SNCiSbDqQnVWS7PEnEvaG3yIl7nClu9QK3mQ2X6OoOj7KdJCfpedEYiADURGPspKeyFLwECJTZtN+F31bbdPcVL1r/pEKW1UPtLH14XixagsEBPvTYBIxIm/Ka75gJ4f5i+ZswXRizu6n6S8woeLeiPrlK7uj1+VjgARngdTptTf9xMTKeTAiSx+mjUAvyCZ69AC4yiUlBwTnF6qrkGqSZYNJljfq+mw+K6uiB/elmxYywEn/pLr+Yk4Am56MRKtrDndRbaMQEv1cllCbehWpJhdB4C8cUaFfdliLG2Xtls+JaU82vsJIt2HB/SFoyOqnW5nh8ke+kFWRRGXk6ySnS5Aavs3LBfviQG20IddVAKH9OE3Bq0erEE7VqFNMoui4E+KcGrjIGeqmUqCc6IZK2bVs9WVBiysVRe9TvMn8K8u0adpjaRpycr5XkhJacKtwl9pXg0QZpVS06lg8+dQ+ZQRAdeZGnApF1z8hdC51VQSkOq2QZlr7E5a/7IZpn5U+Gycttm6jhikB9dIgJ4kwHpHHF4bjU5hGLnqNEYz8B9DDdG7Nq3WMBg45P3tPgsI6jCXUjW1WMb1KkyzkgE2u1P9uiEKlLr33SW1cR8r0bbW7lejbnQg4sJWTyoAFjMziVFLEvZrr9PgrXky7Ry0ib6SuccqILMMNb8W23jTaRPNswEKr/NhudtjWUhyyp6jCiROfm2gUmGdQXu2qzURoBgRAgtNqkbU4JNdAqPRMKQMgk2ahtKDXNR571Bt9FV1YMReUfPsKYv+bKaO271OVK8ioiizXr3VDOfmVuRr5JUzHq25G1dkzYXkpusCGWNwknX9pqwCRUZG0tr0d5qXtWpSlFsOfgqIqhuhKzmPjQmn2RhD2/hoN61LWkZF4Xo8qFXBXAsEcslBXYx4tQCeGFHWWskrcwrpwGqNe2MysQvbhZeC+I1PdhiTymKSJ70qMq7ZiBl70vqY4G4frLlPS+m8GEecmjngrGUJM8Jeyqj5iST3613qznTNu+ol+LYF2rqdjifWPEyMhi0ZSk0PRmgyRH24szIfdMATHLP35UT77VRhaEicZaazVhp4tvGkRgwiGDBjdbQ0YyaJsvilitIEbN7HtBlMuZAIEwkrgAbzGeDgBYnzbjqZeJQ4Fll7KzpUda9YL8qywq9NTaYVx22GNsanaVNEqhUCqZFbC2mTbPt6DeJiswhKn/XY4cSz4wRikFt7oacrygWHYD26IWHd17b/x9YCPxoHZo6IOKy/V+uHQnwgnfLp9SzsJl7ISIqw6bIvPR9fojHAbwtPkspj2/bAONbNsL27eO9Cb8r1Umgk8DvRQJDwyMwa9ZeMILnmMsMeVtn41s3wFZvw/pIwraa3f1OAp0EfpcSGBoaQfvdE4ZHyvcTyH6yiYsfjrhNbJRCr434dGDfPr4Jzy7D1/3Nnw9DQ0O/Sz66tjoJdBKYpgTGx8dh7dp1uPyATmBWswPgpl3w7kMb3meffTobnqa8u+KdBH7XEnA2vG7dem/DQ8P5i8JEbjB0q1JDuAvdbWKTOS6axGdzebqPc/5N65fDs599MMyePRsGBgZ+17x07XUS6CQwDQns2LEDRkdHYfnyFbDX/INbagZ3sHHdcjj44GfCnDlzOhuehqy7op0Efh8ScDY8NjYGjzyyHPZ0NqxS800reeExMvEJcTutFfglBFqvcutOax5/EI4++mg/cn9K60+/Dwl0bXYSmKEScDbpRvC//vWvYcH+R4ghusyd5WuDa55Y0tnwDMVLx/auJwFpw/vsx+/2SxNuf6ZAtnCf8uXFWehxswEFbr/ZLAZwgNWr7odjjjkGBgcHdz1JdBR1EpiBEpiYmIC7774bA7g0fiuAB+t2Abyz4RkIlI7lXVYCbMPzMYAXm+yKAJ7YKF9mQjtHfcyW393YHht6ogvguywIOsJmpgTY+PfBAB6feEBjtTNkmEXrAvjMBErH9S4rgRjA9xWDcGtTveIAXyfqTmILwdp9wkEl2fudaPd9GBesXvVAN3rfZWHQETYTJRBn4Dh6T28WCwadHRtLmbS1TzzY2fBMBErH8y4rATOA90Bt3zIM4OkZvfDMnDd9ua/NB/ZwsUuh9yDVrkgngZ0ogSyFLtbA4rPSRAvfWru6S6HvRPV0XXUSaJVAzKK5Gbh73rz1+Xo62Y8DeNp0Hk5Yy05KExG9C+CtuugKdBLYqRJIAZw3saXZd8iqBXLYKXQBfKeqp+usk0CrBNpn4PJBb96ojnHap9DjhJsMn3ehixw8O4Euhd6qi65AJ4GdKoG0Bo4B3K19qxm3i+B+WE6j+i6A71T1dJ11EmiVwPQCeHo1NabQN0SLz86upafD5a70LoXeqoeuQCeBnS6BGMDVIygZIeKc8y6A73QVdR12EmiUQHsApyyaeki8b9mjGMBjmi1/84w8MphH9Y+v7B4j67DYSWBXkkBPAVwQ3AXwXUl7HS2dBAB6C+DyXfJOajj3dgGcN6ilQB5EykFbPo7y2Ir7uh2sHeI6CexCEigfI0vbUhOZXQp9F1JZR0ongUwCZQAPa965JafUOUfnvodXuBl4enScN6+F4K3fBQvQBfAOeZ0Edi0J5JvYEm1x76k7CMIP2MP21LWru8fIdi0NdtTMdAnkATydgM7r2yFCl1vT+5av3Ogz5eHNgOml8/IENvma4C6Az3SodfzvahJg49/3gCPi6w6zR0FjPi3Mwtd0z4Hvairs6JnhErBm4CFcqzNZlJz6Hl21CR8Xpdgu5uuuWnz/NU3Q3e0ugM9wpHXs73ISSAH8SD9Ozw5xUFk0Z+tP4vsMuqNUdzk1dgTNYAm0r4HL9W8K1G7S/SjNwH2GjQSo1779DJzcwqpHuzXwGYyzjvVdUAIxhY4z8PjkpzhNkVfIwqbULoDvgirsSJrhEkgBfKEYgMu0OT0KynKiYN33yIqN6cHRSgCPp7Ph/S6Az3CkdezvchIo1sDdaYr+SOR8VM5rZd0MfJdTYUfQDJdAHsDzRFoYeAd79vNwsRQeAni4Hz401XY/efe5fD68C+AzHGkd+7ucBOQMPJqyEcDZ9p98rHufwS6nxI6gGS2BGMAXuBm4eP0In6tKWXAZvH2odpvYuILMoXcBfEbjqWN+N5JAtgbO7zJQ9Mv9q10A342U25E6IySgA3g2qaaAHiO7kIjfxOYDuHF6enwrmThStZuBzwg8dUzuRhKIAfwZbhNbSqbFHyLr5kx5dTcD342025E6EyRgBnDBuE+dx5ca8A1c/V7xGAZw3tTGu9HZCXAaLjbUh2vg93Y7WGcCojoedxsJsPHvRwE8blrTwZyie/c+g91GtR2hM0QCxRq45FvEZS2OEMBTQIcdNBMvZ99hGt4F8BmCqI7N3UYCMYAfGGbg0p79d59WTy8q6gL4bqPajtAZIoEygLu0mTNccahLeY4L9K18bDOF7JBnm6S3GfX7k1yKeN8F8BkCqI7N3UcCKYA/B4lWVu4zb7SD1Zv4FHQBfPfRbUfpzJBACuCHBYalGavXAUuJUAAPpV0k9zNw/L+/vzxG1ZXp1sBnBqA6LncfCTQF8HAiW5h/83PgT6zqdqHvPtrtKJ0JEsgCuDHTlme0ZLE9ptBd3EYL30EbXlwAx/9D/k28S7g7iW0mwKnjcXeSQC2Frt9nwPtUn1jVvVFwd9JvR+sfvwTSJjaagSuW6wHcHaXqR+fhnGR+UDzMwPOHw92vVd3byP740dRxuFtJoAjg4iwHz4g4lc3ZeBfAdyv1dsTOAAmwDc9bYAfwmgj6HnHPgad1ch/Aw4tN8I+bgtM9tybu4vmaJ5bBwoWHwdy5c2eAWDsWOwns+hIYHR2FJUsfgnkLDvHZspA3k4NvyqTRyWzr1jwMCw87FPbYY49dn7mOwk4CM0ACY2Nj8OCDS2DuXs8kGy42oAkppPm4fx84DdK92ftXDvJMnByBC9w+pY5/tm7ZAFOTW+HAAw+EOXPmzADRdix2Eth1JeAMf8WKlWi6wzAyZ34lgOfOYOvYerT0bXDQQQd1NrzrqrajbIZIwNnwypUrcfl6CAaG3KCaRtoZ/9Y1LLlseQjgPGCPB7pkK+V9MIDB2/1xwXx083oYQyewfXzbDBFxx2YngV1TAkPDIzB79t4YvOfF4M3mzIk1i3IXxLds2djZ8K6p1o6qGSSBoaFhGB7ZE4ZG9spsuCYCeeZanIH7wK13v9GTZO5tJ7ypza2Lc5CPxf2jKtJthK7lwnu6Xz6dRnvgaeafH8seD5nhjXSC+rz9NMuQbBR8qYFMzcnFVQXjhLrIm3i+Nqw7NKU9nEBSGSbDSHRG2ZmtiQpaXUnhiasWitLYLSRfntbHZ2r8Uot86ji8ZV4/FhHerUOSFP36ryIDFM/mb5MtwS+ljnMMpl+0I5s4zfRAP9KL+wKNUoZMc+IwbvP0JUMTEpmlSBMESS6FkiRVsq1sVG3oKo3FM1U62HHpCiCi7qV9lIzTM+UJK9HsCd5BpSWQ0n6anOyCLlG1F5XL1ppsOeu1BedaexK/Nh5E61bbxGQhTiqbV5E9BHxorbeZqT1Xm4ZpEwlsi7WaCeehhPRlNb/joVG9ScYfOxQ+QlxL9LRJQhq5pq65n645ogAAIABJREFUbkmismztuA0I5DW0hBr0YYDMPRIebEvZz8OYQg+KUjDBCuFR8OCAQ+wR7lFw6L5aBupa5GDPdaPBK5wG2kI/+sOAdI+4TeE2+VA1EOB+cf9MQ3y/eWRYQy0XBJNiGydZkH8VTCJOG1XCVw2dSRbs8rNNgv6hfW5F9JkJQ1GYDcUs85GuKHzXAa4BRsYtrZyADdmmxwztl4gUeSCQruLpfkl/aZDGIBX6El26PRmZU5fOjUST4VB4MikJeVIZMykDicagdoilhiW+5ADBQlThxg05W2WYijq+UkNBMPHkRW30AQgRzpo/SVCTv5WyK32IYccNEdnkSl9kHSeYTA++PZRu4yPDEbmRJo0wliTroY9ATPhHKajBzC0WNE09sBmLNNUt6Qy0ZoPvACXzE+ubwUf0HAGopWFWNIAVRNiK1SagT0dojWVLn9vatCA84oUx3lDZ+14XwBlCLC7vKEkxTl2u4A73fBl9OLCzs/b1XXClOn6WztfClzBy90GQBgbsyBV2NZylzGMAl7Nd4jgEDQoKRItrq9CZuhf7M+hgfvNbhBQpWMpK+N4zPyug7auVnQRZhTa1i/ZDE39RvPFVOUFf2wvecPAZGpIxJKoqHpL1nIFIWIjAaNB53k4M4kJG2UCOiksHkfSQB28pMben0m+s5HmuuOna9xgIzz7m1qzFLoJXIjENRBjHDZDw1STXpW6b3LoEj+4tbzWVlPq1XJWi1mJC+hZJQjDgNDBmEYqRjHwbcaQwi0oNhkwVgn1Im6A60XACUal90mNmaxJUUnsMVvI1CpM1XSb/YNi1lpEgJ1mTHcCi+EXH5P4SPn17WpfCzqT3onYsPtpwGrugriLtCiNxwBeNsRRA6CvvUcoi+rEoWFk2STvXtOUZDeEbqm+yMt1zc4uJqzbdBhE4nNVstWwrE1u0rwB2cdhaJlktrQSc0IAP4LyJjZnz7tE1SgExPhueGXNwpKGZPMD7E9yiiknd7h+FU7eeHk97a0VgqM4z9BgMxCxcK4dpY0YDpSn9n4SfLMN/c3xqGzI0H8rKWTUV4pm6ckqhzRCIC/g7DbbIIEElaNzxErug6nnqVrQZg3tiJJs102WpIjl7S6RpZ8PtlQILgzz5odkzXec2PazUgCy7x2J1+pMzcCUybsIP4pRV0/gxo6Zm3JFDZcVWZihgSs6iag7KAFC81CBTUU3PehKTJXA8FQae/CCHB4WibetFRpY9NTpEhgB2XvStVFI6XS4QZCGlaDpoJeZIV01JTeKXciB9thW3NMY0SNj4dlrsWvZVBnNlX8JOs3q6j3pc8dXYHRSkCTWUZIcr+XUxGy8qWIxb9mG1G7jrzTJC2RaWC79b+uEk0VyHBhVF5lP6WiEk9nVVcBDhZJftUJENEVp8ACeCEqluzTsE8eBfqQgVyGfefD/c5CfPCiMQM18/SqNNcW5tPaKiSaoSPGK2L0Hl2RPytoy/CRQ+Pc/KibyqMOQGNr6bIBOXmYiBM0uD56YpYRZmzLm6ZEBtc6iuf05Tx14IQ5I/304kP/XAl/y/hpAKYxBtc388Tklchp7ZHD2N7j8HYhFUtYMzfa7ASmSB22GSBVZsR2S6/gyWUVaqrRpuCkxnUxspzJrFttOUyZMxKORquhkFas+O4Q1CAPfgCc1QvQxvVE9zoHES9aj7qdmwCA7cVlUaJbiE+YRahZNVdEeclkqrXikmVaKkZDNjMTO4INpY1tBBEzn14sEA9f3o7zIHavUgtakIthxA0URJWeibrqusYAIfZRez9lqcvJK5Li0zQSaZ0zGxXrCRhJyb3jR126QViedkmKxvva8mR7ZPocv0eLytHK/WF6fDfVqbZq1hcM/hLSc5Mzhi3gXvgYH+eiaiousku9xzyc11IYDQJwIsjlV4/hqDL+uJByvB0VHwEazICZ5bVfAB3Acc5UWrRiARFurwFem3OK3u5e7bSqv+4ScFx1SgMtgv16gzwPgBSYwU5ozB3Y2DOKKH5VMECjUYdAM1PkOA+2X9ybrhmpChFYFIj5a/MAdeRGSkVcgqGUo548ttk2kiDyqBPC1nkYecAh6k40RX+GaaQBQT3dXOhLqKqTmvv5QtqjpBasfyTSzDXmaUpiUQqckmE39SLZZIZfix5aalVi/F8pRyjZoRhPukWE2/NQFJQlWZsoqUUguHcvIjWEsmIjBK98WiW6zBw+vUhJRGYRx1ITJOWjKHlpiyvlV9SyL1ubVhGfHlHxW7qXHUBrDCvshb4T8itLSYhtRRuU+mEuqiNnNrEVJctnx944TPE5itWwWvEjvk2XmTZVETnu2cD7+7fQCn+0aWt+rBQjsk1eroT9EtxeurJuuUKzCh2ZRq1M5Ih18XwMMghmXttJq3zyliy4VnPkJpMeEmIcyKH5bymQTZfnKe4ZtUrUWbjqFxsBZrB54zfIsA7vtA/fi16zjgSLN0XzQ6pwCqqs90DtXphYM44w0rxHYEITEZQv02m7TBve+PmVOgVX4vq834ITqj5jQmCnspvISWbC7srD0mNm9ULoMkOacyBdfUjDapWKPJIwsQWsUyHCr5tY59JVvSaQqTK8Qp8FGClMAvHXcbb9welSMXnvkRjd3SfpNKM7+SyUMJ0mVBzTQVwSHSI5kRVqkdmKPYuMY1tH+LoPOjGeHbDJoqFFSRbvl8Ww01r6CbblJiFSFCKQ0OyKqeMZwBo5dxbtai9uGWP7bwhc+Br49c13Ai00LyNaNTO4JTrVFrglQLAqkKj6jRmrhxP8sQSSctyuYMG5bpiaFSMfg73dE1TmkrDGhQSvI4cIcERJBDvg5N2CCLsZRieGUKYqWVZeMoIkz7ccv5hjLaNGmjosJsxj6p1tXk7MAkPQWgfKrSGssiXObg7Wfi/oIIjnogVrFV+zFHUVjogEeXnhdWL6XztYnHFqIgiXYeWBhQkilgmXb1RVkvDDWSTPF63gxYynxZ9bGMduqmuNO4UTLJVb2ck7I1GmpBIputa0hawhR+rFRl3oAnTcUFVpnGYaO3Eze1umpBoo02y18n9QomBcYI7WTSEgi5PXDbWge1Pq3rua82NoFpDHAjyqFxpiGjJaqJHICw/2a52HebYKMDl92CFbqEI4m3FXO9hNGmdZM2hejuCCBJ9FYeJDWqzaeEUmAsLn3FqklqfY+swMfInJ6aZtJc3tm/n9HQBazHby8zQcbOq00Q2Jzf1OY3xqVET8WXF63ZcqzBRjATQY1lowOX3kCIWOa3nVBJsEHo6VE7Lcei2WQTQTnxbxfVktEz7zLAcBDwpaQFV6wg9B1asGTJMZ3vRW6V8WN+JK7txYwDiSnQEv7ScC0eIeT4UZviSWb1qI0wmik/DsjkwEkQRu3lYwQiQo9WeXAhdWtZmEKfRlkV6kRL0oZAbXYvtBAzQY5HoSAT1cRL3BehMBYbjNkIpjI1zI9navrlY3lmkFdY8fTRNenIUrtyt4e8St+zSJKuRYiLtsuilidIuRdtJvIp/5JWZRVR8KEV7/cLYZGlNcxOq/houJHp3NBt2oOjGqk40MLepehjRixcbFxzZtNvoZ2kEmDYZiDZfQUuXTtTt9Juk/uPfThhCvtiAityK0i34KYZtNqynIZmVXYWy9MXUb9vOZ6FHtdxWxwWp9OTMRF0RD3Jk21OylCdIWCDbi087mCnUVGvcqwBsoUdISJLonyblKzAY+pODIL0/UhLNG5yBASaGq3sv2sHYWR6ZkdOFmPtOGZZNQZtbpSwLZ//d3TKJQNPNxm99ltSBjJm+75FMAlteG+R/8uW7+55xxVazO0WKymnQySl2b5lHA53ri0tiJrfNtDSZHPa2JvKZrNE2X8QVB4porAUQVxUC5o61jvQo6ipv1oA9y5cGWI1kDtVOIq9rgyytVBIm9YTEbJo8DtJ8U0iyLsQSMkirgRag6YkJqlYrz5FhROTLN+WUy/Ji1VdxH/TwSVKkjwI1JziUnrTXJu8NKTrJRM1OUjb7FVWod02b1+xoKhXJXHduaFycxDWCynewbBd9tBRYyagESmmxWS2ITexaUfCDEZjJKfLM/Y69HPzLVSDFyY33gO3fecWuPexDTCJDQ2MHACHnHQGnP6iQ8G9JiXW8XKqKBcv42Z5CvxTMOkMwXAelhRSKGgDjoJtCyo5U5nrrBzocKu5M8pTYdl6r6Fn9u8eT4ou7/PYOfsCiQ85846XpeWJ8n4AIWanfEtuGOTZIsve90QQCHQkGWfdCNEXdAixBxkph1WFtvb0oWCT2iwTbKtT695Ck6ac8Wz65cw6DbdGjZnuTHTeOnOmfgKG8G9jEMSk8EBwAm32x9/+YbLZ4QPg2Se+Ek570SHeZjNBEy1SHgEf0jcod+/iT6wXHKTEj16u2775Ybj7+3fAwIvfCi/cpxz78Uw58VFqLUvhe1kEsEwv+FTB2NBW7iNTC/WeLZ0neaq7teajLUmH0hxEMooa2lXabBCKdcuyBnmNacwQFRuKZDndUVGRKM4SrDEjp3yM9Kc5hZq26cSM6YjBcsJW30kjfUsfCWvg0uFnw12j/+BQ8xvhp61drYa+dXfAl6+7BZ402h5eeA5ccNZRMEJ+hVP2lsjcjH3QPe7mesauJ/GvEMT5cRnZQd5CE72tIicEWK4oc2IZvKQbEQFd6SdTYRY4bcOW1XnwwNeiWSqnH+8bQtV1gkMVO96F6uVMzHXBuAj/hk7DeQHkib1jTN7Rxw2CTZPDzHaYl9CrD95TV1WVljho8nytyDCHmom30LbUD/9om/hI9yVllalQBJ/aKoUJybqZpFRxo82+Cd72umCzGf5J7fEy6z8ggzBSBo+QdaKZv1raSAO5J+Gnn/80/Me6BXDS4vfAsRTAcw3lAGDNNmHN1LCo6L9azkj7w8yQch4zG3ckKjmRSZSjiPjoqYUGcSCUv01EZl2XnE9XJmyvwqTbjaKnEs2BKm9CMhVwJPXSNLOO9FODslfbZixl98RQAcXWJEPPzSY99i19GAM40ci7hYP/pUJxGkeuTmCg2LDVAwF98BjcdvVn4ZebAPZ90flw1imHwJyBCVh3z/Xwle8vhXHYG17wlvfBqfu5zW0b4IEffg1+/JsVMIbT9IG9Doc/e9Xr4fiD9/AkD6y7HT531Q9g7V7PgxMPfgx+es8amBx4Jpx6/jvg6G3fga9d/xN4bHIA5h+9CN78iiPQwdwL3/zHG2ApHAJHnzoIS/5jCbaL91/wZvgLvM+ziNGHboSv33QXPLnN5wZgeL/nw8vOfj0ctbdj8LfwzX9wbRwFx758Au6/dQlswjbmHH4mLDr7GNh7ajP88l//EW55bAGc/LZL4Dh0LIBDlZ9e80m4Y90z4fSL3w5Hz01hIxOZsOygEg3qUFpCqmqAVvDKhp5pE5tJgwS4czAGunUqlcnnDE16Vj2n2BsYXWoL4OG+kFfN+xp2ZgVFLdHYMnmADNM8CCl4Z6mXgO/Btz+lAM49FW5OdRh5NoKCpWdLnJLdMGsONvsrtNkFx5wHZ52MM+6hCVj/mxvgBrbZt74PXow2C7De2+xtv10ZbHbPhXD8K86CY5+1B43574Nv//NX4CF4Drz6L8+BwxwBS2+AT950P8w76V1w7nH7onzuh5uozLGno439+9JgYwtfA+e87hjYy9mTD96Jo3knvRsWH/ck1vv/sO1nw2FHroGHHtgCs/fYAVs2L4A/W/xu+FP3sjas+/PrPgP/uf4geMlFF8Lz0OhNK1OCKYYZ2giFvRhbyvxdxn1sOvti23rjZMpXcQHMt57mVKKpLED5UvanhmjTvzQV1g6q0l/9cjk4kf4iCJI6iToIzk7zlplGEpNvQt+z6cmNK9qF5Vvb+JTEWY8BCN9f1xBTzl4LffjSR9Y5d5qYIvlx6pRTStyon91u3gD73PA3MOeuG6F/bANsPvlcWPOmj8COPfCNSNJrKsfne3nsZrjqhjthy76vhAsXnwghlrlNIRNw743/AisWvgFOeu4zMJhuhYe+9Qm4aal+49kIHPXn/w3OWjgE/Wtvg3/5HAZwzfFee8NeGzfARnF94Vn/A153xL3wLR/Ay8/8Uy+Bt52wL75q7afw5U/fhC5LfQ49Gy798xfCoBsE/MP1ZhuHvOb/gTccNQSbf/k5+OwPV8AzXvYBWPQC9BCjP4frr8Q2n/EaeMdbjgX3ElbT0ZMSa7OnVCd8C9vGgsIkPpIKDEtT+nG1tcNmzv09iXY5GyqiYzq0wfXKo2CewUcLawi0hXPxhmIH74KzHgO4VmvqM7VorfFKPkJJ5xGc6WgXGTSTaTgzzli7zeQzm8xapB+VMXbRbkYi3e0f3QDzlQ2vPQdteK57q1n4sCudQpu92tvsK+CCt5wAc7BBP9jHxa/ffutKb7N/Rja7FG3224bNHnH2ZXDGIYPYqgrgrp8lN8AVFMAXH+dGAaGMZafPfvX/Da8/cj389DorgK+hwJ9EcPDzDoLl96yEA176fviL5+OrGtEWv3LVd+CJA14NF5zzp9EWgyylojKPK+5Jg6ijybcm4JFhSqaeVMs9gULoh8sXtjOdhiwaJODagstTLauQFpuR68tNfft7PFKlgr0IwnK+Sl6Zr5WjN/reSzelCgx/rBVYpU0JmQjoW/KwC+B6hkVHdTrZyPVL51ARlftfvhjm3H1jRt/mk86F1RddkaCgOWTnT8Y6+5gL4aKXuJeX5x9et4AnvwfXfuknsGnkcHjF4kXwPJz9bvrl9fCFHyyBbfNfBm9/x4th3xjAD4AT3/ZOOG2fh+Abn/wi3Isxf/7x74LzXrwAln/rH+Dr92+D+ae8B84/fg1862MugI/Awte8F1511J4wfv/18Pmb7oPxOSfCove8Cg6M5JDAVt0IV37pZzCGfZ5/0amwTwzg2MYZl8CrnzcIS7/xcfjOEtfHe7EPNwj4WQjYh5wF733jMbDtl1fB5zCg73vaZfDWF7r3vdbTcIxJuYac0q4JzXn2Ixd2zwG80LvSBduH07u3ExroUeziQEVLqFmwlQHc3slKO9sp/VWMoPk6OULvEA2nJG2LI45c+8pk7fhQbRQu25exzTPri2XHjHq4SOsTbWgHly2NSM5K621K18YenG4y3kpHoWWy/+Xnog3fpGz4rbD6wito0CZoiTZ7AVz44mCzxUmATj+rb4bPf+lO2DS8EF721nPgT/DtiBt/dQNcfytm1uafDm8972SYLwP4+94ECx3tS74Cl/sAjrNotJ8+LHPTx10ARxt7xXvgjOeijeHA4GYcGLgy5+Es3c2kf+aDuJtdhxQ6oG2GGfgIHHbGpfCahRP42uP74dvXfgcef/br4OKzXwDjv74arrl1JSw49f2w6Jhgi+FTc8lygGYAsOkSZ46U09c4mmarZnEd56yY2nM/VpyxOiD/kI17GuWRhrbZ5lERg4MZCZk3xLzUFUu0MpiutCGDNNu8td+K/ZtGwlML4j1roaVgYCqugeel89O72DEGgqfgsHf5XFT22TFnb3j4Yw+Xnfp+qDN3l5zB8J+cB+985SFFeS8k/GvsV1fDVbesgD2Pew9cdCoatXd6j8KPPn0V/GLsKHj9f3szHIkB/HNX/RDWYnC96O2nwr59T8J/ffYK+Hc06lMvvASORzLX3HkFXHvbmjyAzzkB3nTxGfAM3/uj8OMrr4a7sc3X/fWb4XCHxonNsGr5PfDAL++BZY8+ButcKr0I4FTesXbfl+GfcBAw/1QK4LAZfnHdP8KPVx8Or37fIpj45t/B9x/GtTqXUp9fCQ7CX2pbsdJomYHij2wWHdREn7K14hE0Ix/A5GQhhQ1NNC+dkZmyro4ow4DAGU5I04qPSpnzvadjMLUsQ+noHDHWEZDthpcMPEhFyy6kOwUX7Bm4aQZ/zKykPovBg9JuI3UU4BMspuBQy4bxveIPf2xZDjdHI9qsS3EP/8lieMcrSptl8I396iofHPc89t1w/sn7hoHQ1Aq47XPXwK/GMGWOAfswDM7f+YQLsiGFvtCVwQAeZuAUnPvugxsxgLsyr30/lnEiu/8G+MR3Kcj7AL4aAzimwn0Afzcc610SBn5q+5XY15FeKJvh7n/9ONz+5EJ4xbvfBJPf/nu45ZF94MRzOaX+OwinDCKP43DYkJXFsfDLm9AqQz9zuSwzFaX4nrkx3IJvqqeAWUEb1RUuPxSU1xm3oh85+AwmEKQhZVjLSlqUJOuTEuerMmy7vsj3lEV905b7avJD4V5irmd9VERauxz980MPr53qcwefcyq2gToW6GHvNgL47L1CADckHTtzjuSx78HncG16zKXQz8V0nOjvoe9/Cu7d9zXwUtyJPuveL8Inb17qA/iFp+xLz4inAH7WBxbBEWtvh6uv+SGscwHczY4xgP/kc1fAjysB/Dycgd/oZuAjL4A3vudsCHMJFcDX/id84fM3w8b9ToSXnX4iHDbwM/jX6273feQzcA742MSDGMC/IQO4y9R9Bj77o8dxpv/nAN/+KizF+osvOAVn8DpaSZGlEODFogIzQyMqlWSXi5xf8cmWkmyoESNZPla89MLRICFJJFrBWoJXAj+b/YlBAPMT25KBWxq6IFwbyDRxn7UU2uJFiLylxuMJp9FplJ2O3dE7qBvcdjFLn0anPRQ99F0pVc7Fd7AN6/pos1d/JU+h80Dkoe9/Gm321XDaCw+B4d/+K1z5A7RZDODnnbSAWmkO4IdjqVEM/Fdj4A/r2C44YyCmNfAYwHEQ8QmepR+HbU+5Gbhby5br25h658GBGyyQHx2761/gmtuegEPPeAPAzV+HZfNeCm9efBJmA/JPdLYxAjngByTHrLcwPp6t1bCiY2RydWWUzHfnS7p6jKhWsaaqtQCudU/lfFPCEbQ1rffbxfLCMUgfx9+boBvHt2S3oWySKmnKbkJF4lRWMNiD3WSaSe5aoIK/8ourdCFrSMB8sHN1wk7thG800sjWz7GPB5esmBocmoUBEtenyJd4Pxr7DTOkKCr8ccAVLoWu028hha5CEHWdniXt63scfnzVv8DduEC9L26IeZ3bEDOIm9h+ewNtYhuB5y36ILxsCNfdvoApdEzHhRR6H2z6FaXQ9zsDLj7vRNhDBPALL3LBEQP4VZ+E21wAvyBsIFvzkyvg87erGTim2J79sovhtUfPg233YZvfuR9T6CfAOe9+FczCGfvn3Yz9eFwTf/HesPHn18JVt66oz8Adh0YAh9H/gi9+BgcCuB4PuB4/8qKL4aLTwpyfk7S5KnNFF4Cu6V3qmuEs9CfUmLBXeBblPtQgTHYdzSUu8GVgidREZyih7QckOSOZU8MfzDc/ChKrC/GkOs0Wx+uaoctSgOUyhEBvr51M0+hlcanxBvWaGwg9ijh9H9fjGQBk8lrWYtRl23BIoevPFDwOt1/Dm9gWw+tOwo2n3ma/Al/FgD2O9vTcN/03OG3ge3Ddl0MK/fS3vCmk0H/9FbjBpdB5/TzOwBfAi97yTjhp3pPwn1/5LPwcH0kJAdwFfhfAwyz9NX+JaXbHHwbwkGZ/Fyw+llPoLoDvDS9afCmc5KLxFAbwy2l2f6mb7dNn9Cdw/dXfh017unU4tMUXvB0Wv/gAkQ3B9jPAOqDmshQOMYmH5UugnQ5ktNWwX7DnfMFn5PeMENoW6wWBMSAzN7W6ZJMRnxRHsslF4U+IWpJhdlvFs0iSkrc2WXY37nooWlpMHGCwuWc86fKWPAXylTIt8RQ+KjOc0EB6/yT1n22MMJxHwZaFlCSsvhWPrsQZ+DDsgCF0CAHI7PiiM6XjM8PvKXAbYPa75lKYdf9t0L9lA4ziJra1i/4ON8DsnWUIZXqIFeLTpqu+C9fiphjc1Fp83GNkF/rHyLbCb7/+/2LqWRcZgee88a/htYfigAMD+DU0A7/gwhDA77w6BPBTMIAfXw3gZb/7ovN48wn7wRacDbj16uLTNAN/AGfg3wwz8Le5NXD/2Yy7XV0a3X2fC8e8+QPwElxgl5vOmpx2CpSCEqOCvMT6ijXoZpwp0Ow/BbagbG1/ZRYlgCjCRncUHRm1ZOSrJQz5LXe5Twqegmmp8RITBcSktDPuI9UVd5l46Rl0GkE5F+nbDKhO/1KLg9W65N9McuBGOII2CmgWb80Qgw1fQja8ETaf9FZYc87fwSQuhWVxifvAWfgXcBZu2uxhfwHnnRls9t5v/AOmqEubPeKsv4JXHjqECt4E99zwcfj3x0vi/S50H5zzmfRCV3Qpp9m5zGb4tWjHp/dfvtUH8GUuPR8DuMP3KPzyyx+HO/xzq3Ph6L94P5yC8Vst3ChDUx5clS7iu2bH69oBWmiVVefL6g2oTQFGRtGK1yiMuMIe+XerFd9ECAHhQ20Wx6DzPSqrbdKSrJy9y7aj2CzbU0Tyo4X5ZamJ8L3UHDGW6cgKjKFAJAWLyL58605+gv9KZxoNwq8pJ9DiEzJZZWkNwtDWLaOIpAHYNo6prLHtMDG5I52IxnpUL+xwytAzKenDOUAEadjHsBSHQriDXE48A9Pn6VCIvr71cP8Pvga342Nkm/xjZAvhxDPOhhOetWeQrAjgb/Pp6dVw5zWfgtspgLsZ+FpzBr4Qjn0JPhB2+1L/GNm8558Db3rZ4TDi7e1J+M2/XQc/fngUH0lbAM8/+1x4xs//GQcSB8BL3v0ueNHc+2gXukuhLwrrcw9eDx9XAdxd5jQ6uNn9u3jNnXWbEOu/cfCy7FjCIQYgBVMDtR4bMmBxAKf20tpTGs8WfqCa/2anIgi28urJD5hLApI1zYJuTt7X9h6MyjbdwpoY1yyHcrrVq10G+5LjhIp/jYaoCVf+XXPQ1BzzlQYs5gpWjf00qZOOmp2Tt10hKPw+sfE3cMd3b4H7HqfDl4b3h4NPwINcMH3unqwIH3yM7Javw3/duzLYLD5GdtwrXgd/+kyxYWzdz+FbX/seLMfnzAbmHQ0ve/42+N5t9BgXYHDWAAAgAElEQVRZDwH8ra4M0rzt4W/DV7/9C1iPNjz7BYtxg91oDOCvuvQv0gwcqRq7+7O4F+YJgNnHwRsveiX4+E1atnClhVZgM2InlYxPhXjTCDXisJfXdWNxmWI1nLqf4golFIapKNT35W/NYMVMIhUqyPviIrCbe11ImhGv9EVOOBM3MiZI3u3gG5riLG4ghH1mlALRbOk0lGkwPDWF4cO8nX90tcLj1end5+4tlEGEgfYkzlyPUk41/NRxphTqmxbX6Hff2Ka1U8MjQzCxvQ82Yizftn1HOnmLhOLKyjO+zQBOlLAziV1J/+55Tqy4W/yHxSH/zZgj2UiHplXCiorX3ReeYXqh4+aYf3K70HFzzGWL4HAhVeaRAynzyO+y1nQmNkrL4sHM5rs/52fzc150IbzjtGflA36beK3PInFW4JDl7sDGRiPl7BnJAR90JPXgBVUNWuHVsVS+2OMQFBNbUEiNP0sxFbxG3dfaMGswacmkuJjESm5aoYRFUta1VcmgoZdxQ5AP6chjMffPFdb8ZQmV2A4xoB2DrCCP6NQyaaK5VVUGdiX2pNyb+NL3TJPQOjAZNs4jU0yM/eoauPbfV2KgPx8uODV/+iX3SGYHES8ljTqZ62ylYk1RMKxFrV0hkekARApSkm8JVHZtYZmu1UjlVZvstDOqo4N1uBxa8n+TH6Kjneg2BUYCZF36CcGFCxL9h6+WL9PeoI5MV3IA//SjAbl/QywIDPjgTfr1JGeCor7xOr7ny9t4KFNaBNtfvniZuM8xGdrNP0GRfatXPTg1Z9YwfsUE2MQsDODUmVhQCASX1fkIxqShwI85QqMYIANfPG2J5OAHCWI21OgYOShVWCN0BGVG+lMAP/Myt+NcqJrKcPaAwZhe3hKIZP7CDluSi1eSeu82pvPvuPZT8LN1e8Mxi/8SXkKZdds5JiT4+wXjruNQRkPBLh+4t/uitjKFige9tMOUGFUY6OVnoE+UbPHuefmAB5sP0awBFM1Gu2MwuFEdWw6q4E82o52lwI85DnJ1LT/T4nR70QOX0asdfD2dKTAtdZFy2WeInyS7mrPNaNYKnqay5GyX7TK272W3Bv7zi5+Bu3C9/OhF7wXcE0ufIFjGivQ9Wqa9YDBbqupVKVrfrGuOeJV2JCQyeBi2xkG3GAlatmnYf6GrwoaNLKuABHlN770kHlyRLMGnpiuRlei/wxXfG9OQlOfvhRJJCHINOskpB5i7Hs41oBk3/R7wPj11hVPb8okZxYNr2cl7B9Lggr0L5D5OaEMgutl/ZEMOOWEiRqsLAxvXPjI1MDgEk5MjGLwHYbs7fCw6TSEONshwO4naEyKlSQRLrbO8oyKIS1ZHlGwgUztFy54t3GdAEwXS5PE+eg78KDjzsnMwgKfHmLyckzRT0HC0C+EXenA8ZQRjhSXXw+U33o/DuLnw7JecD2e/IHiMHEAEes4QCOKjDVleIyq32atXfaAw0NwOpxEltJPQnWkDF/flyN2TInjUcZhvZc33Mt0lWQpWq9kF5TPynxKvGbgyZVqaS9caxJrZqWgld2oSN3mz5BvIWguvWhSOJdh5ZAKSP4R9e3tUj5XGlvM65uhS+Fqm1wlZu4zYpHIlWuzW7+SlhLAZNLh2/qnvPOBt8eBTFsOZz+fd8WVL9RxUZVDj8CG6DKRLoxX+s+iO7N+ylQbnFm6lAnHKQ2Cyxv7VEbDEXKaAqvegUspzNEIvAYCDYZSQiAvJERB/0S/SAJ5sMXZVwUmOBWaKr2rBUsDGy0P4IJafbfMfKiq7cRNMF5RjdlZIw/Xg7rmjvBkFLniHtzf6uXJUG8/cI3QEr6k2057rWsOob2Lbpqm+gSHYuhW3XW2ZhIkJl0IPOGxTY96Ycpf+pxCYQpZvuzJzMvuWZXsY1mv9+t+GYfjZuQyiiu8CMJ6tErF5EE+SyUaLxLNye6kwOwQGhgCDJ98wdi3mUDUosNCfbk/LRKGjgHsLICo2pTEnheNBJnwg3WO3pDBYw4ut2mhIjQ5MK2PauG9mzw92p2dIZoMsIykrkSRLam+QRZ1SOQhNjiaNpOWLNz2IVS8M2IyMRr5zndcGCJJiLUQrapTBkynKrEE25dj1Ok+uvyYnVS0Wy6RhFDLMNpvZcUOcpuV3OeRpatKLsuFMQoKPFlRmt3O/Ulpj2VbOUfhlSSdIhn2vpbHoguJIPm8qZODYKAU2mSiKhjXN5wgKpSQdjvch98cFcN50GONfeqdGiBOBtj56/0buufpgAiM1rkD7y+49Ha64u5bWzCU12gKYst6cReR387rHp0ZmzYbxCXxMC4P4xHbcZe7yCdpOhWOLwVD1VXYtoE1BMpLtCwujsRynKBP1RV+S8xKCyIb1zIOTeBCOCU2ii2nvydkWXTaDPnSfZJpSfkmhEoDaHGKpxIqxJE3tS3TyUI+UyeLMTE2UjyND6ZF6w1Np40/xiuwuJ99Gl9mNpD+34PCr5klEF41YbuRNdN6LL5wWA9plEC8KPJG92hS/Qr9cIqhlQzLRVfjTaXorbZ+rgGWWGKmKzvlwya/+XtFtGmCXjpOr5GX0EDivZ3VjXhMXw1fxNzdpmG4TxKKvopRunjJuMzwt2ZoxtLXTRmFql9yvaXbhnuX8adbKQytjNz+5NZXzqBt/kFtYLnQBNqTNcZ0b/x3EP5xGT/u9cnA5HPtXXhMGfYrckU5dTuC/23EK7n/SS5zcq5ftAB7kp6nN/F8Prqpv1bJ7p/aYPQJ9Q7NhbPswjE8OhtEhB3GhJ23U2cgt0wGRofXif+eHhGRryRoTokPtUDXslA8r0WXkvl2d2K6NIRJyErPut3BoTwf3XLcpAMkOsVwxK6cL3hkzd96RB7hoOUZy5Q3RR2in10+ZbE3N1nom2lQngVzRuape5UPLkPQam4/eWliHaCynt3fOe5WQLFcRubQ4+l6no8AjX6jgvcluCCJPhZVsO4zVgJU0a5KuZWeePoo/Zl26SEUSGRXbZn5zLBmIJXuMovV0UC9UPASiZCumn1C222ZYeq82OaNox6Frtp/ctgN17h5lsyTupd+TymL5EU+2jdWck2jIsLFMdgLVbnd3MPWcwMib81l8NjoTVICY2iBwRN4jSWVFF97cJjUvQfxnsH/Kz8J92HN4odjD3IbgHfTL3YcUOb4RAAu5IO0CuJ9xEz7c8WiuPv8JJzx6bsXfgchc17bkpaoiR2tWPjI1MjyAT5KNwObxAZyJ9/sUMY80uBLH0vx4O7EpQfQZ01EGHXzJMZdYoTS257QOGwNrqQ2tIwNnmWE7JSkaeHiRKBOg8iAKjTY5HqbRzPL3gH3JY6HloOkwapNiKggqXJjIPyQvY54gpWhkdcgWtR8isiLpFjyjTGX7WtWUdppOztk3wW0KneaTz5SitWCSy7xRsIV6ygtNSk6bNBOKwibL5Px7QVfq1SrtsYd/5XinfkhZxaSnhEwGP6sfLctElW182on73waYwiQnzJRSxCZ+CJBWPs3yHOW1RJtPiwoFxu/quiczOu9QKpCthJZchPASqYfErzPinLKSTupQCjnSVWK0GJpTEfePpNibi2gncZAUkcYmdSzXdS90KqrLwMciZ5l6vytm2IkX8YiWgIJQQHQr0nfnkKpRKvUy5V9LPYKL4C6I+17d//jH0+htKZciq89tbMMnr/0fH8DxBq+D58unbgd7riULr5aDaSrXN75l89TAAAZuTJ1vGtsBW8cnffCOLytgT0hKL0cmQvERLNIqQvde/gK3wcfwBgWnwJBqKJy3kXo2TCdZogpwjUIS9PBeVAY0c1Wsv5BWc4dmA70I4nV7sPSWexcpUuq8MYgbfRVr9wpQGRHRyG3SrKtJZvU6pVxFWRL+Uwa2rqjwxjhMDrgq4goDypv2NJTTnic5Bg4AcZBkjvqa5a/jX7ArZWzURGVsrNVuxFRDI1EUae91W66G2csCOWOZqOBHjILjTKT5r4TJFAjJfxfkhcFKvCwcj4UtvhYnKdFhpf7z2ZfMNMlAkHuFRKe1xl8aKPsg4sopMfKc0sx5H0yh5Ct6XPbZQqP+HhWWaLbaidzTWML/dm2mqE+N2TRxfa33eJ0bFAMheSJFnHlLw5VoFQ5H85LrOcWgUD0xwE0MojPFeSwM81o4z5RoEMmPhXnTIrpDuAqPlrmgHYI4xTEWsxhIs+wj3jLLq/9o8od9m9euxOfAZ2PnAzC6rQ+2bAur8B6w4Qn2GFS9UeBfW8bW41t+NsD2cf2qzx4p6op1Eugk8DuRwNDQCAzP2hOGR/AURHYu5HCls847m4LxbRthfOtG2L4dT3DqPp0EOgn8wSQwNDTsbXhweC8rIdVIF66B3zc1Bw9yGRieC1smhmAbnmrkZ8L4yWbiNAoaw+A9tWMrzJ8/H4aG8GjE7tNJoJPAH0wC4+PjsHbtOlx3G4YhDOLuk+ZDeuYRyNyOwXugbxz22Wefzob/YJrrOu4kECTgbHjdOoyreJz5wBCeMoqfplm3lFvfk6uWT40M4Rp4/2wYHe/HTWxhQZ4/YfGe1sTx4urVy+DZBz8LZs+eDS713n06CXQS+MNJYMeOHTA6OgrLlz8Kc/c+WBEi07vJKYxueBQORhueM2dOZ8N/ONV1PXcS8BJwNjw2NgaPPLIc9tjrmWnTW0U+csGib9vYJnwb2TA+/42PkY1OwNiW7XGjFG+nd4+VDbht8Vhz1Yr74eijj/Yjd+t56E4nnQQ6Cew8CTgbdSP4X//61zBvX//aj2yDlbX6uu7JJZ0N7zwVdT11EmiUgLTh+QucDTcdKZQ31bfhyVVTs2YPo9EPwujWPhjdsiOdJkMDeLcW7oK42zm+auX9cMwxx8DgIL4NrPt0Eugk8AeXwMTEBNx9990w3wfwtL9d74njrTtrVi/pbPgPrrWOgE4CSQK5DVMAN/Locfbt96ahta946N6p2SP9MGvWHjC+YwTGxt1xqqkBn0L3s+/gGLoA3sGuk8CuJQE2/gX7udP90xp4fBRULYk9/viDXQDftVTYUTPDJcA2PG/fw7InqnzU9U8T5Mth/IhG35rHH50awofgBvA58C14FvpW3JQ6yUfH0E50Dt6uice7GfgMh1rH/q4mATb+/Q84IozKaZjuH3kRj/z4XepuGeyxLoDvajrs6JnZEjADeBRJ9txetlO9b+vY5imXDndBe/PYlH8n+JQ/sT3U9kfCuee16ZmUJ1Y90I3eZzbWOu53MQmw8R/4DAzg6iM3vPBjZiu7AL6LabAjZ6ZLIAbwBTgDb/nIcI4z8BV4EtsQ9OMLTdwMfGwrroG7p9LFKF6eqLD6sS6Atwm4u99JYGdKIAvg2WA9/IhHOdDz4StXdTPwnamfrq9OAm0SYBveWwRwa/BdDNBXPnQ/nsSGJ9CMzIEJmA3bJnA2zmvgsgWq+WS3ftami+5+J4GdKoF8Bp6Nz30AT6viYWC+qgvgO1U/XWedBNokYAVwVydPnqdW+HrfOlwD7/cvQh2Grfgyk634FBkfWcizcH6nhHMFa57oRu9tyujudxLYmRKoB3CmgkfiYSPM01sDvweuXPS/4XuSwaG94bmv/SB8cPFzYO4TN8OH/gngrz58Buy/M4XwdPt62nSvgJs/+D145kcvhOc9XVq6+jNOAjqFXj/IRQ7IMWxvG90wNYgp9B1TA7gGvgM2bR7HGTgep1o5l7kL4DMOWx3Du7gEZACX7xsox+thPv7Y01oDdwH8Djj5+otToBq9B67+0EcBLrkaLpw3UwO4IZddHDcdebuOBJrWwJuCed+G1SvxIBf3NrJZuAO9Hza758C7AL7raLajpJNAiwRSAD8Sx93prWPR8OmL+8f9eeJpLYPZgWrFjZfBFUN/Cx9+4V3ZDHz0/i/ARz5yEzwwBjDnmHPhf112Jhw6NzC04taPwUevvhNW4sbZoTlHwmv/9m9h8XPczSfg9o99BK64YyVsHzoITr7kb+GyU8J8vqm9JKanUF/NwJv6eeLmD8N/v+Zu2D7veLjkf34QTtn/Cbj5Q++Df3nAUXAkvPMTH4Yzdqv0Q2divw8JvPSlL4Uf/ehHWdOnnXYa3HrrrUV3bZvYakG87/Hly/AgmO14kPosfJfpLL8G7l6R5j7l2527FPrvQ9Fdm50Eno4EYgA/8EhqJqTZ+CRFeoCEbBqPQ35ay2BGAF9/F1z5wcth6INX5jPw9bfDhy+9CV749/8TznzmMKy48UPw3x94PVx12QkwvOJGuOx/rYQLP3YxvBBjtrv3gTtOg89g6n3o9g/DpXedCZdf+kKYO3o7fOxdt8Lxn/kQnLK9oT0hwNGnUl8G8Da6P7QMLrz8Ujjyro/Cu+48LfAD3Qz86WD4j7GuC9Snn356xtott9wCLrDrj1wDr21es4I4nsT2hHsBGj4u1o8z8EHYMu5e8Zle85neK+yeJu+Dtau7NfA/RrB1PO2+EmDjPwAfI8uMn2fe/iCI9Hn6ATxfAx+acxAcf+5lcPEZh2Zr4MM3fwguffhc+MLFvCp8P1x94U3w3M9cBicMK3nfcyUs+uIh8AkM4HNvx8B4NcC5l54Dpzz3UJhHZdf32N7oU6m/PqX+m+h+3p0fhnf95g2CJ+ajC+C7rwX9/iiXs/Da7Nv13rSJTVMnbblvbNO6qaFhZyF9+AjZFGzcPAHbJzCg87u6/VQ8VVnbHcP4+9N213IngacgATb+/fY/XBykmhqK1ktbV59+AFdr4JJmMZPFvDK8L+SVxSelmEdX3A7fu+k3sGzFXXDPA6thw6Hv9AF8fxiFZTdfCR/7okuvAxx08gXwwUtwZn5rc3upk6dQH1IAb6L7hXd9CP4J/go+XOTIuwD+FKD7R19FzsJrs++2AF7OvMWpbKtXPjI1PHsA3AtNxvE58M1jfXiUqty+ng/fuwD+R4+5jsHdTAIcwPfNAjgbuTjQgS7trADuZrIfGrsELn/DM0uJ3n81XPzR1fCGC18JRx56JBy6+otw3g1hBi6Xj8fX3w83ffR/w52nXQ4fhI/W26vorOf6YuDRRLdLz3cz8N3MQP7A5HLK3Fr7ZtJqM/CcdGXTbtq9cvlDU/04Ae8fHIZJfB/4OKbRd0y515bITzqJde0T3YsQ/sB46LrvJJBJIAVwSqG745N91iy92ESa/s4K4Pu7oPiBH8HJtAY+ugw3tH14O1xw5YWwPwb3yx44h9a5l8HXP/Ih+OL4ufCJj54Jbgbs1so/dukJMA/W44a2S+HOk6+Cyw69tdrec4REnngq9eUaeAPdz3Fr97wG/sDlcOkNR8Lf+0GHm4Hj8sBVuKmNNul1MO0k4CTAgdta+9YBfK8Fh4plMOMgFhWX+9asfhRN3b0HfBDz8P14pOoAGj8d2eRdAH+CC1jTBfAOlZ0EdikJyADuCIuHPBCVOgX35O96E5uUht7NfQ8G7Y+6Xei40/ygk+HiD14GL3UT8tH74Qsf+Qjc5Lan4/ULLjwS7vzIMjjz+kvhhdku9Dlw5Csvgw9e+EIM5lit1l6mEbkLvcf6vdKN/cRd6EPHwAV//yHacb4efnI5ptd/NA8u6Hah71L2sTsQwza81z4cwFMMTvTLZ8CDVfdtWr8S96wNwMRkP659YwDH2fckfp/A09jEkeixje458N0BDh2NM0kCOoDnvLPRh8fL3N6WpxfAZ5JkO147CewcCcgAzoPwEKHlkLykpW/tE8vwJDY8Cx1fWjLVh6lzPJFtckcfbMUz0ccn+jCIuxbCPNz93QXwnaPQrpdOAr1KQK6Byzq895TfSObH7GjEXRatV8l25ToJ7BwJpADuXmbingOjgKsm3Vk2zU3SV696ZKpvYBBfJ4rrZRjEnYW7mbfbib59ws3M8ZQ2PJiNW1z7tNJvO0cYXS+dBGaSBGIAd+8Dd+vfjnmVN5dnKq/pniSZSfDoeN0NJBADuHuZiTRgHH3zqSzxiHPBT9/qlSumduAz4O458LDpxefZ/Mx7YnLAp9V3uIhOn24X+m6Aho7EGSUBNv4FLoCr2K23wThL7mx4RsGjY3Y3kEA+A2eCywfINCt9a1asmJp0AXygH0O3+4PBG1Po23EdfHJSHOjSBfDdAAYdiTNRAmz8+1AAb5NBF8DbJNTd7ySwcyWg18DlQDx/FVGiy+fL1z6ycmpyCL9iAPfpc/wziTPvbdtdIC/fadIZ/85VbNdbJ4E2CTQG8LSHLT5S0tlwm0S7+50Edq4EdACXj32a83Cy677HH1k1BUNu81pYOncbX9xz4NsxiE/5tW//UGlcUuuMf+cqtuutk0CbBNoCeLD18GYD9/+6bg28TaTd/U4CO1UCbMN7zj809FuevxTWxv1mFrfM7f7FJe9HHlox1T806Hehh1eIuiCOs3B6HpwX0HkUsPppvclop8qk66yTwIyQQFsKXZyE7OWx7snuMKYZAYyOyd1GAjqA8y70tJ9Nvlos7FPzU+4HH1iOj5H1w+AgroPjY2T9AwN4wx3o4gJ9H/S7XXAY3PEthX4AsHbNI7Bw4WEwd2533NBug46O0D9qCYyOjsKSJUthz3kHez6zx8fEbxbC5g2Pog0fCnvssccftVw65joJ7C4SGBsbgwcfXAKz9jgwTLMx4LqY6zPj/lFu952m0Zw+d5eWPvRYyKxhvtxd76fd6BOTeCA6fgYHh2AIj1nlOf2WLRuwxW1w4IEHwpw5c3YX+XR0dhL4o5SAM/wVK1bishfa6cjeGY/y0TF5Y3zbBhjs3w4HHXRQZ8N/lKjomNqdJOBseOXKlfg67yEYGOJBtVz5Do+ShSvhb77S9+hj66YGBgdhfNs22DEx4QtOYvCe3D6OM2+AoaHZ+KKTWX52Hj5TMDa6Hsa2bITt49t2Jzl1tHYS+KOTwNDQCAzP2hOGVfBOC2bJ6OPCGl5yQXx8K9ow2nn36STQSeAPJ4EhfJHY8MieMDi8p0lEPNTFm7Lc3oYWvWTZqqmR2Rig3ZZzujnlvu/YTqezDWHIHvIxP7oCtUUujRUoz67IyMcSrimxMU7dlOt1TU/BydmFX7mPXIYNdzGNGIcdTL1+MraUWdMOwKbaPrPBGw1is+kIS91TWN9o4rKkzfXvlzVClsXtY8g+9A4Lry33/P74+FZ8nt85aScXVwETLjgWG8Z9DyODA/gO+AnYhn/8Hgj/Cdud3MswBt2TCe5MAGxnEA/62WM2ZmKwiU1j47DDrbHgZ8KdpE/K8Jx41U5h+/0wb8+5GCCmYMNmPO8arw9gdmcHYmsAT/6bNTIHm3bn7kdoxcNHMhEGqFQ+hDc+aswQZ8IF69+QF+GnF1XUZrXEetzs2YtWGbfplSOkJaOy2Z5hbrzdNB3/YFNS3pejfJaRTNkFfIQHSwNG0keCUNSxtMZFcz8USoprkhr33fUYdJn28NCevKwq35f3HL0M74Dt0EYumdyjcF/C67HbUlwlWYRUZ2hfTJkEY3nV4LJK2Wl/JgmVxZn+wEveTvAtCuv+UBADNLJoA8Clyur4Ngw60pYrvd0TEwu8aYuFakJPgEMbYxPmaC5rQbUQYFGoFJaOS7pKITdLkFowVMaHzQjwgJ2+e3ENfAgduXPQA4jyATyVzf12Dnh4GGfm+DjZ5rFJDAKTZEZsQUpguf3l2Gmw9SZH14sTZAEl0DOTSfzhzUx5kPc4JmvoGUhkl1WlyAgQrDO4Ono5TMKR4EwbGTXOQNC0uTyIC+DRQUmvRjrgM6+ncFlkGwbwyQnMpmC0d4skfnAWNyti8HVnAGBzLrA6ObnfwQFNwdw5I9jXAOofszOTExjARxAnQ/jSm0kYmJqErdsx+OOJfQO4f8I7dSLWteWC/7y98PUTeJ7A2o3rMcU7jtcG/GBgoH8QZs2aawbwII7gBEiEQSLCKYbgkSRTk1Vqiy2asSt+x8ZDHxpz2kQjTZY3E4Xd7cyP5yT7mzJIsDPnACODWaSpwEruEPOgqlDaYIMx2PRiCBr88Tcx34vRai9Xc2Iks5IsCkQqaCnkCA04WbtTLtgJBEV7HUWd25GL9c0DF8m+VSO4ANrxL3BcsqgBEVqmkzfCd5roZCIPpp8NfPMAThMGV0bJOfZo4LyqVpKifT/HXzYC4wpqJiUHq9pue4FOokP3HTtMNmyLOG8i+mmLwzpFbaZix+BAUNGq5XQkOYQpH7D9dTFMX/rQ4xjH3OgW17y9Ax/AP7j23bcDZs8aRBCMwJZt4eUmbCBxpp5klnOfIlVJrGchd5RSzm1KbNJJ4fCJqh0xgIvXK0pgEaCdwUQnSIT4GsRPmMFSo06YnLEg07NGbN7VyM0HNUsxjNXyuS54+wcGjHa4fAjgTp1hBj4pZuCMBf8vKnoQB2uORh/AKYi7WwODfbDn3GG8PwwbN23H9RnEB14bwOn7LPx3EAOxC+zj+O+cuZjBwba2Y0APbThJ9PtA7eS1HWmYApfRwcEBlu9DjM0emYu/8T5hIY19iAuvaGnuJcMFFqRQqk4qrxWxyEKjGRRP6rm0dBcOJ2yGOV7dExzCTgTJWTnD9zg6Mrugjllf6WaiX/ZU2E2bIdVwyNfbgqz0vmw/wq61jQuXkM3Hao4wvhBRyyqyH2qm+i0Mk004vbL9uBp5AA82Y310APc+M7rT3B6jn4iZIWeMidhyhi571IgyqDH8q5+BY8NVKRAJ0eAq/kPrrYRDVSGxxVLXPKAp/VYNZrKNNqim+0HItgUSOJsaFnbd1qeN2yR95YpUc3ltj0PvCF0c1i1Tm4Rf9pdRLytXrsNd6Pgq0Uk3U9vuh21TOzClihvVZg1jJB+YBdt3zI7vCOeOomOhljLgNEq/9F5J4LqiHK2QlxCiiMr31XJnL8VgBfDQTABW3WipM2qslxRrm+Kr93UAp99aWj59rmQQJ+F8nZyFm+264DmxY1uANVZ0exmC48KZMO594CN0Q3DF8++3YXocZ+5uVj1rxD1eOAhbtk6CO263Hw/86XeOC2fdk3KP96kAACAASURBVNtxn4Tb6IjecHjWiJf+xPj2mO52WYeQZncSdhsiQwo0xMkBnIHPwQCPyzMCONnMWgubdBw0Lcf6wjMKb8MzoRRqk9AqJiL8QJAVQST8m2VrQsIy2lqyscyBSqeq7cWMYtKInK68ngQGDe8sB5XZckrVk9sINKRoFuRylht/ythXOo1qJLzodmNcFPr2KhIuogwiSY3BhsjrCDD4TJkIghnOVIO8IyijjXQmccO+LehfuXXfXb6AwuBWUBBgLJ2/b1pipUER2ax8ugqTAplu3adZPnWdkJcwW8aUIBNhmAorbTPLIo4a9NtBXBa0DDaBJLvLDiLrOLe2TPxUuW/5I49NDQyPBAhgWtR9BtHhDuCM3M3C3M64bRND/g1l3kg8UNJILzaaOeKatgjOmi9yzoFcaw2pd+2HEUzujlIKPfHALdaCt/POQabT9ITUu6S4XdGav9xSJDc6rvjktXNIeVTzDYY18C1+Bu5mDDRIj7MOLyv/BjpqA4vswJl2PPve3w9r4K4QTpyDg6Oz8TkgR6fgT/5xH0zLe9khXdi8C/ohgJNHdrN4XAMfGBhOtFBNdnj+p22XfrAgy9Xm6bJ6Kt88q+dug5xDLZG3iYpy94OtBcFHlDgzEupkx8rX2E6zhgpLDkYedW3JIU7jAp0mSgk4GsK5dQhimR0pe8WLKp0NJiUNKlTpasVviWuN8V7tJ5YzKqRL5AOEfFPQdMqzKfcP52BBNxnwujc4inDgeyQQU/e0WcYPaAX2vZ0S6rxe6WeTDGT7csAXXYLrw5mepFkBxmc8lMEUwZ7K+GItCm7EWCsalAArnUmbiyLLhvfeNPIRfxPGhSKivIRMJMuZPiz7NHjUNho9Bwk0kCpKCf/CZBdtPLTkYf8yk0GcjblNRgO4djl7OKyBu2vjeCLb5tEJDAQuuEuvklt54ZgEKMPX0LUVD4NJ8DaMlMYO9OtASjTUUl2uvCCGQcxtBcEny/JCE5YXQe9pNd2ibCFTUyEDJS7LCHtxerpeNA42btcPz8ypsOfDp9C34Jq1C+CB70kMvvHdNC4YU2NBDmEfhPu+A5dM+J4Hs0t9C0J401tsi8q4dfd+/8RC2HrkzxDw6cYQwINM+3wAHxwcKQI4C5TQQu1IMSsvE29lbpB0FNKcuRZT/YQFWTf15a5GbEgsSJBI0irXXY/xj4KUCTEhZ4uy2E1IZwQKpMc0jFF2K6tlAFY/CvRL3yJBKTDETejNnBlJum6sFL7kdR2wHJ8lpeWGUdUQCUXiNguIsU3FQHY9tDnkjptGIiYw++SaLVLqQgWZ3IQC89Q6eSE5ECMbLbhgO7eU5cQjjKbusSqaxgp6I2xRksVjNW4AVEKxjq+ylL6SJ96tVmng2sS05Tw9yEhhFZnGy0bbcuCuq1s+XqiHvoZGAwlESIUHHkT5diXN1FHfw3gSG76zJKRGkTKXSh3A70P9kzBnFr5KFGbD5i34chMErlS07fJyofCEy/WdzdnFDL6u4DywWmuLpct2TAaDj26a7d/zyM4ubQLIjAVvxzYdsD3hyUlKISaH3JvJ1EBd+FoDWNNJ5/hJMw20XNDlFHoEEfLjgq7PojjeImFhFs8ycjMNz7oL6O6LX7t2ZcJvIcrQBF33G+EEwYGeAL60W70PRjCAD4kALiOQNoKaUWgafDfs0EgtSTuBUc8LyYjb1atmtf6lDmtaj7gje2NAuVSp36AWjKHJP2T3JC2y7dr3zJ5EcIhdEr5ymNXQGYfd1GyqlejSnsDwMg1GLnMHpZ4V9zxINYTPyy/RRqXXFCRKPxRhqqetkdvQkbOFWXMG/X6RrVsm/PKRxDjjTswLCo5DS0lrkQXJi7EG0Lh9xnDCEhdSBE1+NsNkcpHRbmXdhjlNFbdl34y3Ou5CnRDCjW1fZF1CqjWD5M4NWTUG8SaBeYVTAdEvY6/mryQCJBYcLGJEEkFTs2S12/fo8jW4Bo6Bego3Gk1NeMrcWuggbIM5s53ocBPb+CxcIw9rp/5DLRmxJt627oVq4U4ATQgS/jtxz3dTWVYllWcSlKXKnx5kcaidAo42OgvszGIND5ov7qZIYlIDbbjSOJG+hMViuUgJBivguIDq1rJdAJ/cER4jc0J2M3Aek8QgTgHftRk2+ASZ+RqunRDxKYDzmCb0GrMU+NO/Nx5rudm5v4vVfADHP64tL3/S9/DwLJzVzPLD/zIBLLTv6RFa8eXDR/Itr/H3XPaBf5lV4awFUxCoTrUy36oVJX5n/UmDFgRmTlK1NV2MsO6bHIVJbsVfZv33TEylsZpTYIKcPtnmpV4zbSbqe+NR0aIqJbwHycXbcgSYonnsnH2Kw/+sOUPoD4fxDIxx2LYVz8vIcGlJOwgy9abQaKyHZzA3MN4AQeqrrUR5X0pOBmdLu+3QIBtrpT1Za62fNKgWgBKF2VbjDFa4iOlKIadB6q2kjjMv5Z1whbwizz6jPwnDkIrnivZA9clAtE+z4kDfsqWrpoZGcBfxgHsPmfvj/pvER34m8DEy92ayIRjd6h4dyj2m5Tylw87HTWEcJXdPO+LCxE6seUvJC7TEr6LTIn1m5MnYcOO6VS9TWUP7jcDVUqb6sk78Xhu+Cs3IeuxAOJylvIEKnopmnoW7AO52oe/AAM7w4acJXDD1snfBWXSUArh76CykwJ0Dc+V8YKayYaCIs3m67tfKfdpdlHNNywBO8HZdDuO+i2E8JMg0wMwBJ+EEU6bfUpZ0KbtfGAsZphBw7oRTp3pIwThyYrYCiseyciAWZkybma63mWb5LJ5mDjBLBNDwLjSueemtS9W4H6n1En61UyudXE3m1dbjCIGirB+MshVZSpTuONecq+UsYRD3A82ZM4yz7ynYgrNwP6DVUIyLyDWJRfeeTTDiDCxTVmpD81liq1KxRXG+HQOodWn0hoS8VKnPvMvQW+Cg4mn15ULxgv+KP66Eljhkz22zpDlZhsBRxmiSWpxisF/NrYrmUjl4pMzZy2h5JE8YOna/+x58cNlUH+4GdruOB/A5XbcG7ta/R/DPrBEELL7UZAM+RrQVR52xFjnmzGcRzzENqzAVrpcp6gxEeJ9/y41yzL+/J9rN4rFvW6xMkYP3zpW+l1v0mwFpwsnQrSdJFbZxZJmGUAsx6B47s2FiOLtc88RQCLTu0TAzgGMdF4xTAA+K8YCgNKUL/q4RF+j9rJ0DNemATc4PjlydLICzLvhecBSpbVyioQDuNrzFNU4sI8XIqq65J69/5l+JJv10oGJwhvKFCgk7bKTSUBiPtRlXxCvJpZcUYxPqtDq1PHTdJtetDb6Xfhsx32wuLXctTszeIoa5Qcmj9t1S/WaqNfqUlF+JbdQaEw7XFXEYHxrph733HsEADrBxA56LwHtCiAXvbIV/yzKNmdtKTi6YO/+W4svl0qpHxnTFN8bWSFhFexU1NGmnNyjoKYceLxDh0XcbPaYi9S61HrPApOAkurBcZ0kxewVr8G5Zq5iFRwBLAgNDgYx8Xp4zaFu2vtq3bNmjbttRqOsddkh1DvW5gztwN/HAbJyB9wMe1lVu6qII6g2HBU0BQAfaEBwSiSn1TNfENMen1SmFm8Ha8AGW7jRAn1YAl95e4cv3k+wxG1yE8WSjh8j15fmnBqMDMepLegpIp/I+gONjXOPb3QwcHyNzdGJdNwN3/7nnuf0M2isieJ6gowBAH8AdwPA3l4sb5aIuRUrate8P83MzcAF21y45KRnAB/H4wJEhPEuf6Kg5KQlYzToH8AIWjmYZqaMh4RdROBsAClnm5pYo8PJRMufm4r9Pw+vpqr2gp0aPyXIjdgowlfMhX99ye2Vdu7VAbWiBV61rdZXT88UEvmMryezymY9sl42UZ3nsZEWTUTYSIKENXgNfMG8OTGzbAWvXjuHTObTXg/2UJ81SvkRwoin4P2cc0ZsTMXkbKZPZDKxi4GiJT4kk/jSa7gXGNmeyE9Z00lzebvpVtkVX2oyiBh8JU/7eC1PScIRK66hPd3JbtPCduNRatrHTbld9K1aunurD3ebupK1JPGHLN+yOu8Q18bkjmFLHAL5tAtfAp/BQlwo+GbsSk7prPYOJTTF+RQALfqJMqHCsKdpu4NMHIDeDdOG05rGjU8ndU8ZvO1ozKiR/YfoZDDZP5jWhTIY0+q4UINVBzRMN5CjdDBwD+NQkBnAMqjswpTlBz2a7QZqrz4+IsW90Nd0gzs/O8aIv577TJjZZzjkXfsbeD2ScLv1MnYI2jzNlAHczdXc0K74kZ3jYHacaBhKWeHnQwYJtco86kGXKYOEo+TEerGDf1J4Fo1zfvZljwY/lJRx0UvzxbGnaJFKq/ow6i1kL7ajIBrj9AvtNSmj3M8LChFfMONG2YHGaOsqtIzAX/g5PPTgMh4kA/nGDUu9nWOKhdpIj9R0v5JpxKfRZswZgrz3wcVucyGzYNI4TGjyZ0sXf2K+okxlmUJ4ezjOt2RumepJjKGTZgmKvNxCKPjX8zD4aabQAnKgNd1li+Sp38I1ctiWlnkFIL9aWGInFaw5EC1Q6I8u4/H2BGWX8jK5QInVqdV8iMo97RhTINNC37OHHpobxiEzPAz4DHI7qxE1s/RMwNOCO38TnwMeHcRd6QGurDNhRtCqaTYjWwFX5JvBE50IGpLsqgOitmIIK85AZGbUgrungwX1Y1WT/5bgr9J0CuBt0e2LIDLU7zssHxUjCQm96MJXjLKTQ/cEsGMDdJjbn1NxO6BDAQ5B2rcZnvsmduXopgIdsDAdmtx4+gEfucobEw5MI8TN+Rzr2GdbKQznXSzr6lVLtfpaOZ7FjAHcn/zU9rmfJPcq75i+EQqxA3KTDHpr0rcd2K+prhL+EW68dtvAU57XCI0RMsE1a2Od2LTg2GWHTqCE6QMkcf8+ln1KWghDpQBsFmbu/FMKdeVHIJHNinYUaoYPMOfofFaa8TWDWCs9BGB5xb2ccxCVFPEp4mzu4iNqRNCtW/c8m2fcCFlVG+sBgZeEvC++C5WpPWpKyYM1emuAhp0K5jnOgyQlN3h79Mu1DA6SeipbyyCaANTtpw55vkEHV5F3yVLrkrbCEjMc2AnIV9j3wwCNT/fh4xID7494Ljs53BE9gG8Y1cfeO8CmceY9umUKw4uzctsE8qpvTdAM3ciogdGUhLFOsQlMhQrzvz/9yR3riZjz3XLKTt3s8LhzdmdfoxX+WY6Kk/WTyLUw4mrCwsRInWE7tWkGthG1lQEXOyK2BuwA+5XahUwCfxAAe0tzhqQJXJnwCJyGA47o3TV9cMA6b1cK6ucMIb16LgxziK2xIDLMfTpt7R+ma9ql5CuB0nKp7lMwdt9oWwKuOosnrPAWnmAZaPVR2ztLzRZITRDY7ttD2U+Wp5qAljtmZ1+JRyR3V9gDLW0q/dM/KciI4nWAI7LGjJkVp68pcLuFS1rclly+nEOa8n62GtCQG1mFN7W5Pis9ITeKpgwOw5x6zPW63jG1H37gdN/q6zb9sQ7mDCuJUTssDoI4SU38i7kU1SRw5Hjy/DUFckOjLCYfSWk/KRuqaOO8F87l4Q4+hXrN+dXfJ54YWrRjANyJdmkDBey1kFjKpFazhJmoj51LS3OgHeoHuMnwO3O83dgDwL7Zw513jaWw4A5+Lgbx/cBaMbcOHytwpq0RoAJhISQswRvAxU2QcBoQL8y7k4AAptaU1pyqwfF0gccd8ut3X/nQ5RPYgnvrVP+AyDc1Ssbsgy9AE6lyqn1kHPNYUE6ooy/GXwow1nMSUP+6kQSrhniFYGLDT46QM4D6J514VG9a940EsfnmBBxYUwHnnOZVzdLlAHwJ4mDHzJh72935Xuz8kJrhMDuJ8Ml7gjTfXuUfSBvyz4OE41VJa03cIyg9UjYrK9WAc0rX45ogo4UuzfR1WlxbuC960QgvPUbasw1yBkekKsMG2CJGCiDzdyWEj0VRjKF3nmVfpV0v3bM7SpUKEVfv24iZQCuCSHEMubMa22EMFP7D1+9HxmGm3Ix3P/581MoKvZcVd6fh2PnfQFZX0QEldBn4yjFcCQSRNgYbdSlQAiUiaDbuVoixV0iKQbqgHuBnQLrxQfVBq8ptjIXRQFqzBUpYsTFmRlqmcmPX1TUOsoDjz6+wxLcuQw5HQwXRNsX0UltTRt3IFroG7VLlzvuzM3VnYuAY+e8SljUbwrVN4HvokzpT8iAnJURT5n71Q2eQ0Rf3Gpirgl/p3QWQC1/Sn8JWoNB/3r7Ac6MfXYYr3mpeCUgSGqBOkpbWtLUBBvBdxGFZBmXZs3OgvY10ZeWwrAjS8oMTNwN0mNlZRDOC0gOd17tkMuQF/sqoPxuGlJGEG7jIarhAO7HxWJqTe5aEu/Ly4q8e70sMxqrQpjnbtxufK43Gq+XnoEUqWAKU1176zHxDC1Y4u2ncFjw2To0xlDIEeYZ27KEt/PXnSYIVh9tLUs7RJ1XAEkt1hCpj5VrMkcunApOlLetK+hlqCM5ROD+3ltfOhtvLJhelE2sgz546ffsUOiH6rUWnzwqmFzJQ7ZRD9CgXoQXzZ09577IHjBTytcvM2fGfABGW0sLAfkLc4tSwoCH2R+UcXw9wamIkBexpYtlyovBabEhf/f/beLVa2NbvvmnWvWpe99t7ndPvuNiYPDrEUh1gmSGAbuW2cWEgdeHDzZsRDLCEF5w0kkMJbnrAREhgkZOcJRyiiDSRuWyIYUNKS5WA7skxkd9ynu8+19zl7r1utulfx//3H+Oaca+21z6X7uDndPat7nb1W1aw5v298Y4z/uH3jexG7FnF7d333/Kdtzru9DA0/3Kcf775377jzopr8t5khPs337ho8dyXi+b+buTTPvkvR+yj8fmbzPq65K8pfUg58NNEJZAqNWinrHjr0UR74RsqarUQjhc9laW4IuTaDf443Pwhilfm1mK7lvL7nLJoFvz/8hue5E4DvD5tUdhgiAnB54fW2pXoRW1J0V4Pcd82t9xC6Fk2SLz4IKcpkbwlNHZCLOxVF1xAm5t0waItDc4HDIy7byALAeVGFbg/cAJ5A3fCzwZcitALspdjtfgAvY8CjjmLBsi+8qfNtIjXxyDg0BU4bT2Z1N7b2ot+iX0u6X6Cj/FVf9iItr/drvr/vJvm99zzooeDAPXh4d/z1ityn+e6O9UXXtG8K7Vg3GdsSVxnU6o5IC8V3e5V5Fahvu5qt77XJdr+qbbiwoeS7qfR3H1YB9PvUXiHNi5bpxTNuFuXudrLoQqHP77raL+AXRweSZ2obSW/ozJ5qNuPoZYXP55vqZjmvjk5GcWwuqcb5yj/UmTT9CloGTotk70tHvIjEd/Xmu7DBLWMUHkoC33p+LsQtMLzzjNsccEcAbi333UHfP9P7eO4+nH13TroTTy1yfkcd+h715MrY71/89sxuj7zZ2tu839zjbjLgvcb9vj6/M5j7dFjvTz//6kEGpNsEeh84OXD2gOtnNB6pCn0k63JXzZXvSVctFKbHHhTj1/LnfQN74XInoe96PPcR8T5svf2s5lsAF/2/9/LAS6iOqmeiCQBIO8btb7Vu/rws3FUzDTfcy5rvSzJz5HcnZQG7PYL46y6zNe1Qi7cbV8V1kWtu7wMvAE5jHhk3hLndLe0FAK7v2uvmOn7XPYvHTQ6cVxNCDwaIlqt46uGBl2mE51KmgHGQ+8917ajVja2s5X2CXShe/2uixCDvI/cHWYI2edvpmjZP3C/qd5RHTqD9bE/7RYO5Z+3b/PzcMyGpDhiajQ/VA53TPr85VJfLqF+4V3+3ntvmi+YZ7cD08/wV17VV6i313uLJct2tB75gUO0Z3v/73acEX98Ort4739bt4uCR4N/njbrm2+0CzDLgmEU+sfwDn8nzfqh94A9PdY69gulXFzfV/PpainNTneq946MH+l7fhW1448sV3niOo4wtSfRe/HlLX9538T16s16pFgHvaq5b9tsdRvX3k1wlN+5L7lN/t5bu1mjzk1tUfOGit7/5Irl/b455MW/cy9V+80US3Xx2O7oV1weNgyB3l+U9yXTfRF40jHtIejdSUHi096VXXj/ssmlHL5UzFZcjnd98rIINlKxz4Ou7dm2z4J5QS1baMtD+/b02B7xXxKnhsOcVY/qk/sCh4wTwwtgUbQ2Vz+d866L8a1Ft8MafvUhBtCsm22xwe23uLO59K53PqK98Afcyjrtp9vKskm8GEDk8pIT1gsUS9unEtsnTyJL5HJ3I8HeAfHyzVJsH4DaV5pFxCKDn35I7Lw5N/X2K4kz7VvOWZPdS8e475YSIAridqtYExfduAtFej8Dulrjc5bsk0Hspyed4tPW99wKI91ZqIRvvJrPcow3wxVBqf6cFNTKQDtVMpJoo/7pS3nW9HXgv8r0hQNOkKJ3789X3D7AN2HdH/26f3T/Xr/Xd5wAoyXrXrGg/B76aKESBKtsoL82mi1tZsLvo1D6Cq1bubRTU7wZwnQ1x1K9Olfvu7fvVjUB6vVmLyupaOdpVD86O5aGfaihaF20xu7pe2unx4Sd3PP/79Nx91L239g32fxfku1UzVAiTN6/57T4Gv++eKb93sP4e1r7/iveSwfcNenfH1h5/WbOkcU3H1lrWsvUceN8L8bVquF8WXyjaXz273zeMNnGem2+zML03X3vrgFeFUt84tImU0At9LWt/q+r0sQrYyIFz9GPeNYn1mdfm1X//yk31+WtVY8Ko3aujQEeBjgIdBToKdBR4Vwocq5bo+4+H1X/4vdPqr32bcjMG3lue5Lt7AAWKX3/1S4eRelL3tC1iw3YIfTCUtU8OfDxSwUZP+Z7lRFY/XlLjnf6N339W/eOLffWsP5PRqe1ZPiy6e3UU6CjQUaCjQEeBjgLvSgH1XFHntOpst6j+TWVf/su/cPLicGu7UvFOlKj3pS9+/rDdT5Qf5ri8oQuYxsqHj4XJI+XB+8odz2+q6uaGqu4Ij/6N33tW/W/nQvoZIaPu1VGgo0BHgY4CHQU6CnxVFLi5qn7m4a76xb9Q8DRi6naY6/B55AobJzpTZK+9+sXDci3vWVdyoAnXO6+qMPpkSD5Jndi2I+1zjO1Dv/76TfWf/cmyejo5+6rG2n2po0BHgY4CHQU6CnQUaCjwcHle/Rd/blz91Y9To1VercqIrPW5mw7vvfnGW4fdVnu8KYTqRdW2oV7u/WS4VhhdRRk7cuAT58D/2j95Uv3BTu6+DqPoXh0FOgp0FOgo0FGgo8DXSIHNqvqLg+vqf/rhdIxbFYC3a9wi+V2/9/qrb8orH8v7Hmn3t/ZN+yAATqtSJbr2gbOtbLUeVQty4HLBf+C33qiuTz/GvqGvccTd1zsKdBToKNBRoKNARwEKx0+unlT/9Mdeem4X1Itq5YHy3he/8EU1G2WLlXLgyoP31Ed1pFD6WNtVRtoXPhrRyEV7Tq91WpmK3L7nN16rqsff0VG8o0BHgY4CHQU6CnQU+LAo8PSN6o9/Qs7xPa+7W/LKLjMVsb16oDuXc+ACbDf40O+9/baaDbfV0WysVqrjaqE8Od00v/sfdgD+Ya1Xd5+OAh0FOgp0FOgoYAq0AfxOY4AXAvgbOg98uwe8o3NXaVbSVxtScuCT8UBNI+iHPvF50h2Ad8zWUaCjQEeBjgIdBT5kChQAv69TURax3X1i763X31Zt2rCiH/p2y+EfcfYte8E5D5zt3evNQH1/1exFW9e6EPqHvGjd7ToKdBToKNBRoKMAAP7JVgj9biGbT9mjM2CrGeybX3r9oEN0fESe94ErBz5UZzbOAx8pJ04/9OWaHPjabQG/t8uBd4zWUaCjQEeBjgIdBT5cCtz1wBOp7zaqLVVuhvO3Xn3jMFfjfd7kQBPnwDkXXJ1ixhyeMB2rxepI/dB1Wpnu1HngH+6adXfrKNBRoKNAR4GOAs6Btz1wk+T5DeB1+3d92vvKm08OazXfx/MGoMtBPL3DVgeakAPv6dCEqQvZ9od+B+Adn3UU6CjQUaCjQEeBD5sCBvCXn78ruNzq4FIOw/E2sjdVxHZQbH08GcfJOXrRTnXY50xwztHu62QvnXW70FnS20P1vZ/tqtA/7HXr7tdRoKNAR4GOAt/iFHAI/XkAr/eBP9eGTQD+5Ve+rCp0NVYTgPdVsUZ/liF7wQXcA/0xVg58u+s7B77e7KpPfPb1bh/4tzifddPvKHCLAjpm8xM3++qLHVk6CnQU+Oop0PbA291b8ncOA717EmzvzVdfOdysaKw2rPeB44ETT2cr2WwyVIc29oEPfbZu54F/9evTfbOjQE2Bo3H13/7wtPr040H1sBzkJwH750/W1d/+vUX193SA0Ad7HVX/7783qX7galX1fusDf/l9PmpS/R//zlH14+rY+Av/63X1X+lbP/aDJ9Wv/rl+9dufuaz+g/d5l+6yjgIdBe6hwItC6O1L74TTe8++8qoAXG1SBeA9zjpxYJ0jwXfV4LBSNfpBAD7VgSbTaqcceFeF3rFeR4GvkQJHAsKfEBC+6DiBpQDyHwRAvv/X/z8A/h//6Fn1Sx87VL/69zsAf/9r1V3ZUeCrBHC+1ipLF4C/eVhtB9VwOhVoqxpdH/bJfffog04OvKeDTJQDv9G/yoF/osuBd7zXUeBrosAn/vKD6pXvG1RLAfWv/uGy+jtf3Cr83K9+7BPT6m//4Lj68WmveuXLV9W/9DuSx/f9+noA+POD6QD8fS9Qd2FHgXenwPvxwO8C+NtvvHHgrO/hZKJKdJ3/zVGiuRd8qPZs5MB36tR2cbmuVtpu9onf7HLgHR92FPhaKBCgV1W//QcX1b/1+Tt3evm4+sKPjavvq0Phz4et4xt3328A/KefDKpf+/5h9VBXLde76jN/OK/+/S+oC5Nfcd23P7mpPn0+qn75+0eVbAlduK1+6Xevqr91Na7+x39jVn36NA4rOj9fVT//uZsM6befuak+RTi9FUU41z0forSflQAAIABJREFU/V/Kx3WvjgIdBT44Bd4vgLdAvPf2m28e5ldLHWKiELqat/TZA04SXCH0ar+ujtSh7dCb6DQydWpTFv17uyK2D74w3Tc6CrQo8Im/dFq9IoB988159dP/eF39wbtS5wMC+HJfvTntV99+6557GQtXMhbYZZIAfr6tlg+Ht6+7Wle/ps2jnz69XSrDOL9D47xtNHQA3jF1R4EPlQJ3q9Dva6l654G98ydvHxYLAJwMuIBbleccZgKA9/ZLNXfhoJOxcuAT7QcfCMDf6KrQP9RV6272rUeBYfUrP3VS/ZyB8lCdz3fV71/sqs++IgB9g3B6+/UBARyv+Z1V9Qu/d1P93c2o+sUfPqp+/mP9ajpfVz/+2Xn1fyaA/4CvW1Y//zsqmBtNqs/96FH1V/Cm1S/5M38wr/76Fw7Vz/6ICtS+Z1BN3yUa0IXQv/W4t5vxnxEF2gB+y4a+U7lWHg80X73z9LBeCainOm1MAE2zFrqxcR64/nKLVYD7RvvA1xv2gXch9D+j5etu+y1FgX71sz84q37hu4fVDx0LYOu5qxL9y4vq079TPPMPCODKq/+cCuD+bn2/YfU//8xp9anpLgvNMtS+birJuTSAuF/981cuqj//T6MfRFXNqs99alr9ld2m+nlVnf93z4Xty/e6IrZvKdbtJvtnQ4F7Q+i3wRs3uxSx+ZNritiuV1Vf28UOg5Gq0QcOo5MBU/C8msyUA1dY7fJqo3PBN9X3/mbngf/ZrF53129lCnziZYWuv2dSffo7BegqYmvyyR8MwMlt381D386531/sdn9e/u6znx9L54F/K3NtN/cPlQJ3AJxAOD/uvJbt1+RX1y8D+OLN1w+r80W1Vx/03WhIQ3SH0Q87VcDuljoPnNz4rLrWaWRrVaF/z2++1YXQP9RV627WUaBNgXH1Gz9zXP30aFv9nc9cVf/pPV5vXH1/Edu7Avj/o6K5L3QA3vFbR4GPJAUE4H+iVqrhcyuhLbQWErvFudql5pB9Hpmv8XUb5cD3F/Nqqwr0rYrYdhwMLtg/HChiW1ajka7qRy90Rd2q7+4A/CO59t2gvlEokAD6XKi7Gf+v/NQj5cdLyLtSvpy/VSX+91UlXi4r1ep1KDzvW+e6y4VpENwNod9p+NJ54N8o/NON85uWAgLwz//ES/a63T6txyFjO2ExReXqkrpXW3PB90YpbvDcAL47Pz8crtW5ScC9V/h8q2sP3MH1bJwHziEnI/VC73nf6vd0IfRvWv7pJvb1oAAFbKcCZO3cmm+rX/vTRfVLf7x1JbrD6N8/q/4TFY49XK6rT/+DefX39H4AeFW98vq8+tTn1tX5y7Pql/+1SfXTCrVjVUdXtARwifWbT1TE9rsUp6nb21+aVT//koRZ28G+73+/UYHcn4UHXlWf/d2L6q92vVS/HgzUPeOblQIC8H8hAB8JtI/5Qb5dmyYcXgqu1/1KKqO6ED7vBOK8evuri8Ph6hrUxtW2B76TN77Xv5w32ldoXSiuRi67arkAwLsitm9W/unm9XWiwLcJRP91tT0tLVSfe2x725falf7Ig+q3Beq3Xtq3/fvqnvhDdVvTd9kepsryX/2cOqUp+1W2kd1tufq1eeC5Z7zbB/51YqDuMd+UFBCAf+GTj6uJot8PB9tqeqrw94ks977+Xc6r/XxVXevMgWfyxrfudw6ArxaHw/y6OlyrzFyHleyHOv9bAL4Wnu9k3Q90KllvPKnWe51WtutV39ltI/um5J1uUl9nCpyNq1/5i9PqU+1e6Gwpu9pWv/pHN9XferVUgjOuYfWL2ub1cx+TZ66/lvNN9cu/t6l+6EfafclbDVrUjKVu5CKg/8wf0cil3O/D9cCrtjGi8P2ntFXt17/OpOwe11Hgm4ICAvBXfuJRdSTMPRtu5TcrjX10Ug1OHgmbV9VGjvaFtpxeCsCj5zkAjn+uDw/n59VBwo63vVPYfKWqt54K2Ya6yU7vLfezar0bdAD+TcEp3SQ6CnQU6CjQUeAjRQEB+Jc++aia9XfaVrrV7i/lv5UGG8+OFBtXCnu1q65Xe2FxcypZb7/V5u7NulJDdKH83oeYAPDKl3s72UCV6VTBXd8cqht987u6feAfqTXvBtNRoKNAR4GOAt8EFADAVe9CAVtvu1buW1hMa3NF5thFtj0MVWg+8S4xv0Ejl/3VMxWxLQTc5Lzlfatxy14/7Aenym1Af/ThqLpRDvzmZt0B+DcBn3RT6CjQUaCjQEeBjxgFBOBf/MmHbqCmfdzC6NhQRvJrJy96R5dUnxpqSPdnvd2T1w+HZ9fysoXu6oe+nU7kgVOmrm1lazV46W8E4MqL7yb66QnAu0YuH7Fl74bTUaCjQEeBjgLf6BQAwH/qYdX3Fu4A8D6OtCLh250A3JhNq3MAPHPg27ffOOzOb+SqB4Dv2PjNPjNde9hxstDKB51sDzMdJzqsvvM3OgD/RueTbvwdBToKdBToKPARowAh9J88q0YC8L4AHK97r94sKkRTO3OF0NVIrdfTfnABOGltCtl6y6dfOWy0uaw/1HngynfvtP+MXuhsMyvdYHraUrbQHjTC6N/1D1/rOrF9xNa9G05HgY4CHQU6CnyDU0AA/uonT9WpYadKdJ0/stlW857y4VO6qamBixqp0dSlLxDfyTs3hl89eetwc72rBtoqNhirjaqat5AjB+V7umjIwSbyyilgu9H2le/6jQ7Av8HZpBt+R4GOAh0FOgp81CggAH/tJx9UU3nfE+HuQv0bFgcB+EhV5XRK3cqlVnW5PfA80aR3/pXXD5eXCpML8Yfqgz4cs8eMGLsu0vayYW9dDVXKvt4O3Av9uz/7TueBf9QWvhtPR4GOAh0FOgp8Y1MAAP+3z1SBvq0O+qECnVB4T+CtuLjy4JoeDdeUEy/90HtXz75yuL5WyboK1AYKlQ/GeR44/dB3aznkKmRTDJ7892qlw0x+67wD8G9sNulG31Ggo0BHgY4CHzUKCMC//MkTRb6pQs9jQwFxvG/9uYsqtsh9e+z69+b63CH0/b4nT1sh9IHOACcH7jPB9bsBXznwpXqwXi6qT/zWkw7AP2oL342no0BHgY4CHQW+sSngHPixwZv0tU8OpeMaHjj7wPHA89XzWaP6/83lO4erK5Wsa/fZaEIFumLugDduur401L9j5cavb7bVuU4t+74OwL+xmaQbfUeBjgIdBToKfPQoQAj9k0d59Hd44D51TA70nry3Ss/ZWmb/O08X7c2fvX44v1yrCZtAWw1bRvLCQfeegHunKrhhta6mE4XPN6qKW+6qP/+PnlXz049HN5ju1VGgo0BHgY4CHQU6CnxtFFDY/OTqSfXHPzq2B04flnIE+EEOdQB4RNbB5wymVwLw13Sa6EZ9zmmDPlIh2ygBXF+Szz7gTPCxSth1mMli1at+5p+cV/9s/6CSu/61Dbj7dkeBjgIdBToKdBToKODDSv7VwWX1j/7yMPqeC63XDpNHIRtgvjOA53vhh1e9xcXrh+Va7dD3Q20XGyd4k/emYZt+ZBkMVcS23PSUA99Uv/7qZfWff17h9JlOSOleHQU6CnQU6CjQUaCjwNdEgYfLp9Uv/suH6mc/rkJyRb+vVYW+JIdN21R74GrOBoDr74ifC8AjB/76YaE93tvduBpOphEZ1ycAuGrY7LOPBOArgfzV1VLV6qvqb/7hvPpfzuXqH+ms0u7VUaCjQEeBjgIdBToKfHUUuLmq/t1H6+q/+VcG1Vhd2MDtjTB459/VjY0OqeTBab8GihvUtd0bqJ5fvHaY6xzflTqt4YGTB/c+M/qvKgdebRbVeKSbyUNf6Sizgzzy3X5b/c0/Wlf/9+WguujPVOnGd+KG3aujQEeBjgIdBToKdBR4FwqoWYsAtjrb3VQ/8fBQ/dc/OPIRJWwhOwikdZ6YmrnI3xZoL3RK6Fr4OpEjPRKwb1SSLigWqAunF5dvHJY6B/xmoepzAfFAzVxo6sLPfqfebduFsFkAXo04ddSFbXudE06R+2882Vf/w6vb6k+0De2ajWrdq6NAR4GOAh0FOgp0FHhXCpwKoX/gdFj9R99RVT/57SOHyYXcUWWuf8fqtXaiXWFj9Wa5vp7rRJJDdTybVhPVqW1Wm+pK9WkbcHp1/dZBR49WNyuapquITc403jeVbt5DTuxdifOVcuCrxbraLhfywNX4xSel9KqpGr/MpurPOjpRGL6vfq3XGjgnqShur6z7XtbEag3gczQpZ4uHhdEngK+Xd7v52LT44Z5xjFpE+puqu7iOM8rL53GZJvZg6utvFEnYq+u7q+ibSnvfui+rRW3e474i3laEWSmxwNy4mL3zjHWnH747GY89or3a2R0fT/zc5VKHuxDF0IO3VBSIOMfH0+poJutJn6vjjd4iDCILipPcVjqmVQZQb6Jxn5yJvid8WUaRzl+XvbWVFbbR/w564Fi96EfjUz97z1FyHCqna+fLuYoHV36e10TPuVkstB4bpTbGuov64sqSIzLCJEiBHM0G1dGRWEDzm1/pCToIvrySZJ4DP9EXAHo161HaBPAdX6MX6zLUfkQGCJ38dm5riIWkBS88k/sbcu0c9uGzXBPfLx4baRp33NdYtD58FnPkhxuwPtnzN/g7GNy9CTgTN3dTeK3j+bx2ohXXjbTOWmaTPKfh8ZFj8k1iKKbdQRdxTz7jb2+/HKqVsObMd2Ns0QHJezI5XYCj/qBBsKGfP5qI7iL3jRonlPkMx8iV+IKzBtZ7paJuJCfa4aGDCtj14bXQTQfiJ47vZbzMwfRJcsYWknhQoQNPDvrBuyE7Hm++7/UzXWOssUyak547VcdFSBxyzDPLOrtmxkcYOljnNQ2ZQzbYVsrnSPRYLZZ7agCFfO8V92PMnJswmD0wf5+MNnqOFM5hZDlbywMY9HfV8DCurq5vdHftcNE4oMWht60mBPO0ZvHM3Moqeq3kICw0jw3Pn42rkRTZQfTf0Rw60oGa/1a7ZSb+IcTY76mnhV4bycZacrtacb5y8C16ie/w7KFoM4gFDv2i9aN4aE8IU3KDTmFeRRl5jeUZHY/Ur3qkMZhN++5WudRZEfMbpSPxpSzHup/7UkO7bXV6Nqlefvnbq956U73zxpNqLkU80fOm6nXdV0ZyqN/Ho5k9sZv5vLpQ62p2B9V7hphQI17mhZDVOJuqyFgfz035z5Hue3xyqp1EOowKva3GXGvRLdZcp1zp342AgPWnzim2KMFnKl5W1PX46LgarLbV1eV1tdKEiM4WvcqRlxw4DdfsxPA99xCRTpUzqK8KfHSCpTzHa9F9MO1Vpyfi843SsNfyHvWvO4zpOjzNkX7f6Qeegl57pXN7vXHFrubBWJgzhD+kkweilXTeTvrwWj1JVro/8jIUfXXcR3UkHJpoHcQcXvsQcEYYMqGZe67IMZ1RFmpgdn4jXa571tuyapmOuVk2U8atrZAf0VfTqY5Ep73GsDioTwr3lFxx9shAaw3GbdW3vKeBH2tr9mwQXvNc8sJaTbkn/VX0vR1KyvOWHDlEzm7uvfhLcjqhictOP3quCDZiSrpEPdX0nu61mr95WAq8l2spGDF/Xw+KycQ+cJ8SLiKtxMyrG3VzUQ58Jc98qwGgLFi3mQBuODmt1hTDbRFMnaSiie3EHAjLWgl5BmjlxAkrnLaSoAHTxI+E38+CkZytDx3rf4vyQbFas8f6+H2NQ/vUeX+rUnqIwPtm5sLgMCbAjrSh7EXlLUCo3rJFNt0+1oo0hBXFarkWc54IpFl4lIABlsVBWYn7Tk5n1Uy1Axv9zekxAy2KSbhdVRMUlNYGgTpoXjs9b7PcSJBijHtxev/4SMJz4siGx6wvgy+T0ZEeNJQQi1kX16I3oB9LA2030NQMH3SjyT2vgcY0FSMD4gcx1pUKDwFwoMdglXwdzfCL0oYoDaB59VNRWHnxN4LC+sHULoeMJTA45698J7YgBjCz1ij99t5FgNJL5+XjC3mbBCiU90jrw0ccoRd6NUCb9UAwPJ5sJ9i+T8wweUZCM0xAZF0Cn8IggPcAovK3DcIkLt8JY0R8LbAYyuJdLjCgdKyuPouzeAMw+dpWBl7wqOhtfox5wx+1MIoHjo5HAqjj6loHB80F4DutH/QE2D0n3YTtmuZjd1yKcbJG/O0xmqcxjOOowbIE/MIcoTvjD5KGIRzkCsMo5MwZsucA3O9rnCONx7aRbhJNnFDc+kBvbATUzDceEPMsLZiRk81Gcq9PhkcP9KlCfuriOBNIbnszG5NrDH/x92CvsxWu5lqDbXUiGi+W2sa6W4reMrq04yV0AypD35WmWqkHxRoaiPsmU8miFLmNBsai95jbVkobIJzqOOTRAE8FIO9VN+ulHA/RWyC+xUDXPGxo6P44HxMpOQBnABgAemenopH6UAM+i001l/wV4wbiARZH4q1jadKhvr8WDRjbQDeUbSLDrlIFseZqXjOTm/4H3fv0wUn18Owl66LLr7xdrRdzgY7oJKTaYW9MZ1q/iWqPdM/Nsrq8UWpTCh8DweHVIIrvV4Qo+KBV2qSPx6IhAAv2H58+lJGiqua5dIjolXZn8nEYzTaWpJ9SzWqa4k0R5UTjGYgGl/IAl4xBDhgANoAG4hMMGQql0EDQYMWEdd0Eg8B8K1oQmdU1swm7mjQOOYJsieJZiNqENt+6RKaY1B3jwQnEYZpUJ8LVwXAlgJThgXzovI4jGY3b5Y28UvGSnjIRyMk80fgVIzbv6slY0EXRWfA5Uzv4B71huRIhrmUgnS90KdaT9UbqgWBvv6zD8h5eR/EOoe2HR9Kx3FGYR3j7GsdPYzkWT4zRyZK7peZ7sxVG6rlHh43W8lBd6i9kSlzmccxZazxp8Ef3wNg2RmKQ6yZTOX9usBbAI9lhjLRVFdYiisubtw7r3UiMuhDjEz7HI2AC4dn15EHOkAW8VTN5Jebe2guZimBY3n15q8PxcbXSgNfyOrVStRcEIdeylFEIBmcrdJa8pbzTA/Ki2uMJhRZKJ2WgEDiBhq+HdRtrZRpbQckaTEXHAoRHqA9RNigpPwQTQ9aPAbxYsbKEIGACBBZpGA5hqBSh4ZlbSelAc5/Iyx0p5QCtAFSGAA0BKeoHBlq0I308lsAD4hs974oteyw24KLFPmjR+z2Zmi4YlAEiK+NodlTNRg+k6OWtydvWN/WhPkPYqEhk8fDApUSOZwi4vCBt8eO4OQBhpPvS/34r5lrIK2A8SYVg1KRl8RALkLYZ2FEYnppgYSudmwIWCVrm8/YC6W/4A7C3gQIAmymDxh5DIGkD4PlHGHZhgQPgXGUjKb8TyoVISQB4WWNYoF5jf1K8RiljGTPMYy2+DRkMqay98GCLGAxyIb4bFQ9W750+OBM/TquriwuNJVJJjtS0BTrvYWOjMGOCJ56JPQTNZyYAnwnY5gLwy4tLrZUMAgwJTHYer3mNUKJEAPxGGC38QIcgc4y/RBjaMtIG8AbZA2SD/jFP7sPyILvFSOvnGCySEhIegydsxwBF4/AewIdBFutnLx0x5TuMmW0v8pb3+v3kwQOBvQB9u6xOMVCpkxEQLfT3Tp0eJTXV/HoZQKGHhBcoWREvj2nlXCI5Wty17rMUiDjgBR3HU41D9xLo71gMjdeqWR58X2J0JGN6OjjS7hnOdgj9sF3L+JXxfS1DbM5+WcBQ/+XYBwXPNBr9yCAYS+b7x4okqmHVUxXsXqMLbeglbmruExnfD+UVHZ8q6if5XujeC90Sz4hnI2tzeYhzQFxgROQhlk2GgqMwiuxJTveS6yMh/unDYyn7vTx33QfeA0zxKB25IPIJEOOJiWpS9OgZO0+6D7QLA9LhQz1bToD0zemJonl64vWNjCRFQ9iYtJJHv8ahCm5rdKblBXAuhjc8Ii9aTtHp0cNqIMPn+vrCnuJBc+KsasZHPjaVlj1zYoYiuOV3TeRA+m+sMQePCsCOJnY8lnJg3JxEY8KIht8wDNGHUzkdkGopgtK22zpHj9lofhuMJxkmxzNhFOAodxYDbypwY0wUVw+GRB1mNoAcdLJQhwNR5l0cRwT/ZiFZFFxtxStFJ9qQLeut0UBrfpJskZ/W1ccycDBiwAl6li9l4OucERt4Q5xVRVSXssqWikqPMHhk0pGSnnOR7ncig4Mt2wsZEqtan4RuJrrHD/8b6TkYKQ7wokM1ET5bK4pBNKV3M38ibjlSWO/CdkpfUkBAwgpczNrfq4hNhCHkoqiw94a7kE1MS3gM6wTL6zA4ETDJOlLRm2woL1zxvvA4YRAYzuG8VCi3wTkI7RAmqrAAeJAu6Md7xT1gqlY4odQcqvWCpZ42iBdWjcXk3oMSZhUzrkRcGzSEalMx28Cw0qKcH6ZG4fGguL0VqmiA1z9TKA+wYh72TPSihgBuAcAJ8fW1aGOZmIRPRUV5BPImJISOuGB+EjoSfUayLGF+jKapFEG1n1SXl0sJrBiTMLDGawMBEPUi677jQ3X2QOEmXUDobk2MBgVgUEPgEI4A8ParBnAY1cwaEQuuKwDLJ7aVbBSFMQUYBTCHEVaAoniKUNxh4AxT8T3oEkZRrFPtgZukQVc+CW890NRpEv6XBksBKv6tQ72sr34M3l6bXH/9CouYBlgT+tzn6ua96+8YZONrOTI/L0LQMW9SPn2F8lifvgSO6ApgA19zEesylPHKn0sBSjE4HMoH2PUB5wiMJSfhp4gHxHNb7fncS0l6l0ihQ4JK+7vhUQeAcK/4jPnobpkmCP5PQxTg9RoxgZSLHEc+KuUApRAhdOQ3Ih5If0SfULgjeUMYQF6JFNQiY1xfUgt4tJYhwnqEu/cybE8UQid8WC3lxakwVt6UkFsKcyXNsK6O5EldC7DgbesE8UhfhutUXhoK3d4H0QDJGI++EYgQkTqRAbTQ71fyJpFT00NrPCZXSMSM8aNwNY6dQFL4ax4biFZTcomEgzWGoBjG9qF6IAsb5/cgI0FLLFkayeNfO8e4ZGzwiS622igALhA5enwi4NAclkt7mUM+U4QF7bGUx7+wwSJNaNZPDssoYx/e0piOAVsBOPplqXC6km5mXA1BYDazrDB3DrJwOFtAMxcoA2hTGfkjenEAProOx2m9XhjEHDmC+oo+9CdH0t8Tea36nnQGjlfZT2xgy7XtAxJ6trlNwx2JrjNZAz30mJyPHVFYjC59mfFGmilAX58qTTjQc4+rnaIl15eKeADQpIi0jhOBEKdaAtTWkhJQsh9bogsmD3IsfpNBwzoOtHBbpVsWSjVsxE895BCdgGcrPrFBiRfGrVLP9xTdmciwmsgA68mQ8SQt94rUoMPs9WM2pF4T/3A89sUCDxtLNSJUhTdyyfwM1hCwTNJYtpEL63UMzlC4li2Hzm10Kd0gYxM8FRBU/e08itIUPTK2Sf4PmtMOR5kbW0Vn1FJjX0IrjX8sK3OmKA2wYn0lHt4SDdeXzFpXl2/iQjs8jAdgyclDw7G0HPPPsPbVxbWYUwBNzgIhs/KUxQWgTdTDtT+tFmJerKF4FUCIcGbkWexq+lOH4FA6eJUmNjmNzIEnaMR9IpQYQFLydWGhhScWCq4o95ILisck6hoMIowfskjYh1L99CwctoyXvRmENhUoYenijXO7yPWJOaU4rORZCICqplUW+2HsaPHI8RCm475YkkEBPcMAA7nDU9wqJsJzpwoTEm5fKGVxsGEQRkJEMUKh8zyAaqxwuelqoyHykE3IL6029P5tDI8xJHrVYSWDda5c/lJ7zAhZGj+Rx+Ynwc/3D35AuYeREd4qoIanZJrjwWX4PVgnFJtXqQB4gnIB0bvedTEmeN/Ca1BLPksQB7jtPfJ5Glg7CaAzfIUOMfxY1+Q1C6+HlOkGg1/hhQRSf9rwo3PxnmsT/moFt+Pq9KoPyWMokmbiQXOrJHiT29k+CMgtJDK/mCn1LNHQIXrzgCGqDqGPRXsuc9jddIXvWsqH5+g7k/S6Sf2gaD1v0WwqniZ0Rxhy7OhQRCkM8AZaKVpAxnkiM2+ugSJaqpGZiwcHs7PqQH3GYSlPhajeRIa/HADASI2hSBUspIh2kg2MItIJRJiIFDI36ljQA2O8LT0LcCN8ezQ9tme3IsoHDVk6fedk+kDPoX6EM5PlVV1fyZhQug9SMvicC+u/0L1KymKkaMADRUaGGGbyxrbqNLmT4lyKdmvAO+WmxOhMIi3WVN7+2ZE8MKXPGIMNcnhAWnUu73OhL24xxjFual6KFAceJHnfpSJxB431ZCbvWiHOLfRFhtC1AKL1D9HQCP/6/ilPXhR4W88Yj5WeoEpZIXciPjDPUBG/I4E4CoI5OC+stbMhy5xw0wVa5OW35GvRTwKboWgcAkJ+Wz8yTjYKV7Mw7FBay3uGlUqdiNNq1AoJVHEicHrEBDKgZChgCmToH2NAQ5LTIRMF/nK9wEYgpSfB8MxbzyOlMcX4mJ4oSqGw+fW5Q+4bxqsxDvC2S6Ox0BqmA86KPV8MECOd+IOKa4wP0aQeCwBuTzb4bC4AJwe+N95ltFf3LP4a959kZ1LSGQB5QEpgyVThm6lkpOeapdSF+peIH2w3I0Jrw0URIFI80Mi4yRqQ89dnxQCGTdFJ6WysKRbXNRPJCnJBusZGjGoMNjJCcZrNF1faB76TdUz4a6rwA4viCnTfjAIV7D8mLaUhK24rN5xcEp+zPxydtIQRj47MKBcqTllqAYPBuAdWfVj5YbVnCL1t8aAk0vsrObzGEywKtQHw+Czy5Sa8FVWGSvRH8Hco2TAywruMxWY2fCMbxGuOO/8ULy0/zXs4BwgD8i+Ghp4N0ML0nJOOwEEHXnjmxaBwmJm/xUAGcM+dvAXFDViEzRjxxFHeaykX5w5npw6TXF9d+Vi58EiDQxAexlDyeIQVGR8XQBZAMqEpDZ6Y8216Rhi4AFgJWdZ51cSX4n3zaANVKrTa203gMYAB0qYVVncoft43XROL+epSAAAgAElEQVQ18RoDSFP3B1paOUWxSIkghDCVwqwA7bQZEADdPICr0JDPmoiAw8DGVV0Hj6CSzF+pn/hI1nBEWCPMyWcRKuaaAsExrjLgiAgE2PF7nd83rwe/FT6uJdpfD97z/3IibcMoUhco7yZCZMLc87LH47oEWefyOCyjAo4NHiegJ4udZxSDBbYvdQy5JB5HHYnynKhfVaRACocw8h7Fp3VysCsNqzLeqB8AUEg3obgI87HmtFumuE3Adiz+JWcuJXp6NJUhQNi7L90OgN8YwJcCS74PPUlJEXliPSjUKfxl3ta4yPVF7l1hWUUzpkrXubhWxgCJ56G8Grx81yGoYI6U3ZyQMcWzVpC0mQwFi4ya1oSB9d2JPNaBvKStvOWVaMgPURYDnfVKilOIn79Lrvzh6aB6+PDUv2/Wc3vuwqfq2TN55DyiGG3hCIaRJro9fkhlcb+6OF9LTypddjxWeDlyy8WQDL7CNkpDOOUnHx+6IHmfMDURTrzbwqoAJjUwIodTACPNbyj64MHu9tIxA+W2e1PNVfUBcrYwMGfDY12nIkvRih9y+gPRfH2jAjalBCi46svgsbPJ+Dip0mkWooWiMb6fIiZ9jaWn6Ase7x6P354w0Stn8WsZQT9uFU5md1OkeBQ5EEhRF2FHS8V8KEmMvhvhyV58OVMh8FSOYkh+ylXSIUTMkq6xqZB6eVHtKf7FMDJAkzIK3WFtjQeunVcuYnPEOfiOEeJQ+hH6mzA/amlBSih1El8nLz0TgE8wZAHw1IXcZ6ML0fEUEgPwVI1vZZAYAxzBDt1k4w66yuhAb0cUNyKcG+asMYwkz2CnnUg+0/tgQ0+G20g1a72L89cOm7WS7fL2xioDHcmiIgwMUeWUuxpy0FO4Fmscb0TvE07AAwiPWgpEgzpVoRfW/4XCLLj/YdIX4CAkl0VQzndHEUmughe1KIha+aPQU5kaOEzPAOSiYEs1cdA6kv8hKO1q6FCebQIX2IC3qBQEwEuhkMHCilCpBO4n5rNR0bon1hHCNVTBjEPLgEkxEkJd24s4UEMAnYg+wMC6t4sPEAAzU6QLnE+X142HFvk+NCfKBhNVRoDBM5iKOSMUKBkroox52XtDaFijBIzyT41+SXLzr+kbqqBEMuKvgt65PIBZ0rSsWdAb2sS1BZRA7Qinh5cXxlgJ+cZ9SiVwMXQaQy8AMQymiDiQc21qdgJIS97eNM9nxzTKuAv46m8AQTyKZwFdXO0sfiW0SnruWAJAYc2cwsJyL+cSzZFxxwT31Bk533waNGjR9O6vpYIVAwuPlyic82kthcwcCs2CcvEqER+3TvQbYZhybdQKKOeqoi2Uy1zezAbv2HxL2D+iSqZ30rE9ThuPeVPjpf5HHhwwIHpCgQ+0ssGFsQ5PhUXmeztM72mEx4duIPTpfKzeeXCqUKqiWzdSoGcnx/acd5Kza+mY9X7l1NsaD1wAX0CV8C5e1MR1Bhm5IgSuMDE5SuZJIedMYHd28tB5z836wiCCLAY/w8tTqeOx8rbKQ0uWDOBODViDWHGzvgN5jWfyhkUuF9veSAdu9Bzkc+FQM7ou5hnAXdsVosGuevigVz16/NhAt189U+5ZqRadF/HO29fVDVEIUmZ67AY9kMQn/PvS47GKswbVuYD+UgAyVW74WGDLfeIhETGJuWRuNp0PLoloSkKYhjdRigIPnJoY76jRi+gIdUsjOQY97Q4a9FUTYK8bA4qaGsBMvK9AOxFBaDRMLxT+5H84HY5o4E2vFIpXkWG/p/USn+DMhZOkK+VdgjsHwJd0CeCNrYUxJWMhonzSTS6EpECTOWng4gPuK+1KqblBzOkajCEZB0OF/nsC8Z0cxpWesdcaj+VgjpRbrnWHfdAwwiEcBpL5dHNV7ZdKsxC+lsdOFHPvGiXmJFBmBPriUnn2p6QeqRKwIIiXNZyp/gPPrynKJBpDzUJo1cAY/WsAl/zNVPzA/esIma4DYPH6j45V4KxU1Na7IDCUwkjIgJiNPKIRjrpYzmJt4ceNwHer8QwlW053wWc2hnCURGthNTuleufPXpWxNJW3N/fig+pDCQ2DxArfrBS7HwNCyg0RZqK6XDcJDzDCJIDJEQDu3JasOkIGqYhKMUGE0G3SG2yTXWvmLvkH51BTZxUFGBIUk3coz98vFkAAUBgBCGcD4MVTSvmLhU8UCmBBKbQVawAThCavZubT4uAJNOAVYbq+vO8BFbEG1ZhseIx5LQuSeXAsPqy64oHbwq7HgsFA5gIrjDB4RBLC+MkK7nJPK94m3WAPMwUttoUwXEAqFIHBwZ/fwgyPNSIO4fE2RUONEokRBD2KAo+agADlYMQwvOJbseI2NiwomYdmvUp0w/ozvYu8pqyHn5PrC709xsw7WThyQGGgZLi5sMAtdIo/orgqwMYVnnrbFi6KUfQWhsjiV2ENlaISFkSwzCsiD7Gm/qfc38ZJXleTqv3w+E6ZU4nqkEs+nkpZYqARvTHNWvybgFqeVRu3cbuyEsm/iFBGYPIzKxbTLnZPeCtm0hwedxWt+c1qrh5jEav6MSi2jFhERCvuy1cIdSdDRFi6jAzQFSCxJcu7TuTlnSgHvtmo3kOh7genJ65m5nUj0AYcp5KdlbbZrRSehaLBH1LlABJ5QhWH0TxqAtCTi1b4nfoRahHYavZQBgLbhpara3u+FFHZ4cCw1idD1S2s1F3yRuFGgyGzTkO7TtUJzB6eHMm4mOg+S+XGFaYfq+BOuo+CJLZ42sig6C0toeKNsxXu4elBAP4x6TTlqrfnjlqqtKF6+ysXyrVLfQuQoLuN0ASYvrzLlz9+pPD7rLp6elk90yFSA+nbY3lyjojAd9AijZHYzht6pZhckYIM7jmIVhONH4PL0Qbk0WulegKH5snBwg/avmp9Io9UNUrkl9lZMBpra6t2CJDCsBcv+YBHbQjSmwvFpLEPFP4dCMAB5B2FzkMKE6VvNsp1rwWWGJRamKEiLUQM93I8+qKLPVNtK+4Rwtc9vWtg8ECfKU8t73+7uFQaU86ecvQjhc0HMjJ2Sn3shTmkVFCugCEOT+i6CNMTMg9/Bq4I+SCyQITGsuN0psYtvnMhHVsJVTvgYlbNiagJjjOyf6k1o9gw7oIxquhFGsYL8Q/gzRpGyjGYPsAaJ2AgJyCijY4hpD7Emz6IL0/gL7YaKq08v1lEJKB9H11D7xXrmywW5k7chygvPEh0i50c1E00u3+IKkBSPfXy4suHyeREHnjs7cYD72G5JMsQ3x86ryBFJ5Bf3NxYEUaeODxDKiNHCm2MFdpaSGg3YhKHMsCR+E944CR/zJyRk2u/ilIIry2AgVeEV0LDpR56XgHau43is7imyddaKILqCVSMOe65FRU2Cu0ZyLMIjeu8QFhHeIOEjBwSbgaAonJRBPkYXxOKPUK9uY81Bi8Ql2IQAzrnCK3wLjxWmCkMmjHFO6L59Zztd423U0LYAYr5Sr1P7t3b5xByppeLjiIs++95vwB8oWe5TZ0n57stw6ZBq7jSTInH4rxnYwCV+5U1JqwLnZ2CCekKqDAY5qBTQZWQeFjS8VkBcH6Pe0Q6wKuXghN5qvgDmuO1tIE/MDWUXbBmCH0dkownxdiSB+JaKQIkOtMp3pLXAvH7ADzNhOajZoUS6AI4w6iL4rICtPGlGK3XqIXY8W5R14WI7fciMoFnxzqz/u2965Yf3y8LYgp4h8sUtMlfi0Iqo6nTKlyV7F54mvV3rQfGu3PWzWtKAZPC4q6OJxyrYjPCyTfSA8fyQgBJnkw6bi5QnJAu0r7kpVJyES2Ke2HkypHTv6pIP1LYVwru+lr7faVovdPDuWwZCGxbZQ8tIVLroYiwRa+E2AlCHdNSjkTjmWZxpBm2qcRnXfgenihAM1MR1LHACJq+o2r0y+tre292m0KVie+21SOd5/To0cekYAWCSgswB3Lo77z11Huft05DBpcUw3Cg/cwf+7aXFUF4pIKwC3nr7zgHPPHedRa+VeUvOkRUrQB4LIqjl15D/Y7xJK+XPCYAXooM2fEyPcJjpWJbYKpCAe9eEf1c4IdTgkOlvDfOmw1CgRxFY6wv4VqAg6ghzhT380Z1QA/drbB53552gDpgwkFY/IQnSdRQ16Pr6IOBZ0xxInPUjoSevH89UNPVmJFYyynbq9iNA1Ap8uhd4WHwM95gE2SVugj6fmDoqcAXI4FdT1SigwOEop2mi10I4Dd03CqXvrhRESWV9CoSFsppC1bkktnj7vpBqv8ziogzBeCTkURKGUssZ+ISci1DgOiT65K4LtfG21ZFuNMTGWfiY0L5C3aeOPJRcAS9y0OJB8TWRu8WSgWwFW44KqU5HGuN9RjTE58Gm5L6CtcAXZ3LA9cAVHvgQgb2JA60EOzrc9iKsKNuzhpSWEAhAjkmwgvu2IYHboZQ6EqVohsR/3CQZc2CUSmXORAYIkKjDTiHIg3pLXtbIzfXgKGJlnqseGhthcq1kRcuBkMonyi4Mtl9g1BECcSpvDfyvgFwDNxma07jdRB+9TYgeQyU/DtyoPugFPgJwNKiULTldcmce8xAwE3xhugk+jg14CILWW6y2qj0hUEwHFhoGP6dpwtV2UpZELYNkfadai+VmcBghFAy/14ALvLL4d25oA9lxhhsiCRUFI1deCgVZyso18KWhKi0Kp13RqEkLSM0lp5AG5gzIlA+KwZUXhk5eq9FrH0ooxCOklMuRkeEiovwhNHl9zRKckvwCrnfUOI1wbzeYVgl6LiQrvie0DAp60paclWylrXdiUr/qyvtvSWZG+qmNghrsMvnmLvSOCzrU4S7yLn32sNc5TvMuUQwGl0QtOBv/3trIjFQEyh5gfIiNUJxjQXrq+v78rgIz0bld9CVHgBsP6RexWuBkcm/yEberzHiGpPBY8jJto28yEtGxTP51jJXbuhmTgLx8PbJ18krpNYDD0IalEInxkWvA/dSgEfZdgPK1mweRiL529j5QRhdTTJo35xziuhLprREh5XzqABrrH+JNlGM6y2rcIpD5tTxZDTLNCANhXcHzfD0yO9KkVIXoYrfh4ogjAU0FwrDX6jinVyuGSGNOrz/s5ODwuEvC+hUPCcgQ8ioDn725Fl1wRY3GRz2/P0TSzhU85eXX3pJ8v7Q0bmr86eanzxON20KI8TRRV1LdTM6gz9iv3sYttYsXlL4m33CseuFaAFygNRDh4mKW0f6zGlP72CBTgGEB+k99yygqtt1F9HEZU3VN7qe3RWAOLU/CjBT79MfPmYEehbb/6KwtkdY3ryWhrZZNCKkDIowejQ/Kg5b6H8bGlwDfvCwmFXqOe6Lp2qOCT5zfUtGJlXd3VcO37oYwwnP284QDJB8pwiD1ZM5QIWSOE8yVEgHUHDYH59or7aeI0/fTVKYi4E71mrDbgrxHanMONYzBNRiUWSDYktqBdK5C90fsuU0BzsctEOIehDt067Wz57kjg/2B0SK+SDHmBw42FNqVux08BjNwVFu/Y58jSIkIr6ix4B4n1SrDJDes7dfNfkvtT91pBAI1YtsByBpD8As5pdeNIDdVpfzOgotCMDxbqLxBITGMtIGfDoKDUNgGNRagLR3ByZZfCgAyF174Okp8R7ClGAcC2pWTOANKS/eQAGP2CoTgm+f1tGuUuQUd2GfNl4KgMsrPNYAp7Use+8BdCV65iAsRBFGIs8BQdmuMVZOxiFnWY0bRRkI56EkyB1Sje79qJoXNCmhdNmAatagvB+V+xqq94FqMU5Pj1xpfq2999eqmMVKmylPeK2uT+famIg1jRYLYAvGrnU4c2CRqRi1rg/l69AgVlwCeAnT4pHVRXAWhqQl1DYzJnrcRsBk1BTOpGlcEgBTRztyPGULmsEsw/aGIz+yMUewloqlWVIasYph7NkosvFV1jKUVtmvD43ZV//oOHjv2bUUV1qjjZDFMKE39RzwajToQUhDmcb9Y3/+sQqJTuUV7dQP4fxCHt/qSp+G0kz0qMdjCuQNSjSgMbDS6EkyW7EVAGcNa/LFAArYloKyu1GSGEAONulBwdVUhjJ5WDwwPh30aTDE2qsi2FGECPvi+VzidUAfg0Hcr17qsjbJBg5N5nNuKWW+ZaORPCZggSyFAcdzZnTaUj55o0IwBfJCXee9KfQcCMCtxiWDFMEi/y5pqqvxkx76J7ZswncAuJOptdI0H9sjw3hGRvEsCVUj0ewpD8IDeBjcg8FxKHpVwwP8wXeRUmHLG+HiiDqEoYtXupfhQBeyg7bEUhsU3p++V8sNFNxVD2YCY+XAxzRc2lyaPuD803fUQY0CvVK8YdqSc2fHiBqAnKkmQKFtiu5WKup79kwV89Kz0aCqyBv1RezoiB0F3o5IZIJiJqIg9KEgfK590WMOoEInq2LcnhmU1b0i7QfPse7kdOFnUgwAHyAL47DrQJE8p02kC3HMqBQnvE6BGuDKg+lT0SMMD31V18MWqATlIrssue9p/gnAdRTToTA6uOkelgeBa3bytElOmD4EQT/MV7zCtX6TyIcYSs9sJCEF2EwcP74PRoU7oCXoeyCSCWNTbHkLA6zE6Np6KXkubEF3S6S9OFvYWEfkqU5jJHYVr7yO0sYo/F94aiBj7YE6701mDyUw4tmLJ45WDLX9L7bIwNvIkPDHIX+ehbGmiInWa6iaCkfCtbug0hY07c10TQBpEGTgRo7GjTrk9Z689eqBrjsAx0AATM5gotwBFqGr4VaXAm8xnxiFtoJ0RXIYzUwF01HNneAHk+o6gI+tEBRybWSNDmVtTvEAxFRrDbrk5Gx15doFAFDlGO5R+SwMnkZZFIsvWCUYHsbmOqxxR3i8jSgWjP3VLF4AOIKaeQj9ZQCXlQWjOVTjNoPMJcIueOAMMDxeWXc2kWWxkePR54Cwwz/slwXAXWAg+1xzIe0wkjWzUFU+HZfQn97XamBRlyGd5IbF++zy3MUhjx6wDWZUPZVAs1+2hPCjoKoBnRCQeMPGSIIdF9mDNR0b+hGWjHVKhk0hM1QWssK/TLRgRQtvzfTQrRaYBo4jNF4YNw0Cg2QDOrduyn09uEAMy3YCiklrDRAGWHk5n1s+szZTa9uRQpEPombgyaWMRPFqCdsX2jBlGtpMxI8LKVS8ausI/8QEXdDmUCXAgZKT0iaFoaLNyDWWV46nCP+t+RUiNgoh6M/9E8CDVf0TSjU+51+UNJ6O9+diZJT1bT29fk/XwNfHSrmwZzYUIN+J3wfiH8LHhI7xbvuS56dXMraxXYieFO/f489B5tjK+ts7bg2iNlJEKBe46WtU1UZu3GpfW7Gq6iW1M6aj41O1ykQR+Qm6BDBwvQiejKvN8bp5AvwSRlLogGJgFE8M0MxamSRx2etN1TqviWoYBgrHLqVodwJpKpiZ1pqCIfsxEXZnuxTNPeo5pqKNaQaIGyAV1WH2EQmK3SkIbIB+jNNrCw9O99XLD2WIq/3xZikZdpHWuHr6dK7KZnRNess1e9B8hQI/tTeVwUPHtbUMhIsLaoaIZsZzeIDrRPS/iCABpNpxoHC4oxNEE7Tm6OiR5o83ahndzEVbRUgBEG8rxNAJT6+OYrEuPMMpGPLg2oKn/eW0ZMYB2wu8t9tr5+8Hfo8Wo4S8w0su9IpoBluF08hNjg5dzXAiRRi2GDpURobu5fUGgDAAUq+ELkheEmAR0sezNxgigyp2w4EsEmMc5j9cq16XLiDi+3jidAG1R17km/dbgM54U/9g/MZ3uWHOo0RBoI/3oCctuY31QdYcQeOsEWGO0RJZYX1qCFQIgRiP1KPj6OGJayT2pJ3lqPG44fGZSPpQsiBDVnxj44y94UStSANw9ogr0wF6ra3qDA6qM6BO4KCo0F7OxVY7A5aqMVlRjf72k9cOWGFzFZ9REAJQ9UF/ihfMtPLMbQmOxGxX6g4mRiFEmxYWhG7CLoQDokCqqDPaBp6JWA8l/At951LEJd+U4pAKNXI7LGppmhKV6reBIMJL8V4scDwl9kY3LSedH3XZfS6l17N4sqns9Q77EBV5siftMDxebC6MBTY9SXu8KKAyas8dz5ymN+UZ8d3igYbljxjTvQ5m4cul4p2CHVlZ+iGkg7K1c6Pns52v7EOPuaaXYIUZVnUpdIGR60rypEvq1XqsAeCBHobeImRFaODfpKfHGKTytf5WkcqCfnmPgsN1VMSCi9cXIFWeUy9CPtejsFca6xDKOx5bdhHY6E/AKwVZMX5opBzoWNW8x4Qs99U7klk8jzBk4hqHYMW8APiRFBSK8lpCBC/DFzgWTjkoL+aK2BwHtwiDKcYfQ27zYM6xRetQPkm38o8FPmhonuACKzP/p6g7X836FAO0VoAeAze4vWZ8F16ajsUvgJVHGt4URiNiwBYlPEvqO2S+RnW1dU/Su/CQ17mM3WYUo23GVvgkB4XBih7gTwxPG1vIhUKUFHR9/NGRdlD0bVDh8deymwsZTUIiDxtKG3kPII9XpHpKI5qyzz067wXP8HmpwnfaBANMcyS3iMPQV246ro0uVkPvOdb2NppiKLxNhTTPxoArOsMrTCQjeQa6hx0Va2VWqIepP9AReoPU8+NTesofacuamFB8NVNo9kIRHELvzly02Cd4QV6ZDM9HOsRiR0Hfkh4aYfAX/QQ5rIfSeHE43PujOWdB85dHOlUR3HAiILBnTBsavchHq2CMyuUo7eJi3cyGG1XWAF7UNtGng33jAMZY0ZGRwIK8dAAsrbD5Ou81wJ1v+p8w6kqaKUHQRlkKba5tiAnXAsg4WYS2oQQOHuuneziaAogRTmd8seXLcskd6Wuu6wIyYj3iA29RiPuaaDRvkYxzrT9nrTQmtsnZksxQuIeke5sP9Xy65sjr9wMEnuTTqYo/0Lsg8/Q8y81X0KXygvl9p/B71KDEduLeRM2L1Ehnp8I8J7bgJ9VSMKc9LYiV6ou6KeErnrTGtlLUhKgHRZs97Q5w/ETDjm2a+pFzCWuYm9Ox3OJ0eieT4wqqQn/6xoEwM80Shu6FTgMAitZMhagsZTsU28WEeHT8gRHdnAMPUISioIZwDNvITDNLQCpc/T7Rm8cKb7E7SiUNBEZyYYsHnkVotkaaMF7xzsrVBSALQJjtRUzy64zXQp9GgD3wfEr5hTWNLmHxgQIKShVQYa/QNqF2K1eUT0z/VkizpaSbBiTmqrg9i2oAj/yV5MLh2dBfYfmyF5buP5FDDPqiLVi0OFwiipNC2FORJKiwkFTbkvsmmkAnNu4L37UL/WyN11weTTfqkHQ+tYw3+Fz3sFy0hMNrn/DlBwSjgnzxUXr5YIwVYq41T06giO8XTyy886BuQ9doa9gMqg7DO+zP16FNGDBEhOhkxn3YukErQzxrOzu5ZjGOHLfuC18cHavaSB7ATtb5ZES7RZQH8k6VsdZfRkC72KgYOV7/EhNM0E10q5VI0RFB/4Zm5a9iEBbQDkzICZd/k36FFnHPoG+8IHJyC0pBP0fy4AAQF5NKmCPUWXKP/FoiUhyqwt5mPRcFptvEfv6awX3/pFhKrJkinxnjCLsDgzVC6CsAPMeNGjlRD/NHDwg5DxWyx5jIebYUrmsooLt5JxGxDkcGreMZRulIabmwh7hmqY+AHyIE7rl7K2WARpg8AfJEGzakRpSqOlNR2lreJv289wJxAhZmLacfilEQoG65szzF+F03YPaPz0LvxHuEmB+dqApZC3Hl8PVWfKkGNYp2Xmtr0oEuY7WBFOuHoX72aFh9TP3WV1eL6om2ktG5jm1L6E5uHO1qS/Qnnume/hofNBxz1oGbe1CRLVrIk/cYVb1Nv37A2/Uert2RQ2XngUNS2E4WYWwiiHjrHEqFJzoSoIzkKVo65e1G0Zk8Sm89wztFyPCkAVjWL7xcGwQO/b/oBe+Sn7Yw6Seit+g/aEE1OADdV0ps4II6CvIoYIPR5X3qb0tLLQyhZ2rdZBnKSAf72w2CmQ/3ZaAc6VxoYO53LlxoG57tRrsH8JzHj4KPtC0RI0CFEHq+wkru4kaqSn+jbynORsdgIMqDplAuZJ1iPOFaGrYYTOHAsd2YXr10JqSvP0BOCiPW14kkLx5hcY0njSDSH7RPJVZsHNC9kCk3HTP/8W/K5rMnyoFroa6lCSk4QcER/mVAKE0OAtiubgwyhMEoJN+LWO7D6i0K4cozpOJJFP5jbBEGUTELVi8A7/sGSPEqiquE0G/v4S6MEWAQaxkKze8kANAv1gYU2wS4J0KM8OWFRbnCoKXQhcVU4yhtUcHqZ69wKD3Mh9hfHs9qCnnCQ2lAvQBeU2jlU3k0z5l6Op+oE3/QI2aK0qGr0MWFwlxayBJmJqzIg2e0ZlUhEALKayFlQx2Cn2+lQsWpmuUoF3+jLRF0o2KO9r6Iv4oWVpAWsLgH/I2HF1XyLTmwCDTKOQyMQusCMMHz3pPreaHQAIEUGBOofCeWpxgSEaptXrfWwTwRhk3jgYey44faAzxnCnQQ7JnmDK/Rp8DFN2In8oMzVTZvpCTple3ivQyVFRFncPDyVNtTKKyi4GWmsBYdqNgaYm9bo1yyVSjHU6crkngxpvY4S3omojV87j2fBp8kR82qER1p2sgmAOS9G/okH/Ecg0SsUyFtm44ocmqWoKdD7k6ZRCMVaOLvpIftULjk90bbqVBh7pKlm9kThm8QSzw9AWFySy2TwQsJQMFa4WmEVRV7xB0NizUGzKjGpYiOCFzGHPKL5Z8cH7RO3vQ2o+TDoDNGKsq7RFvQ+b6hn2f+ALRQlno/itAYUeFJ0BkvSePQmCYqDn15eqqaCbVRlcd5DojTd1tf8qYQ3ZPIN3t/bWynjHj3gLmDxUhHxW1Vg3ftsOj/L50qFSYvn0pmamn4/hU91K9VYETlvGU/VtLaQ8B39nhSffzskbBiXn3lmdJr4mm6bbHXl5VlTsjATPdlbYimQFdjmMZCumeihirYOXWMUR8GTCEdfPMAACAASURBVEX+28WEyK2+IhGpO62NAXtqJNjeCti7nWfsWafZTvjJKzsfRGLJR9srNzCWUDgzkuI0n1ENHjVEZctr2QLnWVt+AO4EUcajOdGchVAzfDPThnUfQuIaIgZLVzcB7FAH4jhvnsZe1giYmMYUnKB2uDxy4MmsCdpWSoqqy7iRwRJ1MHhWMgxkKPRk1O9d90Aq1CFQtw939bx1Px31MJBkTGDwrGnhG3vbAV+2qgWfRArZMmU3LPGJ32z84/EHPfh9qj9Ux2x6k/9eiWfXWR8W6eU4D8IY4WhM1ABFVM/Sk4aw/nr7zS9o7OPqXIwXHh5KL07y8YUi9EFWmS1o5XjGWK7KY9CshcYHB4H4ig3vhLjySLqyI8uMa87joIYQvvAsc2FRKA5TR3GKq0zLe6EbaiFoh2WLsi95MzxeXlQPRgFaWKueLKBsTROaFT4wifXLSo0XCL9Ge9Wwdgzg/K3v1E0sghSxcHVov1GtxSgIy5lexGoSIgCP06usU7yQaxX5AOAreY5sgRpZGdG4PkCcasMjCa4PeJDgzol4ON9HhCE6z1G0E/3FI2+DIufaAuCmdqK1FWLm0UzK+j/xu4XL4F3mkkoLhZ0kswdU8kiOj7v8KBVKqKfSCKakOIoXXue5CjclOrUbwJg2QVzTl+5ip/JsJgJvt0MYnrnD15W287AjgmvZOnP24KHoptPWpJR32lMahkYIu/+XHh07Kmz1S2DJJTr/bR5DqFjzAKW6QCpD3l67tPBrwPFco76i7G337gULaQCvXw1rZHFkUeLBB8018XvhzhDPZi1u3Yi11HfH5Ms9nyhsUkDGfZJLu9/4NoVOIfALNatwkZ+99OB1zxUDwFvRwjjLJTBjxBDDeCkRlkgnhTzFYTYRZXN/addipDcR78aszEcxomLExXsMMfKkfh4AgOwhE3SSoyhV79tIgrdRXhgrBcB1nffJlq5WHkc+I++PYkZLskXrVF2r+nrGJXuBVR8AB0PH8MLRTWHkulMXcp+ACL+Aq+7XnkYwiYAbWf5EIV5W8v9YBkLkiqOpzjsXT6tLdVC0Dkz6xS8av+b88suPBPyPq7UKkJ5oG9mCHSqyIIislCZVPglMha3k7Tm0g4BdeF7RCc0n6VlfQhPyR4hldqVMw4w8MxY4hza5oE7zKpEZd/Jz2iD0YdER0WVPRaIydMeKcjlaiawbtIKvIkdWgATwZldE9NRw21KvWxiI0YsgALw0XoLnbORheEpPH2uvNPv9vcvJz5KcUhlPwxa2pVlhR6rAY6Ehi5q07FXYFYc8oeADV9CjGI/oSQZp54e6C1efk1YKTkzutMHgEjdPjknFJ8VJ43KMf4yeRriLhkl9mvKa6BLjqZ9S/2neYg1G+tFBZgZw7okDQA/8dUbIwjdneUIfhkGSOsE08qepNADwr3xR+8B1mImOzaOq09s+aAbBgvM/lB2LDeCpc9BGQkCehEp0tkrghQPgzsHRhtECHoIZ3rWh0YvF73FEZHqyvndcE+eEJ4Dr7wi5xiSLXvTQ01JziMJWGdWYwaA+Dclh+IwG8AWMcvNcPB+hRAgo9JgrB0U3HgQIBeQDELjGOfVY2Gh20lJEteAEIT1G5lE8fo2PZhOcCORjGD2HKFIhhH6l5g2cggNtZ1SV6voNTRTcJQxvJnKNKFzvT82CHTOvLb9Q8kFXvhvHypFDKm1WXZBnIMqUQaBkDKVGmfy9TMC0LfNMz7PQv7aCrXlDBFI5RQFQFEjV1eUlTRHL51ehv+maIRqrhxZzci/VBVaPzmSlSpEAPkon6hrRQsqalqFhnUrhyUrfKfyIcmFfrvfBW6GFCNRhaMYZyylixPF8nJA1UIju+oqDMRQyM6Yn0Bi1Yj3DMIkv18O8xYy6jvoQfR7bQFofprBFcWQo2fhPsxZFDuvFaf+Sl2W9XSi3WEELt/PBVubIHbst4nQxrrEnjAjqD1dbo4DwmKyww2C2GjKuhLHr9smhdXNNcja1DklFYpkoxUvBQ26YQ7RDxicdvOgpEXUxVHZHvrMUKPK7G4VIg6Fn4FO2X23xjPUZAA5NGX/ZDsmk3NvA6xK5dPihyEw7pQXZTAMXoOgv0jHMXco58u/Bi+h4e334TNZBueMl1yC23HFdjFei66Ub0DtCUQ2ahhAKPz36mD6IFCDjvdShUJfau04xZAm9p7C4w+Ojs7PqVFGljXYHnOuUu5X4d6zIGy1dDTpymdFfEw460lscUAT4hCce6+4GHq6qZ0CK3GmvvTuLaccLIDbUvY5prOXC46Ua6KCfg3+gDz0pII07QuqGNuqSx+MsceZMT/XQlaXmJqW4FobgNXR3ALjZB/2Plw+pDQPoXeqAgqFLCUTgC/enQp8ogA5nUe3VXsV4A+XKbZBakXNYE/3W6SWgb6hAcScA3yqaEdFGS4RpQ9GenRfjRwKzhSbaJQPQbkuqz9n67K3SBWdq+Q8Z81hD07akMrirHVe5T3Zvf4crEnB96wi88xPmY/z4zqkjWtr6+dvn3MoYexdPXzvQhOVG1eUk2Nlv5hyIh6rVI8dGmYhWfK4zWBc+CUhhYK2EK63ZpkM+EUXA3kvN3f2GIVuCMyvpTmxqlMD3aBpQFG0JmTtJn/ngyJc5IJRKsYTfQrGGp8fKheVN/pgIiPcE6x4+CCHz4iZY4LsXjgi18/byvM61BYkQ41iogSGSRcCxbLqu5DANloT17BFEU4cA9wJQ1gqhyDSWsXKU9DgeEMpLr5x2ngcBztWVmvjT9Ulj91m4WMm+X1S+xrLGGOMQmei6FcLSQEQYVjAiLW8jNxj7RCNFUQyPujNc8lHyUDBoomvxmBuQCgYO8PCTY6Iwjy9KpKhZ3QMO48CXBVD4HoUbEZT8o7muAGfcz8VBMn5eeqSqZSmo8wv1tNbRgoQToc0cAMeb1H3izOwikGE0unjSyi2GG6maVPrQWk1AAPBj9e0f9M502ptOnbpW0Ym9lTKnGspzvAU4C/S2/rb+DGs/8rFlfYJ+JgfveW1zAaCTPy33S1rbIDPe+PMaIsvFRcGEVIaxZdGH78LwrBVFDUiRXik+BwoiQunwchyYYQ9Hdyk9GmreyfWy0Vt77TGXAuBBsjCkSRedSo7GkqMrgcbSBT4heOFJBF8YwOVQPTo50fUqMJQuuNZWVc5cj+gZ7SVjf7Hlwq1ICfUHIFo3ECZG52D0evSAXtCvBs3ku3Y3w/buCO/kMYOHc+KoRRqAddTBcq+PiOSWWi0tzFY8idx+uwr3zo5etoF52Kv/tu4xF3hfXOg0Mh3lm+KVIMbzYqvaiOfRfAWjRLqVmoazUxqfsH2JEDo7ZyKiCEjD1qSR8HB9RjTHaop+HLxCM5vRTNXONLbRtlS2gR2rC9sDbVeDRpfaXbTgDG64RfeBBsd4/Pr3hpax8ByRPVMi1ikiEfBV6Kca0JAp817ox5Ax/g2eDn7HCHFBdmveyfBcVFzMwv/pHMCXHMNJWgPur9emRGidj4dupAagW8zHNRVGbW7IAGJHR7SVzYgbn3lqoVNDf8Spgo1chjzWkSL9VUQv2Dd4Nxwg/Wv+Cp4rRn6hk99NeS46LyLPJQUb9DU/IiNBdt8vnpF/W8aDUH6qI9cZOUl91bu+IAc+tTJT2ZyFh5wyEMri0Iu2v587lEQEkzOmUbQQgLwxIF7aFTp3ru9Q9VkODShU8GEJEnC+SwEFKxkh81AQ7iDmgoMAac4rhnkoIkCIDGKyTuMMXCrjSwEA+1BJYlGZR0girGvnxbm/Zo7xEB5ZKnzdH6BfrGmmL0bHRCEs7S4+oRQwRgK3guNCiUS7R3I3XMP2j022xjSdNXiaJ9BHvccB89ruM8C40PNGEsq9AVxGkOoNEBgCB7bEMDIy9+0itvRQS5OAUpxXg2gypIvTNCd35fL8Qoji41Dc0N2HvsD2aXjAEXzVBRpmclbbPnJ82Zyc6QLfL5SnFbIbLzQM6uclaEaBUgq4ATw40HctgJBMWjzLwPR4LuOjbe/LjwUE4om3n6rFpfoToNTNi0RTcoi3jA+E2fOPvGzcMlIpfrSMNZ+cpLAgefWYnnpsK6VBQ5GAyxwvK2uFYC7w+xl5C9r4kxyEGSTFNgW7+bx1VRApBbHxhMr9HIbWWiBjnHdNWmeR4BTxlngVUtmDtJLFQHFn6npsVhx+VHhFnkUaDV4bjEyHjOPQiI26dEW7z2YNynnvxbh2RArPV/9yhjayS8QBo54QPt42POjdxEI6PLuSyzM9kocC0PWGIgZ0U3ukfhNsi9qqAItWk0sMUYxWPccrkuBvRZ087v3aRLPYokouPpU3hhSAY6BPjejxWU9wEAURLmohYqY+arYMLusGvOqORoimvndEEfqS40NGEL0FSxE0+Pfxyag6k3FJ/3ZVC7nwaSl+fardOoS9fSiGZSyKj+ypAkDWe2E09LQd8MGR+hqcaYuQdNeCw8UxXzG8nBqLXCyFiHECJMeuavuXivP2YpQrgfaGebkZC7yOboxT5QBS6miIbdiQ8nzz7AZolQZnU3cU8uKIjEfNOEOvoSfK9dDO+gNQIsleeDtlNLzsNGAsbLd52OHh5Gd74voJByZ4qgZLXxO8WSJQZUxhPLRlMxWfuTM88HilxeC/wYR4sA0U3zdeJaJZpDZy4KlTyxhy3AnzKY8x/mClmFUxpvPtGIWjognASVdflxelKdBEp3WrJgqYcozxCm/a+IAXtO6XT18Rrk3UUEAl+IQrBMLsBaey1WpB3jY5b/4m57iWF4TSo+Ix2jiGlxiNB7Amovk7Ve32SlIxOJzm/eEwTuR8Szg39ilHaA5SoC+ozCSE4/2sHARBvku3w+N3mCg9YmyxmQ4EIGQGoML4PlwBkGWxGJtuuOTIPSka2j5OFb7D218sAe6TPO0oxhtnP5ODibC6SeCK19iiEsovCI93E3m4Rll7TaCdBHOmPZ8T5bKggSuFJWgUuSwk5CwYQQJ7XIzREQMa6Eco3caZlTGKuKlMbZRxAK/TD1ZimQfCoEimNKNKsU28F57ISFSBOk0g2sZ+zEwRMKL0xhxtyhCmrVsLJnF6lDj5vijU8GLBaMCIhu+DEJxvDQ88xhGsWWgUedT8JK3UwsRWmFJQnNFMv+wrGTpz97MOTLWhkV8v0QirDyv6WGsLkgY81FazUxUZsaf0SueqOzSZfFbGjfg7PcS8sj+Aw31uCKKUjDwX7wVOHi4YXTzKEMxiMUfzIqMIBT+pcgDZOCKXewG2CfiFNnr+WGtxJK8JXuAUxKUKoAjvFdwvyxn/BnhzAMaRDGJ6BtDzmzaSjRESV9aOSdI51oBai0qdxNgCqSiU9ok7xF6PK5VMWkK5xF5L9mFzHCbeG2Fvy5m8wWvGoL9DQTXqzfun08Nw6idJSeFUX5GQx4qEHCvqRw9sahlIZ3ANNHJEjxRGtiDecUSj8/6lpStth9Nw9b3huaRQAg5RgUfKsaKX5qogpm6HrYdhk6fR5yXLMDILoCghB2ZsVLy7xnkh1I4uwWPn/syRfdtaT4wZTjQ7db4Y43EqGaO3PgXB7BFnb7CKp8hxqp6FvdeEhEMOA8jhj1O1PT1W4czGuXX28MdqUNtgI0uix8FS3Dv2QJOn5pAOtvSFTAP0pNB8CIlzzjr1bKJqd+1YWXDUaJGMEOfUL2HQFYPPt/bf4fwUR8LWitMNsHbIYAHDkk2Jugpaspa8d5GAuNYGvJ/b6APzsr6H7xK9RHIdPft8XnwrRRCHDAZLpwMdoz/L0blFTkoks/wdI4hri26tU3eW07h9CQ4wXefGE3ATqWsJaRRs+wnNx8HnZsJ8Fb0U1xjmU7CKKXP77xhn1NuEwUq3z6lO9kMvbtQYbE7ECmP04p0/VTe3aXWhfGAfYVJzAA5EAHDcPc3hdBZNIRqd2nSjxiQ7NvwD4ACBz5DltDGuCivKW6Ycxg3PzRZRbe1gjWYuKpmitDgNAI8cDHltg4zD6uyVDNU3psCLdnipyNn3OFO1KZNdyjLGE6ABy4TSUodQQxG4Wtj7HuP4Twh0qT2rV5fkJwN07NXpvoC386xZlGevPL1iVwS6QiWKmUoVvUVOn+Et8y+V1CdqbsE5rq5+tLEjYZSyXSpdYTw0SMdilvUu3cjKe/aknF5oQK+wQ7Eg8YD43e0ji+Al/xj0UIQJ9O6CxRwdbsL4IHycgkUYXtWnhDx2nG7EHk28OK9jhqPd/z3oVzi0hNx8drGBFk8rEiDxCoBIuQ8lqL+LBZpYEQKj59jh09UIZk67NvYgVC1Yd+9diwsG0U5eCmdbAw60AI4RFHoD0scc46pxchwuHiPKeqT84akO4EAZX6hSmCMwrXIyj1qyVi5uSZ42v+p7RNN5TqS8ySGSylGlrU7k2siFulJCf53hRitA31lnN6to6PHjUwvk228rnCzDwc8LsvkV+b74BidpnWpuJwpBz+WBXamqN3ubZYojlGd5FX2SqlMHLKihiI46xNM/115KX5sX5dLVa2aF4/UKi585hmGPYRIV7RjGFp0SCEje85hqVA1+cWgU9mAroPIlp+MHBhufJa5Q+p4GIcgYRisPpxuinuNDlKjQNoBHmgiwKPZgXVya2tgjZi2VH35peubTtq4Ejs+uLn3MKQaavfWMPpT6AJ+KpfHgybLbJgxm/Y8kM+OBwUtJQ3JARNJCy5nHNMaTU51RPtPBHTaspAO0k2enwquBQJWal5VO3eKcaGINR8cPpZfUP/7yqQpc1dXN51EA4KK59mjv9rlvXOH5G3amiB5T9ZtHN64XSmmiT/UYituirgZ+gU461EUMecO2UztMCRwpuczL5xswcngLwEgA9zkEorGjQ76faAWbOHIRzlFGv5PN4h7MdprO1YKDQHz3QKu0r1uciTGqbZE0uNLYFmwvaw2y5uCWHHChHR4N6kRGLH9fc8hWWiXm5QTJRnpaktDSW/EoGc+KsKBvrtlSaiOiZXzgzfj5L7xpaLlUdeguImnwr7NqOfeQ5fZEYkzmqrI2+XdcGoaVo0hglsIudizR3+INIs0LnT2vXuhfUsRK28hUoNYbqSsP3X2KxDMtGFa5Er5EAwdOEULp46nyBG8tyRy3cxO55ei29xhhjXLuMtfF4AtTBRBGI4EQcs6GxcLl9KatvCeGFFWhhIzzfFkpURrwT+WxsRVjoYVcchIQOXAAnLBM0gx1G95zFlzxXe2OmGvLRym+MgMKBL2dDuWk7wIgpcc4YwsAj9Uq1efRCrN4ymFZ+xg4nWrDFokYQoTjkDROSqJ3MYrf+Xlbkk1E4rZ1GJ/VB3IUtEuexNqEHjAMHocbYRS6+rdQdmHRhedsH9EeMt4I2gjLFite9JHngCG31TY1TgbyOpWcOrO00o4Wj2FARJy2eMFJGRsswZw5UFMomLIB/2IAJYXKc0pOzS5kWNslWmNoTIYvCHdbMYSWcgGSvSLmH0UsEX6LZw2V4ngkA2usYrYLcrburkeP9b2abZwopK3WtpcKhUrxlq5cfJVWwxitCxVqLYh2AGoKR5+dsHtDXd8UCl7LXZpoe8xYHthQBgSUIMd7rqN2fXBCjCTVPTzN8Y8UjspQlTERhYlh+Jr+qTvCGMWoLsWYtGFsQptIFSRz/+YEwcjnFuMp5Igzv9lnSu0KbTxt4duy0f3lUfdJAXHEop7H3taNO4Vlow0uU+dAxxI0twMHZUhNj0gZyTuIrl5gHGFrej4kz7FmTuFwL41Jc6YuZCL6c1Y1qSi2q9Lsw+k0omHQiAJTjRcAJ9rFNjPG6r81NgAgolQNnzFJdMBWY1LCuXpJTTYeqGMa4eTz66eSF3bWUAgXXpZDurY8Q0YQfJMDPiECIDq4nabD2m1+bhQw4wjPFFCSU8FuCs6D5jQNAalbw2pukd/W1jPlrmnkMeRagfFgoM5b6ta1po2v2m1G0auqp3cc7ayaEI1vpQ5cnOY2EE2O3MKVNsLKm+vfpWhDJIECNZ/XYFprfpadDDVrRsccC61R3qAz0AXW36F7fP56etJR0Bj6lnTWmqIvO2fJvwngYbJwacglEYAHMoxxRK4I3yN3KXONDCcNAWJ9Gd7nLjdEE1KXFNhPlEiATDhkrHrOEZaTfie66n3R1g0FNMsz4g4hbG0ADexhzY7V/x4tzUE7jZ5swusFoEvUjzvHUjdh9sIVE/GbskNOB9FW2K/inZlQRRab8ZTtq7UVkF/DKWZ7IaztPeCOEKvokei0HKkNfQ3ml6+5YPNSJ2HtxUQ+VSY40Yty0BfY/+ZtitiZGUo2mWz15ajMBLEvk0UwQ+TeU0KrPpLNijkEhG8RmrbFBYj5OyUHrkUlPKfrOMx9KfMKRnPRl64lHx77tgXCClcdyRuZKA9OhIBtFxBsguAwdcanew8V6uL4t9JRje8CpEuFaa3cDSzMiVypqiENehgKcUawcw6orRbQ1qJcg1kJuwSoMamxmPNYoQ8Lht7GKgNwyd8BmllTFPSAIdLTL2tgHy3DS8kNyQVBQ14oeze+b1nQ5dOSy4FtwhsIBoqqeV5RkJdxRQtbOYc49gij3Jp91nzZhw0kQIfB1QKaItF+SjyjhM/r8JyZOJ4e3m35fkQaiqBbiGGXmh9D6IqVXQgQW3aK5RwK3ffN75U8aRgQcc+B+vWTSpmxDUjeduTU6SS98FYatpSyZ3gogxZeudHWIDoznTx4IN6S53upk6pkAXqPtQuLOBObZiaEXXWQwcNHWnMdOqKIy0LtcmVbqo0wUJfGWspXzAZgAOqiIBMvV6xsD7nYP2HKpJclgN1xjKbGtufoXnWAwsDGyOM7BfhLd0E8PqbnddL/UQCcEgYgElFDJpArq0A61dG7XKkSejfsdH9qWmBUOki5a2GedeB9wAKX/vZKXtfC7T3H8nYN7PJekXuMnEW2T8Xo39LAQ0YSiulI3qVppLFtFOblhDLGBA9EXY0ey+FKVKt7+xGpkcjF08ls6D3ikmFSWSU3gRGCkYOsu6IdmkWkha5X0q8GF4pXS0t3x4oMADBko+TxcAEK9noD4O4ZELiWohhGoddQX4v8bUQQZedJkROJ0zt047J8h0dLy1tC4uT1aTEN4O9Vtd73lix29+Bh6sAKPe9CKMCaskbuLKiUwLFufpChuKWlrcL9pC/Qk07MpYXsGoScT+iWiHgd0TNAY7zRs+XEJbjE+Bv5jMipjRFoqQ+JgGplou4J2afuwUZm0ShBCTd/y8gqBlzwXYIWl1p+GxAztTO6V4dwUp+GXml0YgOpVtb6f0QT3ctd/xpnUvVas6ROr9crl63+J+fPqoUzVbYQN85H+W7xkmulmzjgmq6wGvzC3nMkDiO8bVTWXyxPDyrEDCOyFuQpzMVuARo2qckaMoTDV5zPdMisyy7eeeWAR3Gunrx7OtTA7ISR0ltEqZADx3slEUQfZDrxhKHK9pUA8bKNggkXBRLnyUbHKELb5HIoGPOXYQgKOhyiSaHJHDgKFg985FABgbQATqZH+JuQdrEcsehP1HGJojU6xVG1TA5+qrx47Pkl3KOckaxxmn84nMUI9RC2g9C03gDeUvYwAc9lzmNZOlSAwqyR7w+gLa/iHRqkikBonKVyHKOBvajkYqOiNHL9/ITBEsBbCjkA97K1py1QjTwWbxShC0COIrcUwJSnOAWoUTbNiIvwJOvog3LspYE98bSEfvjbAslBAe5KRASD85cjp+40Csk6A1NTgFeHstI48L0JAXmPJgzP2hTBhrcC6IviMEfkWNp5s4btYwXsfSXo16q3GAQ5f4tHTNe0HkqpYvTNOFZQZyIP6bzka8MIxZjZKcy6VXjS4xU/LLQ9iBwmnfBGbLki/wifsILQkD2ogA/ztOBxlA1gIk0+fVBdq7p4SchHe1cbIc21ZN6efygkvB43kcBoREhNnkzx6FrvaKBnA+eZCwno1UBxHrwFkNkm1o3wtKGXearFs3ineIZ06aMrFudoF0/d/Fm+b2WdtR7wqzWxxsyaWzaUbgNY1CSHNMDs9FSAq57+dLvSWd0HGTMXCtE/o3GHxhEJLd18wpnh4+ql2UuSS7VgVQvLpTxPmvWsVCTLwntNoWWmf8pxtQPpBbx3QWr1QGsj3HLvcbZJWf1hJXtrnehPQS57jDVW+qH3BY4nNsjkbbEeVHkDOK5RQCVFmqgYpHsiLJItOqxx9xVeaxqsdd1FKlwDYPJYADjNhiTXiAaVz6QB2CUjoLYh72YwNBXVumLQayLRAztOd6PDG/VG7yj9480Xug0Fg4+193ys9ecgC3usqWPRkZZjC/pdaS8cByOldmYdQ4QaTEp0DfEp4FIAhvmxPU376mWorbVWV/pRhZR5M+S/eXak0UIiS+Qtbu//pKOQjhwpmihMaI08ZdZrmuMM3I5r800egUHhqIzWKtrSllej4+q34vH1y0WRWZleIijxjPZzC7i2DJG8Q4mOhr6PO3totW6L57V1cevxzQK0B5WL4u2i+nZJzgQxc10KTd556wuHmXrrcu6uMsQZ4kEACN1EyT1WAMDJnsS5wjwHdeaxM0foXMJCno8BljBvEToeVs4uxkqhcxa5wyj9D2EJJZ2EJucCO+jeY8LBCRylihwGNYD7JLQAL4DwRBWcFNOslUdbqFUpTRemzosHiDHOCKGz3Qxhigrzhfa+z6Vg6KjjUKs93fCio8pe4XRJDcKGRQWA25JOJjGwWCZi6QrQ8Ecb5CNEX/ahwL3hdUWVYShblIwPj7GyDRun3iPfYuK6iM35qUID7hng5DOyc4wBXM2CF+++AEIYI8an1pyS2fQed/dpZvSfzLaCDqVKcRtg8khVlKW9dtOPu6Vf4r0k5bAZ1pzUQvRj5v0mVVAYnCIYjJvgA2hQ9i03KYa0VosBkDQIn7sonUgNmK0cTobOufcXYdcYyFFO1bs6TlpK6IcWCCK8SfiSoySVq4yEn8af92PLIRXD3rmg7/pEI/28xwAAGN5JREFULM2NU898xCUer6g61alTZ+q6tduNVWOi0PpSXjzHM6Z0O+rUkua2Qq1/x8BNJcl7tzyBVITG1Vp9hFBF7rIonuKWhKLlqfZSLQdxPG7xpOIb7LaQt6eUAAWQHB+8kCeO9wwvsNsEl/1Yuf0JUQUdynAsHTLWiUnmdQH4Vuddc2qfMlTVlehibwxZ4QH6OlstZzJsCZ/j3dKdC7lGTjCgd5wgZyWaYy+pB9ZRBYqPlf44UUTgmbZsnasOwFlMGxa0BqVOJrcaAqypB6CJdYroxiFGJewexnsaoKwOtSDIER5mhpJjmYK/ooV0yH2+nSDIvcML97MgE89Hl1GIK5cs9oenkkcGvBrl74geclTuqSKKG11PGNqni2mMjMW5dn3Be631be9DSMD1aMp/CkCHYioiVy5oIVGMoX6jTClFwjNOtoFnjhQGPZJBg/d/rTAR9pbHb/rFl+tIl2UDWoaeikHkf6yXCsDGOjepsebasBljAMVZiq2OoVsKftyiYw2Z+ciW8eqnM+bUPy4Ss7Majp5rtlrXm6dq+oWebxsURfLKFrEicXFN0q6Z/W2BL2RPmsc/hYbtsZf7FKMmFweqP3v79YNzd/Je2TDPqSq0uYPpsA+xLLDjsdbxMpbySmRaJ1GjUAedzC19prf+9V7THAo6vByMvqMfrE85i718tYWWAN4obqSDG9AyMDqURe6ZYrlo6sGZv3xtpZzQsQCc6vKNAJk8OPH+mSqQY9EheFSNIuRRYR4AvjLghwfOBHzARQJQ7KOO6vFSnc2/LDCV4o3Hm1Xg3MKRheJFBgGKxRhizVsZMtXcyolnTXvL2A/eqNlYxMbLz9994xQ5Gx7JkISGXe0eUY8SNnO4nGuSOQlZxn7ZYoUXhmg4rYS9qeZ3w0An/3LN5IH3fT56NE+J/a3RmqCEIr3G+ixO6skzb1k/pScsuG2h8nQC4FHi0R0sGuz4BDezQvEcTJCgURpQcb40Wj88WEcNCAkLbKIvP1EQqjjV35gTqhSOGs3UYlMduuzZZR0AoLymupN+zD72UF4RJ16pTzQex5Lzg1HuAJT4bsuBEKRc5BFBJZpDcPpVUQCcLXCqXuwb7TrYqpvhVF7qlXiOoq/gh5TctoCnOo2FTwWfSrJcFvqkqKzkkfpDiJWKEYWPR6caEVICK0ebmuu5D9s1Zzo7up9rCW1JP7m2RfSgmBP1RhierClHbSJLSwHLSB2LwqC+soHMMYx4k0RonMvHaJdxTEV5OYEwdXFUd7szHmuLTggQKA1VkD+HjBUu5uxj+t6X8OhIWw3P5MGPpK+oxrU2ARRldFGdP9PaXqvAh+ZUNZulwoavTINawZaiyNhj7XPBmXFLU9f3SJIXe68sX1t62italHmZc4pt/ezg4VgPY1GqPTjDhWjIqWhC2BqebvqkJ//nmpepxH1SNwDgeb+avVpA0fjfbeZreKrMKULywW7hDMQuCHiAEHwUV+aU7rAzf7oYWuOPERe6F50WBn8BrsZIv6OPrJ6LM8II8nt3gLlIRRGN+6SrDCG+GkZuadxlLzqdsZoqGCG1oZF6KgleSFMTqLXA8eycdVtUE+ueE/0WIzTxkqRDTY7Qm2Ve5p+Ld15XNE4N+WUqo5Q56pI8jEPoeBbkntbKk6nhejRPadQ+AwcLY994hqD0eQFwphAATicgOv/ICq0BPL1Wz7MJC0dlctzL3hveuENc4ZVNsP7w0pKp2CYxU17o9FT9bBVOnFPpqwU+OpVyLouuql3DN+ES/bAdhrlQEb4S4Cdm1xYktw5LLBfBQBGMjCdug0T/tnO6yQ81gZu9lYlVSfhYvwA6fncbQ3cdasKpIYhNOC8KSxr6Fv1t614C4hxiuhO3r8WoaHvl0cZwheTBmLpv7PkNr6Pc18/PPEsUTEXbzgDpaLBhLkiDxoBaGDPBFRCGYNQAYIADzO6ExNGSjNnPLdZ1RBugL++zvqzPRFuWKAZDqKjYhSXh1XLUKmMLY4DtV1SLM0aO1IxDXyi2pBCI1E9PgBuRHM1fAL6X5003NydUBNQ+oMcREOVJaUgC49HzX+2DlzsdlalWrmud9pT7GuAQiBTK3totFEKyZci/Pbk4yWigFA4eL1sdHeazLN65vtYa8ctdBRRKt6UN2to/xCjWwf+PAkl2YxAhI39LeNoFl+a/2ELH0ZaPH57aSNmtlj5X2ts96RmvNRspH66mXNFrQL9QhUz/+TXHrmIMm291ZKnozxozwhIlcGQH9QcPqeqcUe20FdUNW5xzjHHCulHg2sAKxtd0Nqoen524Qcm1wNiFsEkYeNK6iEjA8bEL0jYquozCRU4gizaV8LgjDfm9ov5KlI3+5BgSRyo4pRFNT70anulZpBVyUYulHCvyIlS4s3blz2a1MnJ057qim1PVFJhrHpWslWrjtvL2mhfHwIR32oY1oeo8zklvo0eypeU19VJ7QvXcCvzcz4dm7ZxH+UoAYo00Se6Y861IG3onZb3uyGnK5p3a6FSvWdw5DPaYTwP2zRhvP/32chVR8S3vrGE9vpTH+LiMp02/NLrzo7vzMu8bTPLVEDkJX4yg0PVt6a/peUcnNDhSipHvAPg7b71ywCu6uFRuToCNd4rVjgJ02Fejks/iSlM/1N5D7B8GZA3gVD4Cuig0lJXD2zEkhJM8G/p7rX6E1uMJTmG5RSi1AFoAJeDZ8kQTvFFEhPPZPkJiH4JRDHakvMwD5Yb2yiPNJXwbuRvH+ttbHkAPDBKDJS0f1VBG82WEaymrhSqQi/VfFwnozt7j3dpi4jEBJITmXP3RKMsi120GYh7lZDWH3K2/gqFLIRxjihxyVAE3llcowRLyNigncxQlzb8RmIp+vqW4pjBVyQu7gYkNgNj+Ri4f5etzzPXThH6K4k9h0T0DpkuBB+AYHbLsXXsN07NnrBaMoEAxUvg9ailiPhCB4hzmWnKcQSe2W8Fv0WErmumoxY7CpKXj1PpaJwfRa0DnqAPS3JXKXHvR4kPOMR4q/8oZ2NjMBwEx4e/ggXG10fahPuFw/Qk3r5XOgRfhMrbpxf54wq+qIj19KJ46k+e80PnOF9U5XbUcsIwmP4VXC4/HzAKM2kqsKN2iPAK3Q3mWk/xCsuP9AuoG2JZiLc+b0uJYa8l+ZocRg7B5hzAIfX+BGN29HqqansjZ3rUh8vx16VShWeoywiCmwRC0j+LOjfZhXyrUv+AgDgoVoTORLqe9mGMYlY7e2AA0pT172lgWPVAO9SHdwtZNF61pn7si6tIz8HWmNOBh9IYmgkiVYK6npf9xfyIndG5kjY5PtFdaoMwODiZvudI4iIBE6iuiKTHWCIPjvcYJhIYA04sx4aRAJyJ3FIVNOKybPdzy3C/l8VPFXa+v2ToVeRHlsnC3VrzwQXzYxonbMNB8dhd04lExzki15APrVW5xWFlv6xSfAq7mONoNIR33TKlBZROt/+7gVXrS8eQGOFOnlXdt5DU6rh7/7eHcMQ+a2cToM4Se6U6vTcvDbddlNHJwD2HrZ94xgvy4ArTNEsUd2pRtUaB1L1/TnljrOzW4+qttaYwvpKarjQr+bhchF8PqrrUQuqAYqi19kXKcwTPfP1i2cR6j2Lhom7hP763X/8VhpiYC7JWFBcYUXOHp5H5f6IPXi4J1PhspVNEKMTmE9v9r6zx267quMLxZRIqXXRKpEkmQZMFOBAQGnILMPUiQUfIyeYg8T2YZxEAGgRE48ECJKBeVSHZU2Kl7ednzf/9a+5xzKdGGWO4pe6+9esUVhrVix4aZOtp1LZ2K8g5czgi9AwS4G/PHIioz7ECxAb1D9/Vs0LR1NQK8J4sOIqYkxJN3cKHLnbYwry5Iyth8J4FMzeaC+hTj7jP4hTho2TSSD7c1Q+PpMzyQZSW3KEYaBI81TF2kPqQtqyeucQ/CVQRN3AkB3iTYNBphwLWhc97pNbcI4qPKX/mhCjQjOeVt7vEaBxQKTYQk+KpNElhlDF0IFKjnGdAZLaGINQYTjFK/yN6HLzlJj+enOVPRKHCVUpBYistGWB/vq+7cJI2acZtU7nXa5Rdamf8cFkA8q4LCsVnjXloO+szx2Cx/cWJx3jQjxWxaiWYXxHBV2GZ3PY3/KcvBphqXoKehRUQNJJZVBum5xuCpQj30VZ6kbSTNM7DgEdBi9of7ey49GcjaGjovI9aCf+EiAlxW54zKdPDQbKr3f9/dAMMNCEy7ORANeRunW2ujwzIaYq+kF4KFfu4xgCLBkXCrJYPR6RAXNW/lHtOZvvclYOwJckemqNyo8PVD8F4od25B8CPhaYw9Eh6S0Jqh5FINVBx2EExwrXiUo2BwqES9za1dM35mHIN3JIlh0eJKN+OybKnsDfwKAelQGrTDbGPi0Ir/k5G8r/map5PiE+IhqoJSx7Vo9gF928kXKBedythp5bvJOOnzTiIYvKWnAnYPKtLddIQc9KMTWCjEwD5j0x3gV6UmzokvwVXVB7Mq8ZqlzJMOjuIldEDb13kf0mmyOZC4qZ7beWFb6caPTbqoP9fvdSmtAE+36vkLqzBO+HbvHwFJftB9rt8tPJjXvq4s9DQm86isa67rPt1nqvcu93H+tc3v5ju5j+QB/MFzp0EpQJGbeB+3R5/afk5zLzpTRhiGsB6lyCSbdb8qbCq//BCcPywI26c0Z5E3BzkmrBvBF39rcaFKngqcURW8VTBa48o0nrIr1tue54hXoArkznkFncb1o+uNv7Q40oFO8pWObjGiGY6tywKnGT4JssSoeyJuMjZtuksDt+tTyEEtIIdwqsHx8lWnQIvWonRkithSW2+cbMmHTxlKCMS2JWBsoCYMjKKowVgtC+8qUAIGMUOCihg5Rf9oGpT2IMAXVd5D436mVsHQF5aWnERSrXuXCOhZMJsJla9wL+Vxw/5ejCE1Awhh6gx1IRmucgBea90R4DA09sKyHE+v1q02WgVVQ3y5bu8uhZLh6qSacME2LkY3wknmmBQTtfF51Kn0mKnDGfW7Y9mJqLZifF94P2qzE+/JruaIodlKloIVAwi6pFg1SPIFwvsRzXMiEae6Zqvrxw53/V9jzpEw1dpQVkBy32b3yZDbk45M61B0qIMO9zpxWnq722fPunUfjUeWNYAED8I7SmeEiY4LkkSpoRJutSrxS7kNyiEuevoZOA6uuLUtZ4QMk/ZIkpIkofvYO4bL4FFpfBlRBiLjtUyQwCRYDvEWVOFsSyI8I7G/cPtaffLhd5WqwIL0WIfQS+INV2DkDYR3JeADCNsmNVGy4wRSKw/xLCueoklwExogsYzPWldqnilnqA9cQiUh7hbAcoGT00AYAiF6oLIt2prOa8DGjJqOnKiRSn9vy5Y6RHQk+EhXcIzadMN5JD3GflMhzla9pi9B86Li0NNyRzOwY0/lTgfau+vB1ZBEd2S3MbnncwBLtZiBT3h1WouHDo9M53LzJJWC9nrgCmGQ07KzLYXOtbaGTgjwZIMNZptUUmHAAJBbfloGy7TeTSb7UEr8jowXOeP8DOhnhBsl6laLstJol6FWXueVfIALt8xaH+bzqrCsvCJwxf4T89Hmqy6GF54TCr4mNCo3+ECAz6rkbSigDERDhnkqyl3LN54dC61wCsjHK8DInmAFn+pTbw8brAvK/Y1yjvywfVj8Qb/TFAwcBncR3HSOc6JuvSXxvvv4eFkr6EZkQa67C7fKWwwL04j24hAL+yEUFjDyGfqaMJDar6Dbuub69/f3eP5wTXlhgKTXufVo1Me1MK5e1RFcSlEeNBzIUblo8IUOUJtDaIE3tvHqu7PenISf2ooy3WlK1ofLrBxvVF0rGaSyWMaVeU5hOQsFBo5VSnjifptRyUNYhBk3cgkBwMpyGyGUh26owxTerzpZx8zQDLwCNeJaHHYAk9NtNxbWcGzQrT05CNzlKhlbVN3tvrSQvd0dKx8Li5c819bKgDXzcKm5VEM9iz3hSi7Vw/66BHhkBjcxFl3nem2SGkDoJCwEJu01QcDIIM/sdWerNmQa5JHZrvzcuBrjlLQHYvlhdVLKAjya8ZUIZidjhfvPggK3E0St++l5IMNBX8y1DqLweeAdQLNNBlTbWvrd7NtnVuON2Jrx7HDPVmsYL0O2Zkz4s2THKjscJ3qq5xlVocQ+dXHENYOvVE8Byoo/Sx4EQ6jxOYdcJITJYZhVf+eBLAcytik3rIhMpUOPMIMeGt29cN0iYygJw1IU05KkOVDyJWxrSi7RxUsrGn2r2PX2WyWgyf2up6GEThMGwH6X4O1L4q/TYrd6X3w2WeoG3I2CleP6VJNfpjCmKQdiQOVl4D7viA6EkVELHOye1uap46ywDnijnMS5Q/v2XNhrG3hVBTrCuxl3acUPXKBVsTpsWZnJuLYZ/2gGbWK/6QgYGm+ER9GV0Ntxf4dZza/vyWQ/JUtaXo1D4RLeMnuqUbIy66vJ5tY7a0vhCHnxCpLAYojQnIQk2dIklFJ5Qjz2gBfKlIbWyWoHn8lFcdUEOESZpSsGurkn4RZnnVF1otOfpJRPOKq1DVUGeqbwCPXweF2OFSpwsiPgS4bNOeN9k2PRCXGTqqDACwivOHVeDzilsJzCSqHgJvIC6cTx80w56Lsj1AIzRv/QcP8UKoE+8cxRVpGEFN8aHm16ywsbfmiiHJFnMVwoPBnahWPgKKvQl71sjdncEUfA22hdPSm5hNwwT3R/D/1PImKy4XaBSRKNFM7n1Avq0nkjSh/ljHg+I8fk3BCRfEgNnTbgH4FGlwY74KrrSMAFKspbp6TMJXlk8c7uip8cC5edl2V4xE2GRnO+I0fw/rnX8817DLXkewDJpaVO6q1ltB1Z0oA2QpjIzAgPv6dqtmdf72kWmgg3ckyx+LE//+m3Z7OXb5SvH56W9X1pt0tifJISi0tKDFu87KYKE3vflt7Y63A9H4ggDrfELHfFlLbK6spiuX37XsRZj9TL+MJ8Obuo8pwJqbQXlsrJ3mnZevG4bGsqzsuNs/Js/dS1jUwhgsgcj4VJYOmIsN2sH+3P+uOB2mES15xSz+e+tG1mS0Z9Ntcws/ZEiUU//dmd8svf/K5svnpSvv7qi3KstXz66z+UW9dV1iJvAWUt45PzJt5xla2MT2gEoL4PNv9b1tf+Ut5tPZbVEVOAGMFH7e52X20td5UQR6cqLBi9c3h4obzZkhtQwoK4O2RDDP5EVtwRrjdn0kbinTvGOXlPZW6KS82q3zEWIDHZyYnDcvPaZLl6ebE8e71bftgcOK5L+QgseiBGRCd6akEp1Yoe77I+Jgbl/q3xcvPuHb1rpjz/9sfyZmPPCozsmfLDlq49DtcnHeqQ52QZL8uEJQyyrUEqGzsnio+RjxC9sEkCDMZPXBDrG+Uk9gGyIXTngDUJTAgaETRJcB6uEI5sCwVnnLM3XR9JSvKWSFbOTByVufH98vHNxfLgwadl8+1mWfvmYRkK/0B6tP2L4wfl9k8Wys3Ly+XNi83yzUuNZCw6OzFnJP/EhITy2NCNfKbV9tcz0YlbL8yXK7/6vFyd/6Q8/+o/srbXyvJV+opflEC6WS5oXOzR+vdl8PqpNtwvcxISp5PKCj9EiJyVFxpm829ZcFvMitRnM2LwUySdidinJBSg5HeyIJE9ntLn/1Ix1TXXbn1Urq/cKY8erqmPwkt3cQOvadWJLKZBx53bl0QfH5V//PP78mr9hVzTU6KrVSfaHfQ35DkaK5/9/GPh4GF5+PhZuXHvWrmxequsrT3Ru3fKtZVVlWodlCV1ert7737ZEgI++e65BKNoTeva0UHsk5sh/HBHqmS4DkE5fKKF6BxnJPRWFxSLFhwPdMZ43RbVkIX67Ukp5/tybW8OpxUymCwbA3knjhnhGBwD+T2ufzwHXT/TPWxlTqEG3Y/y65QQlFghXE8x9tsrs67w2BG5LioLn4oRYLwngbvj+uWhlZcrSlAjrAV8p8UzJpTPMC0LEpwSCdgDMpCbHwXXcW4pSf3DbdGpvCpWaMfL9U8+K1fu/qJsPP2xPPry78qBEZ8yaQ7cbe7kVPCenSgP7vaEj1Pl6f/Eh17vKTue0NtMWV5WNYL4y+72UPkOQe/QMd4sBQNMI/Urp0P4VyeQprcLMFWjoysYDDuuFUER6iGZzmEsKi28S1snVsIiaTYSO8nTIZ8gDKnw1iAoIks6knlH7rfiKRxV0qVaEtljo+KasieYH5PAiX8qk0pjL+EtrLopLVqqMAvlUnRDyFBwx9uHylsvqAZFeE14TggS/rXfzl4z/h4/c8286GpZsB7KI7OjJONj979IRZV7w0qK5/AgztYKsE2B+DzfUr0p9Z3VmvWr5U06VUOhq3d65Y+//7zcv3S5fPG3v5Z/PXopr8uqwgxT5e3bnaZ5lxEcYw3+lUZU7C8VQOswocDYZ5rKkDNBrC2wRsop52XEzsh7hWePDBvCSeL3nCONUvT7UGWSQxI9qeZg/zZCopKqut7dqrjCwe/taBjJV2P/wYm4/v9IpNql+DUxTQAAAABJRU5ErkJgg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4" descr="data:image/png;base64,iVBORw0KGgoAAAANSUhEUgAAAfAAAAE+CAYAAAByTkIiAAAgAElEQVR4Xuy9CdheVXUvvr4EEhJMIBAIMyQRBKwyqQwKaCsRGawDCIIDYBWx6u19rkp7tX2ef8dr9T612ipQFVFRqqhVBluwVYYKKqMDMiUQCGMCgUACX8jwX3vvtfZee+21z9nv+yU2vbxva3i/c/awxt9vT+e8Y2/5w6+vX7tuDaxftw7/tx7c/425/5s0BrAOACbh//Dv9evx/nq+666td//4sqGWK+q+uzvhnvvPpLFJ2IxrM5T1X/CzFvsb89/xH2zX33cX3Jf1oZ1wC1vD/7l2nEhr6W9X1hfFv31DJJtvCwv6e3wfv5BE3H2o4646HUmmqDvJ4Zpe5+T0XaBMVI7+ExRx16VM7m9nRy9X6sb1T2JGYYL+1L1TwdXDi5Ocoq6+s4Mvg9dRTnfJ3XLtOrGDfUMbvjiZwsuKf6xd62xMvnQ3SV7+j5fJ+R1tGxphWZz8+J0bJ31cm2OTnJdJvlDLy+z/62zFGkW5KE6wi8kYIeuwDfc/d3uya59jgL7GOBAeY7u5qHD3J3n/BP95mbydyN7u6tpoPl9+88mTYOrmm8Fmm43hd4DNnI3xjut+Mt4LMRvDINiULjg7rEX9yezR11yHjBoqpLAPsnmb4D9Yfw3+4f4XYsxdcj51sodr+DXEi//L5Qz2+9xaWLvG+QfLUVy5/lx8+PIcVO4+55aLE9+Ha8nlLH7jGCWl3PV1PtfZomRHb88U3T4foymwFtXx8cmu8wWCfO6iD12KA9eUxxJ3J4af6z3YmmPF44ePXyerc20IZPcfbz5sz31CzgdDrfP3Qzl3dzLZ38WDhy2ns6vkDEUBxG4lUXyfTggX/b7/4Mzqx2OBxwFnf5KR9Ccwi/aSjbBFffsep0LOsA1c/7IMx6LPSjToJJ8zQcbM7tRJyAEnD9ZQfnFyOX95PHJFXN/0P/4ejEvt03cfn1Gq1DchhQQbj+/SeMFbxCPUie+f9PZyeD+THWP8kGzBUCF2nFzhz2Qk1oFwxHfB/lZFvZ9cVXE/RrjAREKTkMbkG+6Xc9Tbw8tK9nLx7r66OMXrPvbJJ+yI2C7lAfvf5wPFrneb6xedHOIq5Ya3A/GC5zUfByHfJk2eAmOve/vfrV+7ZjUmydrgZLITJ1UwYBA8BjwlJvs3EH8KAO8casknMQW79wMFMCdW5Ai8543hjeNTyve3bm1QygWhS0qvoHB4FJiczITOxvQy+/iihGPg94RI5nYOY5llJnFQs1fi32xkKsyJJYLNDXjChwnU9UfXCBh9bV+XIJdtQxESnEyykwxRZnImeSeQKMtJjgplQ9vIu/7DQMX6OmyM30megAPBICxjHKQ4MOByrj1hIwe8AZZIr6B++WGzB7yJhdx37zf3PxqhuIFbRDrvRxcnIYkc4DvtJpM9uSOORxcvrr0tkLynbj4JBwwB2D3ZZKgQ7ITjnQgUMQwyIAuxF4cp7p6zEcroyvNA1ocw/l9QE69iww6A1xKROJuvx3zjCIlyx3BMAzBPmiRrsm7Q2/ueBrbRt8FAXo913og48CU5HND6XEYBPCFQLoT8oPx1nbkKLi488NMNmRc0QJau9eRK4OY509kgGIV6l24MAORu+4GI/lBMqVRMeeyaZZ/7dpICEnyji4MxEhmwbwS4k6dEPIZBcwxn1wTLSXp5U3tiCErESQXL4+5RTofYDoohpIXcwv+FyAmfOCiIzgiDNa8qYaz7I5qM7JySmuVlPKOOvBscEQRodfHrScDLRH8nVQPuOrkJnHmAQ0jkZZ0UlE9lvf5hwhbygPsO/YZopZgI1vL/sn3CoNxfiDwTCgTbuFgMuUCDRVec3M7BxsNWbyuS3XNPMF/wD/kr4Fnoz5Mh5Yy3r2uX7OPThe3M4rD/gmgSngKnuPZI9qh31JjjiAe9UW3SnZMnCMTye0x0OOMadAPJzSbj5GMqjN228LH106ZuloKChIr/STGg75R/y2SU2S1LtpQxyhdiCHCIVpRtUxuhnvw3b5yr5OKmv/R9TtbETJS8JEQSIReGiS0FtohOIZJWK4WIiAiOmswDEu7EDVvBUMDyhboWWk0gVY0L6SCzjUAQimvNmJLklwpoDwlLEhnIxnxpjwmBxBO4StswOgRbSFMZoURE2qaDVozHir5d/oNcUPFcAAMSxJInhoEMGmpMdEGDi+BwHgRk7Sl5TKeoi5k32KnewUmpuA5GseH/02dkUorGoHmMtghWK+NMSUJH2aXPa3hF7UUT1Zylr1vlhG2yYONclDIIBxHvB0lUmTQGC0bmuC/MUAJZ1la0N8vCfXXhRx7KlG8ivKUNtG4+N42ysn+lhMbeDCtde8KfVhiwbUIOVgK6lmhDxZ4ERd2pFXAakLuEIWS+Z8mTpj5N8jbIVxCSrqMDxuo4Skhel2WsABN6y+7yRaFkQEukIFZqvMzHvON0P+8xiRrhTEhvoVlhMcpa25n5wKDJa6GQjpXKNQqTIuLN6krEBCYGw1SGjEmfGpLkOrqWA3+QpILMeVDv7woUtLBMtmp5IHFcHSitetxuInCOD5JCxWoqn6NRfyrndunHoRSnIb3wX7JR5ltSymqvgCDJNOJ7NmizQp5EL/zSZdABQj3zARMHXTS7qAGChVVCaDloShGZDwwzAub2LOKu4bu4nhXJw6VpoJyZUOhsDlYqZByhmRtTqW7iv2V7DRFGwGm3xL+FbPkEKXre40NnOGmAb449jffamZYjpVwyUipBnc188v7GmMA1fg+RHxOr0pHYRcOWs5XdunIwtZcbI8VM6YS+HEuwrKlN/621SYQQShYwVlG/FmGN13sROafS0rllP5zMcXVToJXHcxG3comtpW0ruAJ5x0X7OOOWxF0Lyrb4YGaJi6SRaniLoat9Xp6TIJfihHytgJdDwPdo3at0qFPCzudc6zIEyj77cCyDJ1rOLoisrxER9RMDkVC7CvQT7acjlTMio0GCCHf/tQvKo95W+lvkYrSXrboMyBtcVy6m2ARZWYFyoWOQfHR9HvgDu5mxUWR71dex8Ya4MwUZtt6QWjVGhi3qIpyBW+Q0sCwTqLChnBwzxOOQONgTsyv0lPYSU0aGb3bUdyaeI6Zs/UlCSC9LRkgpZ9I6a5OBsyXmgoms0U3FOVo8oWj4mrcVrlkkkDfkyxnL2lw7NiPWOEwJNZhRoSQm7fUJwOSDV9pnaTVa7CS3gJxAVnmoJ27LcN/KDxmJkRnzyKsQtNub4z6JwC1yrgFPMVinglYken/wsrf/rj2evG2FShl6UdHQK9k3LpsLoSeI55WADpcLuVS//GczTkthjZiR/uKBahF/RewqFaTQlnG6hBXx32kYEVfSPyEOgr8yLJaGsgxLdfx/JIGT64uYk/lsfR/Kq/m6atZEs4NVx8PWazL+hi2UzcC1f0UOxsTYsN1XWtMZWEMPKxMNsMzTWsIoRyXPDocgcJLB4ppwjYcGch9ZLucEZZkcuXSSubSR3iPuklrQQWyIyZlnedGMRUNpT62X6zzxBMmyA3DKPlmMeWWVhBrIFIhIOcKhlGQ9qQeXoy6yXlj/MNDoiGiJzArd4q24tFCnjRS+4pvBqPGAopWIUkwpcy1XBAgZXVFkisp62hwjN5moxzVWoKY9b2HrONurxMYg+NnDrZlMOkdrdqlFBMdSnKWqgl1u6Ygyez+2D/OsvrtiuVOAdDMLeZ0fUiaRYCkXejppNfggAWDGkEqKDAxUzlsyOUzB61Vxh5Cv0fy9YaJdPKZn4LIFmRzSlxzIcYRdScQNITQhTWpKGs8ypHZWIURybnCQODltCGyBVi1Palhapkee6uWhre6dbVY7l0P/ZVE3S5KMpJfOcp4gqnMBrdFJFMwCnYzQhyVcJ/RPsmqA0Iirco9PleZ9hUp80px9bOklV2xCnY6IJVm6MSjNBkJThg88MCR0MNtrAboaKKm6LU0FF4iSai9cp1zQLE/Jrlz/L8I7M/O75Oy6F/XFLzUCl9mlsaCzXwqHbEBp+DELT+H/zD8yLvqSsIJ3FLr54FYHkmi72DPndnX+dgVjH643OK7afC8nUOMdGFft/r84uOMMvCvgDBwtdmp1UjfYOxUZKNqpGteRmWVNp2rO6zM83ZcLNEQN6aRnFjG8q5uiIN3O4S51LRXXkCgHFuXZ99y+xulTCQoSWWRFJhO5V03gnB5WKZepg69RC+P0cgtm6ESLj3RoBHR/u8GDcDld8rN8D6S07xqKWOhlpzUNTYowzUBU3DUmqPFu3oMKTLopr7bMtHtTogeUurAyU5qX7LOjzqGE1UZXOg2U88MU7svZAdrsso/OxGGwzRr01MQzB9EG+YVHcqmVCtkUg9DeQJJBbvi8ZnMRCNFeOvmbg3AAx/UULWjBgoWaXK1EL3FqmOCYoLrSpcUhthYAtvr3NjGCZcI5Z2WT7qvPIZaRqyM+oURG4oZlYhsleUsbDaJCenqYKak+LOT93pZ46POrGovEJgNJysE4L//TCEF13ocXlqv4cSl/rwv5sACfOOeDagmwKg6tCRSvp9WOQN6lpfiMgx1msgNVgk2kEDo+HiZE7grhPptW8zHe6DACyyhPL1G9Vvy1hk0tMTmhMkMCixyntOo3FEabTFJq7M3eJUhX4urQM6AihnNfHpAM4T8lBmaSGw4vVJDtMX4UINOHSsNHiGnSFlv3cckgQaPxrEGdvlzX98098L5+rLhhvbSN+mzW11dxXxqwz/+txh5w5CWwP4Q79VMOQENJi5NyR0jrcT6Ha6nN0rJdS77DgGp2AEoa3iWgcnouMRXucXY9yfM7/i/8J9teVtzKp897l71LpyTNAmOTndOLFWIBAUJyMbyqplIw/mmsVEScpM5awrovuRPR9JcsVgEMAmc7tKZRHq/dmc0S9klavd8Ta9G12ECGTQ2DJkvyZhuYiUGcKBpmMUQIhru6I4OUm85tCACo5og2roj3DHxSIIcNRxI+vGkvyByLUL8xh3VQiLa6D6BoL/RFSl6+MCPL1eJIiw9aiawG9t3pMNBdGWK9BG75eBDeHJAb7biRSNIFyFwudqqkLznQThphztiCxYgiGKzwquVyYHT7MF25YFz6Nj5KIWzR55POCKEELMAk0lv4UnvONbat7GvpH0/sa3t6GZJBu9KV5WQ7xFlMlxFkg/SdD9vx6Wu9z6+l4e2UDAMydkhWZgBLvi7B2caS1KDOnVYMKXytj6Z7/VProUfDwdRQC+bp1LPgt4rlorCV3tk1DZAV4eq+rGdCl56D2ED2EMUtGhBbZFLBgnlE3NTwy3VYBZskTVh+x3+kcYxEy/a0DcX9Y0tcryKvmb+CRCeEV5kL856COPGdbBzZIbzZTn3yc/uV3C4iaOjErMdi6x1P4A2+J7M0HtoNcFB8LF9Lm+rvMi6rPtORYmVaHypknu0wXdfgoYe8MjFNh8sS9ve4L10ZUk8oKYyMK4DTpYawb9GfZhxhylgt2trdzFvQR76KLQL5uB5W7dI33hMyRRXpWjEQIiGDeywICtcYJGJSKD0L95LO0nZWmMapjJdPo3pF22z5x6qDPVlAJGfcEty4ayVga1q1AE9HmCTAlQ0Jg/KqjG9DpUmBL76eCxRhA2rX0sf2Sa5RS5moHxbuWNgIulpYIK9VgLSITmlUHQbk03jZCm1pF0NJrYdvwsVNYXQVAUbsZXv5LQEzcJmkYKGKZVtZqAYqUg+LmCw/tso9ZF2vpXyRi+6vw8+xaEsZLlzztcpDcy8961DjmxRcG5qgkDA0LctKAOjKSu3wWtlYrrRIKRKXKTQnTUogjphe9B/ayDh9yIDQ/i94xLJzBWitWCqHwKGUZVLzRSniYdVanmlxAkqGTqK1Y+VwI/bFQRLBLL02onqmXwgfv9YeySIZkoxd2WMEcmfWUfkuMMqalEYJ3+X4qGtftk+yVtyqlTO5yPGwzFkZOH0jAqOjaKZKrtTSvAsquBtJ4CL8YihW7VOmfZ4gdN96DC8bj1VIyl92dtQxohxqHtg0bFy1hZWcVcjryoEJRpIeYGgd+v6uOc+y3xAxmGk3AGZLi/UuoZtATJio88kydytFTdBVnZgouTXuq3aBgUYoGXyaIVoyWk8VJKuoM9b+kTIGKwukDKObZEZKZ1wlZO86VZ2pWGPKJr1ztwxC4OHsABleOlAPVqgLK38UTydhem8YGWoBkPSPp0D66D1vg1vzeLcoMVyz3jylp9TpGB4JpOM182GfQwWZDxjrtTQZJLdr0hXXJwqY0l8KPCdC3oz52b6wwEvTFtx/H4Fz43ogaBB2dmYlxmX4UmBCC4FL7KA2LDsVdGwR0wbwnWXHrG/qw1xetvCdGxyASHNjcu4ryTaCrhMi8Foy1sZRtWSoDdJ0+wPrbwii49vLZKENEWdGbjVBdbJZhimCwRjO4IjCN9UzEJV2iMTWgYx6lT3QYWKSjKJIzj5f9YhYSKPLR7v7kqG3zA0isWpAzm94C23lv+gjcaoAqdSlQLHGbK0ZxrC/PBxWHySVCFLDlGSH0iJV2tf7HN7IKmAV2sVfIsRi/lYLqFfMN4C5Cgt6KY212Wo8dORAyy2pJn+vyZ/hhm5c2DPKitcGzZnOfaEOhcTiVBwnB1vmlXg3oXawLc9Ru0MDxeyCfU6bSKDIHi2SoDg2zwZUE0fYyyojAcbq38SYCHX94TgAHLHKA8/ApRQSfLt8lYG0aKCFxHWZ6HPdaK1gRbDMVtiWPtfBjs9OQucsmjtEBmMlafRJk5Jk+308CCLIBI76Eqjo+Bs2l/pyNPbDzxurALL6jcuBImFqgBMBX2KVFQvCdwWfycSUgWEBQ5eLhI4tQKg3DyJxevAJncvn8RuiQ6x891AHn9yjRuOfpLO6bW9zODkrgTNsPBmcQ3Zo0X7wMp1krZorCLwCbE2PbrGiXUTRqI4pl4sdHb/4d1++Nq3MiRzp9HMfKXDskS2KV+7WCE33T/34/wh7ZjkoZWmxuQlMioz7sKILPyzdavp2xMGECJzt1cVrtb47+M5X0fc7A4USKbNXzUmibNVHoq4kvkIXGThdilYCuS+ZmvK3C6elXUgRdyntodFRrYwxa6MZQ1nD7qZOTGxK1iawIGKW2wpRftFZ8Q50K2EFYDTF7CAErgYoCTzaiFSCjXcV+UT8+jNZQkdFHuj24bu+SMI2tJjq0jCELJscpL4VQxskVwwzdMnVeU+anb4Hv5WrF33W7xuUF67pAkcGLEnWCs+65Knuf6s+m3K3z2nUptfPyrVaDksCZz05XqlOzCdhj6h3T0pGArLkr9lek6/sV9dhQYwY6qQRo482AjePG/aGZbO9avpleuY4lTqvXTfE8/rr8uxMna0iAbrs7Np0P0ZPvx/ve3U/AL/OLe+2mkgFr/8T/4myWjr26c0RXCwt+ONKQbJKG0nuEDFxec4MfDJUzJg6SsrqXeCYO7duRbYTmcujQFY6FqDsFioH/fF6JEolNwOBK0JlmVRjf6KKfq66e/ncQCbli/BnCAL7hT151iTbhutcv4YjpZeSjcywFTFaSxldr83HeS3L2115pDGtNeVkuZo+XfLHA38cH1pIM1cq0nXlstFOTDXqM+KaSEUtTrSTlpfdLvFOyJNhJge+FSrNYNfjIW10hY18INUCV07nYeKubxA1TFzFRJRJyA1pnw8ltDuF/gD+HvgglYfMmJpfpD5F04SvMWAt5BSWlUFa7P1kYGu4wwoULZzKeof9k5G53f/4dS3rkL0dgeczIQLVLjuT8FoMe6++ltUqOoicHLmY7VLx0JrRZoevzSVtGZRC1/S1jmpDhhXTXBrBM4kr8taml3u+emExVnVE6GLQWv4n20m5m2YlckCkk9nHtyJ3bzIbHb1fpZ4y6GkNXHo+vXNfdFxjL5lrZvJixx120QTZCoAW8UTQlo0MEDBF7Ess6ODUDE8U9sg9507dOog8I0fDxV1jgC7Ot+TJiVgNCjUhS9tWvnNYtmJz1UYdSsZbqkz2J8sunJwdVHYddxmyC+O5Lpex0rClbSnDIFzbkDRtM/COIFdx3RTLVvBZdrD4QOft2Jon4aZblsG3fzMO1y9fD4tIgnnTJ8EhO0+HEw7eAfbfZmoxYHMJuPTG38DBP1kHMOsF8NN37A7bKeljTKwfh6ULH4YrfvUsXPrwGvjp6lTw0Fmbw9EvnglvPHAn2G5ymHmz3O6/rp9Hf34bvNz1A5PgUyfuBSfsiAU7Pjdf+mt4Eyqy4LBd4LyXbZXNFGvVlt7wm9DHrC3h529nXejgmhE0N192G7z5HoCjDt0ZzjsI+6DP0htvh1dc52Stf2ZPHoMDZk+B4w+aDW+YF+pK/3XFKPfbEJuhyNxt4J5jdzCKr4EVDz8CV/7sabj44bVwPfsEZTsEfXLiAdvAgr22hZnO1OSTDMjXPwyf/4fH4RN9grj2Zm6Gum4Lx++9DczERoo81gBYtCmsg7Ks+NXd8HtXPQdnvH4fOGteKpy4uoYUz8DNly2GN92zHhY4vx04My2iIGrpVYAsV5bfB+/9+kq4skPfedOdX6fB8YfMhiO329IsGWWMOmPeXbIITrnPFZ8Ef/vWF8EJOpGopfXjD8HffuUJOBd9tf8LZ8HXX7cDTMV7miOyjqnOOVjnqAN3hPMO3bqQK8cE9Os/Loe/7fOruP8R4YebL/8NvAXzou+zP+LLPnNnwPtePgd22TLPZyfPTdjOCQ3tpH4mwd+f8iI4bhZfeRjOQT0+2SeIvL/1lnD9qbvlOEbJyOM8h0fLbroDDr6+O8etbo86ZCc4x2NFo2yYOwfP2AyOPXBbOG6fWTCzAP4n4dILH4Q/egLgtbFto2dKnyXX3AGv/kWQ+71HzYOP7umih1abZHJTjj564x1wmNMT7fITbZdWu0ow40BTY2zfVC1luZ9anRZC1yNQEfATIvCaDVoHJbJ+Vx3td/57fPEiOPN7z8DVPc44eM9ZcO7rd4KZXI46c6THBP4zReA8m1r98GL4xGVPw/mr+jw+Bn+4YFf43y/eygMpk7f79ujPiVxdEzOmw7Wnz4VdOporCFwbigJG+nWp68MRLxL4zyKBU8UNTOBSnP2RYC9Cgp3aMsxFuziAdAOH5o9F4CsfgQu/+xh8HBO/8zN5EvzZ7+0EZ+wVPS+eCUcQaiFw0cEus2fARSfvCrs4gBA27XrpS1qLIW8tXwwfvHAlXILtfpSJQyZkx2x79T2L4OTLx+FmrOsJ/CAkcP9aLJ6k03ZHBA28x4HcQODSlgfP3QrOOybkTIG7MqxW3g8f+fLT8G26ts/e28Jlv7d91S3jdy2EN1+xGn6DiPeR4+bCWbsHELY/OGC5fDES6nqYPXtL+O5Ju8HOTtdOp/92CDyKMHkyfP6k+bBgViLxTYbAheOkzZYisf1WCFz4aefZL4AL34q5Q9gVbtkELuPNf8d/xsYehfP/6TH4Kx6oY3s3nrRrwnQjJpyeksBdVGZQ2Ec63YGWeqwliJRJY7Am5VpMdxG/w6GuF7l05knPzWFInJu07MHtRTs8fh986GtPwaVYaX+caf/ZEXNgn+2mwxa+kefg2RUr4PoblsHf/2oN3IJXjth/B7jgiG2j1K4di8BlP+N3L4S3Xf6srz97+mbwPw6bDa+b/wKYs8UWsBkum09atwruv/cR+Jern4a/Xh4i80+Onwt/OH+6WEZ3M3BB4FjqSJTlKyhLbfDVTeAkIY0yQ4DjIOEGmjnjaLMgcArcFDPr4ZbLApG6Gfi5SARjdPrGBb2fgXM7tBTrF9l5KX7tU3DbrY/Ax657ztvmlFfvBn/1Ypyx8TA/OpI0FMEaCZyIWc++egeky5fAx761Ar7uEhkJ+ozf2QpO3W8WzJ8ZPA9rVsGS+5bCJdethE94nwAcf+hO8NmD0swtWDDNwM8+Zt9sJswMMbZ+LTw7/hTcfM3D8OHb18ESrHeq0/V3XqCi3xhikpsSAAGM42Dwwxev8uTtPq7f9/kZOJbyIBViKFxJ59A9Ca9+GD5xwXL4PAHYAtTp3AO38vvjgaOV5eSUy92OBD4JPoMzvePdTC+buo7DihUr4eafL4WPoa4P4O39586CbxyTZslKad+jmxUdgbOig3fbHGbe9xzO8KfA18+cD4dspkvz38/gjP3eMGOfsgVc+p65sK9R1In27KJF8LYfjGOMTcbZ6XyUeXKxml5ibCLwOECqiGLFWpyBo+6LUPdoWtnRmmdgyT0PwV/++zhcuRaxYc5MuPKEnSOZuKKynYXYjvxkZq+ZScxyP4wDPRcnWtcab0TsVSCccYFUngS6+Qe0aoC63/36HVI6h/CMAvjcwdWBT+GlDx+Nss23lFgL45g7t1z7CHyU4ultR+4Kf0G5E7p/Ei7rmIFLEcfvXAivvnI1LNtpczjtwefgy7ja839wtectcrVH6asJvLIwVPVA8w3Vb7VeF7i1BUVsmru0CXzAxpoVbSzYZQ++d9uVt8Gxv8GR+Q4z4d9xZMczBT2wGb/tTjj8h8/BMtgcvvzuveBI5Bm2o5u1HuxnrS8ANwOfTfL5NnBm8bEvIlE4IJs3C7587E6wlSNN/N9m+M/kSZMIAB3UPg03fu9eOH4htjx1GvwAI3pfmpG6ttwS+sv8Ejp/8qV0LbMk8H9yS+j4yTC6yOT1OBi5PczAKwSuTd+7hC4JPCav7HgtgvddcPit2Of06XDN6bun2ZH1/IpXQszAq0vjXUGyDL503qPwF0his2dPh4vetAe8ECdwGotCC2tgyY0L4eTrUE6Eoo8eszuS9HR/J4R3IHC31FoQeCFC0PVVTle0S9qikAUTnHKM+iVtP9BaCQtveAj+1/VhwMOfs49xS+g0MPI2k5Asv6+C679/L5zsl6nD5ygk8PPEoMR8nks2aRF4xdTjSJwne+JEu70eZ8nz0ixZ5uZ6WA4Xf+Vh+OhTbjVhDsx2YI3f3/KqXeGT++lBjuhs/EH4iy88Cefjpf333s1AYjYAACAASURBVA6+83uzi/WbMRywfA4HLJ9EXx+Hy6ufoW0eC5ry/AnLu86vjsDDACl9+qCticC5ORyQnf7tVbgCqJe/AW7hpXgkQyZw7lvnu+2GtEw9KIFn7RkkXvAIXZAEvhAJXB6cyeqMBdm6CZylcLlzd1j6xty5DpeyGWf7CJxbWA/j8FPcpnk7xv9rD5mDBP6I/+5We77Pqz0GaWx0ArdGUH1k3kXirHAtSI3rOYFnQ7RKdtPlloPpfbp091DeTfZ6Ei756hL4EM6wjsJ94nOR5GqjU4CH4JzPBKD+yLEvhrNotOiJVSyhyz3wMQyYmy/Fpb5FbunuBfCdU3aHXbG8O2k+2ZO3e3VpOPbF+47rn3sQ/uG8x+BvxgHOOnpP+JMXBdBzdnrkZ0TgM6bA2VNXwyeW4Q1aSnftyo9r0yJwVyYHT6pFzB4J3C2hn1ru52trlgQeWo974HEggNf9LW1hvIbLwe/F5eArcYZ07jv2ggW8Uq2Rir0zMIFT32TIJdfcHgYMOHO77L3zYF+xOiD1S49e4ayZidfX4dmeE7CVwMnqDyOB4uz5etws+O4H5sMB2qC8VI1N889U+NhYikvMl+I+vd+CGYNTXjUNtrp2FXwe/zrbLaHPl8bSiBD+9nvmP34O1s+ZBmeNPwN/gVsHgcD57ILrtAcZBiBwgAC6hxPo/qy2f7j4Hjjm0mdxOXwKfANn3fNupaVZjJ2f9uw5Pvubu+GI/3ADa9w3f8sL4YQd5D7yONz2b/fAcXeH/LsMl0rbZ0/dBN6HOZrAubxt3cfh2+fjoAV96/bR5WBBEribyVufbo/lBC7PShShRxeKDLXCSY8eBCkUBK6xKXbwMJxL+/M8uOi0Kw50TsWBzk8xd771h/NE7iCO4wz8f/bsga/HydTZuE3zHZ51P7UIDsUB5jJqb/9K578VAjdgsRDHGpfXDCb90zfadIiil9DjI8FWdOkGGzroS5jW+1IcN6O56pv3wmkP4yhsn9lw2VFzfDO10blWhcvJJXQmcG+/OPsegz/9/RfBu3fHpTs0zGZ4cxIezIivrvT8Elp3+Hnfz+6AL6yYAm/Yf0c4EA/OMW9FAseZ/rXHAnzia0/7ZVReSo/C+4bwAIw4xMYzcLplHMYL/UsC/zkSeBjl6iFUIkReyvaH2PAwFH+W4gEXXkJ3M027HS7NJEjLstuE6zSmKFbU3b2baekecGZyz7E7Gu6XvyQkPedm30v97Pt9C+bD2Xu5qTfdV4OLLKfWPASfOAeXnrGns7ielzHtgYeZMFvLGgritU4CF4/aCat78XA2OxfBZuetp8L/fcPueCBuWTw8x/0GI1jJhZeX34975k9hvGwOF/3BdvDoxQ/ChxyB46zUEXhzCioCfwMuoXcSCObAh/3edphdcvlknXG4jg6vxX3vuB/ec5jN6/sMzqpoKR0Hs1e9MwySnUxuBeAUvwKwOZx/2gv9qln7JxG4PJzWWr+LwDW2AjwOFwsCZ5J1OmxIAteDA62LzvJC1xw8q6ZwuvuDd7SEHsOyqJFm4E62M9UqR1l8eAJ3orttmte4wWTc934Uvkz74e9dMA8+QofZdL8Wgevxi2mrFlKuWdFyRo2ALGHKIOtM1I22B96aMK3lpF3c9xW/vBNe+yM3gkcw22drOPuw7WH+lpv75mpjD+6LCcYTuFhC51G+W3bfG5fd3dLwte+ZB3u4/W5H3g5maebt+yECce25r/Jv2tb0XcYldCTwn79jFxi/4W5400/WwFI6lX6iO5UuHCcJ3J1C74on7tMmcCPVyTiRwIkIuKRN4LId4Yk4A8ftidMRaMMKdccpozEk8HD63SLwzpeWIIGehNPYnyKof+N9e9Ieqw1d0ZRuz35sLfZ5J57cBthuz23g53jyOXweQiJd7k+heyKdi/7Dilb+OLLh099hCZ1P+grP8El3f4k08TPwh+HqdS+AI3eYEWITT7+f84/h9Dv3m202RlO7hp6ASy56ED64bAwHLbvDH++5Gr6PM5YNQeB+D7zzg31/5SH4EC6Jn/678+DP9kknfr2Kax6EPz/XLYOPwceP2xPOwEEuUm88kd51mC3mJy6l/yUvpeOp9G+4U+ni1Pnpv7sH/Ok+07KNhT6p/coKzQ6tJfRqfQqlQQj8WTyQ9xZ/IC8MctimFoF3DpZModpn4L02SeN2c1DN9SWBu2X/usxiCV2tPJQZGQ4inogHEXkJ3eFsKFc/hc59j9Eg6Y9xlePNuDXzCdyacfF3P67GveYXWIpI3a1FaXk3GoGTks2DZ8tBNaLXpN7TyX8bAtc2cPtvV3/7ITjtgeS2nadMgiN3mQoHz5sBB8yfCbtMwcfHFPvF0g5bxWNk8hT6kqtvg8NvwQK4973kDbuA2+52S+fyw6TtQZnY2pGp3+mOCRN6c4fY/B44EvgNONPYDmV3QPzBylJ6H4F734vBg+sj3wN3BBPkrY040xJ6vpdaLqEHhcpniNfCbT+8E469PSTmzySpxaVtKUGwXk7g7qBMZcarHX7n3bAHgiXM2BKuedfu/jRrim1x4IvqRRthIbcE/VJcgs73r+UhtkDgJbo9CyuWLocrrn0CPoFxthSLnIIHcf76JW5/N8gdfJ+snF66kp8IJ173BM6POYUldG0jjlBc/r8RB3q4h78Lzogu8ofJnvytEHjAFhz4XH5nOOgoBnks3VO33gn7XYsnuHD2fA3GtDsd7j7ulPnh6KdlPYfZuJ3xuJTuTqXvDIf8+oFw6ny3reCa43fyj5lJYO6fHCUCH2QGznhaI/Dga/dZC6vxcNavf7YMPvmL53BAGQ6x/VAcYvNxbuyB65Du+psPirnHyPpm4NV2WKkOApe7UO7RtxPR325wPSyBJ1nwUCTmzpWYO598cL2faPEhtsRdJYFrEh7DbZrjaZvma7hNczAejvQxsBTPH3xzFVyDg6dP4GG2Nxt7LJLA8733fk9MiJz7m09BXYO/whCi0TS6wSX0rhe5JNTxteMD8tgAAxWTV4vMG77MKlh48wPw6Z+shksRS/RnNp5SXrDPTDgLnwXXz2q6bHQE/goiVkngt9AS9iEH7AAXv3q7MPt2LwghY/PKrbcjzbyYtP1z4C5hxJ6k22sPz2jjDBzBbntX8fHF8AFrKR1v1ZbQpX76md+WGbgMyltwJuxmpe5xpHOt58DVHnjwvaPbNXjC/0m4/rql8OG71mFiugNic+H987ZQI2ARZS52nKkcsPEMvDcYJsFnT+VZTdib14f0mELzPXqBWt4/+D9ckt0Dl2RhyjS47D17wIv9DDnNhHtFoQKH4CzxgqN39KTCTfu8EHEQUsYZq/Z+pDB78TNwk8CpcVxxeBeuOFyFg9DvvHMeHOg7DXuGHxRL6Fr2KvAMtAcezOaWgW0CXw7fxsNrH8HZ+REvxac7Dk/TeXweAr6Ey5t/iWMtfZgtjwjGsHAq/VR3QA8n8TtjHj8wZQp8+53zYX8ytNRJfy99lwi8169ur/6UcKiKc7v1OXBue/b0qXDOKcE/iZgGfw48PWPNLTc+ax2VLA/S8a2AU/SXMCDDO5eTBH53Zd8+lE0z8F4bU4GDMXe+RM/9pzp9j5GFw2suNmbvtjVcdfyOOCwMnzE8OHzFP98P78eRgVvtuQQPs2nOqxF4CznXJj6t+mblZGBIXwRF7BGqReD6mqt+7wMr/PgsOll61Q/PhCr0Z7icXhISyFy0wYJlETSU6r2Vgm2eg/GlT8D1i5+Cq+58Fq5all7owu7+6NF4CnmvfDPNLaFrAneaOAJ/I75I5XUv2xm++CoEJ0feeH2Sf+Na+NzwL7+A4xZWxPNL5eEgmSufETheD0/JroX7jaV0Z8WbL0VypRe5yD1wXy07rJR+YUwTeMfTFb4ZR6QWgS9jouy1fChw3H5z4FOHb0uP7+WVQrzls2Put795R+B707Ikzn7x8TYmcH0KPD1y5buLyw5xi5wJHKn3cjyA5h9bWv8QfK7lhR945mHB7C3w8bHt6OUmNGwQfpAHyA2cjKqGLBEE7h9fM7JyPe73/9NS+PPVY0jy7vT8NGqjn8Crdm0kcCm/3maJpsVDSSf7Q0l4ePE0PLxIaRXq4srMv98Fx7mVGZydX40DVn7nQRXH6FT6l319nImjzu8jneUExbBUpm4oOyCBq8N2rQS+/9abw1vwBSXHuxeUGEYf9EUuG43APbqHT/GGMiW3051n4BuEwDF3Xjt7Kq5abQ9H0IuB8hjofpHLetym+UvcprkAY+JjuE1zOm7TyBhwq0AHulUgpPULcXb+Cnp0kWNGvshFz8D7CLqV5PtiMppYFpRBXUvYdgKnV6kKFIqvXyQCj/TcJS0W8susfadh+5F7QiWCiIHQr/7lcrjwN8/B1X52jget3r4PHE8HrdwVTeDbow6TUIfbrvw1HH0btjR/W7jvODxo5XWj/xGZ3/j9X+JjYxVRewicyXXMLaV/XSyln4YveMGOzFPoYkZnBZ9cQs8IrhKJksD1m9g8UXZ85tMbu044fEd865n1Ig4N1amxSOD4GNm9/Ia1ymlyKcKKX90llsHF26YIoPIdjpQhLh7dMu3eeOI5LaE7yndL6OFxo/QYmZMbn19dgfu/lz8KH8bR/S54+Oyzx+8O++Mr3eKqE412+0DANqG1hC5LrsYT2IvgmLvWwwH4AqKLFuDSeewoEfgCXNaWKye9SdNI4KmdlfDji++D0x/Jl9CZoP3WSe9H7o+HwhrHOFLuv+4OOPImjDvcIrnqnbv5A22yvBXG9uRluCV0ViUSLz0HHlVcg+8+uO4hOPMXa+EBXNn7uHtB0J7hXIP8sH56P7nXVEWBNAMfdgmdwtS3HFcP3XfRl/THMASen0J3ubMcLv3BUjgbc8cd3Pw05s4BmDs2HwUCr51CfxIJ+iBP0P0fvz/+UtwfJ+Vcf0OdQidBuwY7TXlfh8AU2BaRcz2L8OXompIDZ+BPesoNbYUZnfXdl5fkbGnRMmzp98WEShR646GYz5+Pj5Hhkt4++2wPlx+V5qaSwH/+zj1gjidwfIHEbXfAC69AwJ/xAvjPd+8Bu8pM8MnAbz4PE+K4B75wIexx2bNhqbxnBh7lxKX0D/JSOs5mLzhiNs6O06tUs1PoZP9oZqGsXGJmAtcxlGLDHey6wy+Phjd64REQalS345cXmzzSF7GhkYzAj8GnB2Qc+e8VeHkozPqud6exz3yhP8QWe4z1yqh3Mfubf78djkHC2Q5B+ec0aFgPj2TPgb9vbqgbAAD/WY+Dq3/GQ1xu8w7ftnWuettWzST9yS0InA7PBZVdnzjY4Let4XL/5e/dAx+Vkz3VZ+AcEzVwNl/kUlEi2PVx+BadsH7fUXvB2XvSQUt3qv/cJ+CcppgIS5/X4NKnHObJSGH1HNgeQq+9LF4HKqJCY5jHpUwWQXz4khF+bLRR3Gzvmh//SvLi43X4boE3X7/W7+m+5ZAd4ZP4LL6lz0QJvHUPvJZ10SZUQMelFacTJ3C28hNwKebOH1HuuDfVvVa9qS7IV3+Rizvj5LZp/hi3aZo+uNrzI3qSgWNiKAI3Yk33P2Gak0FsBY/soOY4UhL3wN0Sev4JddSSeJMVN1IhZbGlN+CjTniK2xGse4GIfC2pleBL/vM3cPiN6YUtTOGSwG/E2S+fT17/9L3wP//pKfgW0vn/PWVfOBErhHY9W5sff9kgcHc5vac8EXvKegSFbCl9T5iPYJYtoVv7qdrxi3DwgK/Z9Cfnz9jD20TbIlXBGeYFOPPH5Dj11bvDX70krYEWA4F+RhrI6YnAZ6UZeGzBoiG+GV7i8uc4EDvj9/B08t5hWTnNvPmFKFyeonj9I/4VjK7eWfjIiXt/cqiDLwqhGbg7rfx+fhRGMuCzSFb47m7/9jPci7789HmwT/UNY8kMUgudq7x/GE+hy0dwsLADUbe10fzBQcm9Lc8Zd83AVaD4OMFDQu/CQ0JX06Ncr6YQcc9v7+NWM9yz3+8Nb1yLZ/hYaGxgxS/uhP397GkynCOW2TO93DYcDUr7CNz7mipr0srFn9gM3HqRS97vM/ie88X4uFWQwr0O9n3G62B/WwTeFScWN3SVnwiBF7iLE6dP0nvvXe58H3NnX5E7QbZ8Cf3z4mU9EJ8dD4fU+I1rxYBlMR9yC8vsp/mnIcJnIofYmvOvp+BAZG+Rl2tfco4id9oD11KodypvSG1Ekg/d7BJcYvzOM/j4xmZw7rtfFPfgau1FAse3tt1Kb23zDhZ74DcjgbsZuMOTdeufheu+exe8dTE+eoSPKfzLqYEQmcC9PS1jtxJ4sc2AhPqNtJT+qe1WwYfdHjjOjt0MvBgzlKwQX6pyBQLmeacHmxTBzgZaia8jPX8FXIgp9KkT9sEfV0nIaM3kB/eTjrjUQkngmrSrUqeDbHywa4vwGlH/0JbzXdjECZ5yl8bWwf1X49vi3DOkfkY7F/aJqxgB6B2R8is3M6AmsfitZO794wfwo06NBpFjAV7h4D3aROAiIzcAgbP1ipjpI/BsoIb72P9xV3jCYNsXwC34IhX3FkL3xsErLrof3vcYrma9yHjnuVT4OfzhkvPCTN0ddPuyOOgWIYAO+zHYds3Apckzuxa+EATOKxyN/nLFmk6Pj+Ms/yvhLXGOnC5R5MTt8DPV+lWqfeIE/fKBiH6jXF8b8n4RC5XKEyFwhkTpG5c7p/rn+cOP11zYc4gtEXg4R/EGF3+Ivzdh/LnNCnt1aTl8B2fqZ+NkxK32/Fis9nQdYpMQPogtN1pZ7SRLWWM2Hg+xZQ5v9ThVykYZtSHHBp3JPYYvUAinYN2bmr77VpyF12ZGax6BL31hmX8ByFsO3w0+dUDat5IEfsvpc/Fw2RiS9zr/HnN4+n74E3xG9UIH3LtvDefhIy7b4+Cuapo1j8MV33sY3usea3NL6O4HRUhn+UMjcX9a85RbSqcfuWBf+OVtepVq9I9B3qEpfKnEBfjObrTJAfPwB0boHdZlwInXghKpyXdRD0bgdbKtBbq5B24qZ7WAfr/gEa/jdjO2gAtO2B323RI3PaIYNAJzVcfcq1QXwUn4GNYDaJ2z8Dnqs/cKs/bA4ekwmUXgqffwHOubacb1p2/EZ553zt/JbYV8Qd7cID1GFgic38Eu7Yjf1Z9JlnwPXJ5dsOIyk6tG4EZFP2j51/Aq1Y//ftDXf5YthtP8rHwM/vbNe+Pb07rgLAwC/GG2yjvPZdfZDBxPhvtVsgpTNxM4/VhMFzZqDZoIHCu5x+XCM+DhdbDfxtfBys9EZ+DyF7+G3QOX8rRA+kQJPIZ4dJ14Bhyd+THMndM5lnzhcgbufYvbNJ/EbZpz8etp+A6Cj9E7CGqclvbKJ8PnxGqP/jUy/omd6iCXFBho1tyVArV7g8CmdJye6zg7y8fIhhW8t15Xgd7KthXGF+N7rr+Xfmjkj/CHRhbgD41sN5V228ZXwMLFj8GFV68KvyTmHiHCYWxGVmIGfssZ8/zp8PXI3vw897P3LIT34K+dXeVEwIMrZx+8Ff5E5Sx44UwiAvxRg6X4rOP1Nz4Fn160BvhM24L9tofP4l427/tlB8z4V88kEXsVaSkdCcc9b+w+ksCjmaoE7t5ghTahX6tyP6V69qu2h323nw5TfZ3wXOYV1+Ks0z/TzKTGb18JfdoEPkjEdUe0TeCFMagRo98nH4D/889Pgvt5SYfwZ+y3Nf6Yydbpx0yewx+a4B8zoV8rO96flN+G/MEvWcFX7PIM3BEp7oFXx5i4HOiW0n2f7pWs+AMcL66pSWOIdgLXuhOBm+2Xh9iax8V9BL4Gn3l/4mm47tbH4C/uSD9m4geCJNKSa2/HHy7BP9zpcozjrl/U8+JHwndvzxM//6hByced2ANnAg8uLj4Gjoky9ZmrMYHx9aQH5CG27plzICdeSv+4IqcNSuDuB0OsLZ7uVMvuGrBR1N5QBC4bdj8h+6m4lL4FfJ9+vCZktn0K3R06fTFt08jT5RwORcYQ4Z+HBQ7H1Z7zabVHn0LnrdOWwcwApi2L1uBsQo2qQKXAzV7kIrlUrG71disToxlQuNVWci/KrYUVi/HXnS59xv8iUNdn9oxpcAHO0vfF3+2V8i0Tz2d7AndA5Z/jTj8HCisegC/+y3L4/+iXrbr62WXWFvBXR+8AR+IPbTAwuP4KAjcALFTgN2+FXooZuDUaywTCQcCvFsEH8aUlbsm3/hnDve8d8Ve1yt9WHmwG3hsaJUjQ42vuZRHxFHospdG6kmrjj/tT4n9OL1epSkE/J3q6/zlRlVX4GBm/UEXOwK3cc9ccqLzKv7vbLQnPga/ggED62P/hxdfZIHTwX9PSvX8O3AFzl9pZQpWH2BotJn6NrM1nR+AS+Wdfu314RMoTOD7f/QXxfDee+LU/NOjy+Rqe1XVL7m4p1C3Fp/Zyc8WfuKRns7cTx2m9Vd3AqNJjbgODwLGiPJ3cZYGBiFc+/kavg+VBTWynzdyhlPwFtNbf3FbtW7P1FvJ2zWwYAs+B2vW9GnPnSMqdwzF3zsfcCTJZp9CfhisxZs4ynu+Wfs5jYS0eVKUldxxgf48G2JHAW3yAtr+r89n30MhQ802ZEi2yWGWs4EdhIoFr7DGTxZgQsVLcpywyoZFO66hgzZNw2y9x+fg3z8Bty9fDT5nM3fO7202F4w/aBo6aPyvOhmUQyMNlbg/cv+KPD4xlwq+FJ/GVmD++Ad9hvmQN3LZqvf9pSfc5AH9m9AB8iYmb5R2wDf6kpfdwquzmdX6gQL/V7ZfQqwSOdcXvResT4s2+X/kYXHXTcrjkrufgeiHr/OmT4JC5M+CMV8zB1866wUywhhRnOAKvBIYhcDkDtyLGSlVNVfjIyvKlcMXP8D3hD+CABVdZ/MoF+v2QWZvDCfgTowv23BZmukNWXkGH4qSs/2/5s5NZD0WmPg1XXXw/vAsfq/KPJJ7yQnw/uPwBDlK2IHFlhGwJnQicnWDFPAvtdSjfxCZbz0TWyffEfXDm11fCFR1BtD/Gx747TfOnqw+cia8lFg26JeNXuZ9zdG9Yo8NroSlixwpgjN+1CA739cT70Y1RUkbg7tlsP2io7HvqUJCmt/aOJYD2hOpABI79urf8HXUVvdL5wB3hnEPDoHhYAnez/qDeAM+zC58ygWt3ZOPASgxsGAK3Gn8arsbcOYNy59OYO8f53DGW0NUb1tzhNSsOdHq6Q5fhzWwAZ9L70QclcH72vQuRKjxa31rtyLehb4n8KWbgGV409CDxqnjKjKJmqEfDVcS1jnxiOTc6Yfl7RhLxEfhOYEi8nDmYyUHbSkVd8aizReI1cBl2JNSStQ0+7i/STuD9bfWX6I+FgP5eKlFY8kbfsKEYaheIIeQ00VJWyAMrvX7HtYH3BkyQKrFpPrUU5spR5vDgqHxfk/RAaad+X/f7RzCu8xOZp5J+WUCYphK5nqUjX6dY8A21dNIfghukBMdmjWy9O+lmrWxNHyu+N4jQAzdiR0NNvpp7aiReE6cFSlkynanNcNufCvVtuYHtqCpwXOhfI8uzRQW8BISeXMh0M4g8LolpIjOsVwRvB0IMnZ9Kt9ZcTzhoCE6Xoi08oAj47ovKAmwn6nWrflcUNkRoj0j5GGLQ9nRwtKSrRGvB4JYtawOcOCrVbamoiOjK12UQlQElYzO9aFUkxwADLsuSWQR2FZAjW2TPuldYypasooFAa4jGHDZ6r419RD6V8zLVsWgjw5oWVVp1qJRrHcB0jQl902SaNGipeMqNAcWYSIvVTEgT1HtDV7fg0cLlmn6SoIU5o5hdkMDlO3UaBM5aytbKdNQNM/A+NNDAIpKgyIda9CprirfHiOgjelMeMfe/OqKyKUd9ffwnbo5ZZhAzk4onpemyF91Y8jnB+HCB5qYNkIGZLH6A1RU1LRE1WEoy77VPKK0UzWmua8pk8x22WVVNRUZ41oyUtOo5ZBSOitWtOhZcaPtZEstrFQYfAIEjKOk6XUnBueDFDQVD9dyQFuGkclLXGmC0BLllDxJL6CSzNVqevnipqRlDtShoK9FWs8B0p4qZhhTKXJPpmJ+o6GxKh3ZDv/Ui0jITtlInCnWJGaIv79+KoJb00KiSIj1IYKVLS7td8meSTwRuO9Jm7J77kcD5Y+IH9azxiepoXOiUU4BlDeSrs23syItAmNtFEgVW6RiMKKdBimFBVaA3r1nOKpzczl7tKSYdWElw3Vjuhy7gbBFjItFXa3/4Nq1kzHvRBquxl5ahRyaLzDPTCvD2XdLftfXpfFM+qWCJZZixz4JZKHYZzUQaMaOOanURekuMtZQRiiqZyzSgJ/8dNkjR8Lv/08ktUnziVKScIDHR4ZJBBH3QymHixSQFdbj0EonA7eKlOi3p/V9cxorjWmxL6O4i5VqkWdcteN3gsTKMjVVM+yYUlBGBa7X6oCE11A+mok85QJDJNYxyPIAYxtJZRqQ/qvBCGVWjAU6+NJnvTbl2jXuaGpCCKv02+Ltd4g1SssvWsoNgnhoEhIiXYdcJqBxTFhBny+WigARxvZ9tKcHMEpUIGsQwHiB0+rwWCVzmiCIdbUu5alPiRxei9EGm7EkbpkMTKlod8EtXSCJzNiWMsfy/QYJ0gEZMGSRh1/ye4WQVoVI0ucGMFb8DyNpdVAcT59/gHXRFTLBXqYkkcKuEtnNfpEmzW2lS02oQGw9StmrFSoooAm8RlyKE/JZeZVl/zIMNLV3tDUuaaaeYUijPRMeoNprCCDtM8wsrc2QWpCzTwdDpGF+t9pOSQcoyFfLjTYUuhqh9IN5tj67aVnrJa/1gkvfdLanFddUDR8IOksBLkAx9yrZrCcuy5mUVYcU/HariH7phKUANSWQb8aQd9V4DcWFImSumzWRT2kU97dc8VNrMigPLgjr6+uJNaKRsKcdPsXcqU8xclTk3CIA2AIvVj0UgEg99s6RQn3W4YHrfIAnFHbM9GmQdB9pZRAAAIABJREFUvkiZZf1rDxWMJXzsiuM+ObtQSvOOhQNWmvaloWWBPjkndL8DatMeeGcPqgXD4jp4a4GbpXkBeAkYU4+p5eLMkIt9ZW1uspZMvng2NeEMMsBDllXL6Jp8q07HG5rGQ13e3Uk1ewOjL7J8u9yydKiE/a6wlkwhCaoGgRZjCUQyqTPU0fbLwo+adcui1nu2+2ghmEnaNUc4DZRpPzX/6dN8mKdywJoSermVX2VnHYmoRG7O91qT8YxJwbVdNFHv1qbs0pKpBcUqRdOVmDSwpZfYSDg5mcgjoNmcEyo4NBFJAlcg0JnylQ5rdLlBbDLI6eOqNWt4EirolLFI1kK3PuSRyKf7kX/X7NcAvxOKH7Oy7NTi3XgKvVc6kcIGO+sXJVgEXjiCAK/3RCnPVAwNe/SzDZodXlIRY9Wg8lEn/OJDsM9mgoA8GRGpMIVpomnyfl+fJlBy6A5iLS9weYYsXqvBlUUpZb9VsCPbmmBDfbPti9PFAggTFEhK4Tel147G1ajCHoKxfXI40sduSBNtAssVpm+76Cs/fZwBn+ZHNoMYFXXBaNYrFZSerYehvtNFaypWKuStgZdVqZkw6iWeIfR75C5n9cjRXWhK5qbs9IX6iFyfnYwtG6CZMCPcjDr3kHeN9AaGD1Pt1tZ1hEmh+3Ci3d5Z3FM1i3+0b5pTULXZlcrtUjeWtMwkAiH8nKj2qrBIdFVPXmrX9MG7N6ZkRFOf7h9VkbJxeCd+obsV/NMhaHXflYgaB0zC4ZTzMuS/lR7a7lky10I1IahW2ApTq+GekI+oI5ghGbshGpNcWU+En9J+Fjz0pntUM3xJL0ZNotn+7CbIUDuUyYEi2TV/IU4FIgfO+lKuWi6zhv4+/uP1xH/i3xSsUQRis8BbZBVhdOFhdX4gX91hS4f++8A5CGetD/UynoiuLm+ZlvfxJdFByoo1olGdwWzfWZrFsBCy9b1PQtYhSOjOGxInK+tEppyxpO3LE02pDYnbUyS3Tp7lfUGvpRlOuq68yHPWHlxZduzis0qGT9yUsoW+QOe0dQSeQZwK4lZhu8guAxgZ8DrvJRCgHGbfYvgaACiUCq5PAVAeXRJMQTK0yNzilc6wE/bU8hUaWk7TEcgClerk+JMJ1RUNDRpm+70a6WtW1MnLME+ysHwCjFr9UcSFuKDv9bfZl/7C4IpI8j1J0ss67CZMFpuwrlVcUYPBrAl2MRWWj17GctUlI3KG+cB0LXYGeUY8kDdHQGGDvhCkkb7LdRnWVWKV7dHWV5qliFoBQEgs/EPYR8eNlL6Gif2xphTVpjVMnV3CP4zxVtV6eUiIX+rrs7d5DK4viBUK8uOy5HlrXaoUI/XRlZWaTwSU+Ft9aGe13YobrXzYa+INVMD4OVEXJaH1gjtErA/av2kg7y8ZGPSdEskGaoVUvoU0k82PLAkpVXbJrquJl0wxqLp5eX0cWABSLKijStna/0mqdwLFUDLXwlc0Jp/vk8YzyV2qH4SWqVn1kSsplJOeNsFah4LCkMJp1fvyh0gtV5f2KRNZCNMFzH0IQHWtYpkNWlEqU0e2auSdLKtspd+SYJuyBXapk0a28y1iWR0z5bIhDeJjuzKQrGSS0GM7xdQRi+q99omBg6rdFTuiaC2MpAe0t+PfglzbZSd78qAnPXKjmjAztdpNrq41SGiXsLWk7FNjjIYUq80+mGFWq/loQ2o5tviBFcQNSi2jd7113GWwGr5kKc6jY81iou9MDGHdPEzEwpwGBuOIalbEg0Pd5L373H1RE2XODVroVWknI7QMPLrDqF/uBgaIzhIhZ3FAtB8rYbctJTbxW2BEOQQIVzrtVjFJdrkze3TQp8KlRmk/PQiGMYjFKZl6osKyD13j/9B/tbiFil1udPHilq3j81R4IaooPBA76YuJ3Ae5dWQOSbBnr0lNYtLV7aRmcL51kQx+QOHFdUYnpbxxyEK1AOtPjLpM3I3Zdh8QTOy+Que8MRpcW4s/ObJ1CW4AftaL8FksatXREdqFU1ZZiSHdNhN00LMLU5chQpzAFhWpGeZYLXVCysTcntc20tMTeAAdn+0GSuagucFi1zcUWpNtBoNKoLFBYyJ20TrkI2olTSnKYF2r1QTW2Fw+r7RcyJf5qSfxovxt4FxEDIOk3tCQkd9z2lymZFf8mMu+lk1qKhvZxTvXEdcF3qfI0oEfGkoW4xUe6kCTq5SnC684touop5gXdizjgxsmWf1/hE+1TQSPBd1Vgdgctee3rGQ+qngRekXXp6qD5UQfiKgVqk6TypmgwJQq8jUSeFeffeIPZoz+0nIBz5RL2CBLS27aWvGrIG9dGhF3Ot45FLP4jp1TnOq/sb2ojKRiSwKdj2UZmauSsVpQzyrTmtIld/X7c+gSFoHfSzPwCGY9fOCXsySp9QJWj7iUdHkzhhA9cmlDNiWZxMJMzATojfluK5ntf9MyIIFpHiChP78sSHFdC+MI2zEpuWTdQBPWoQBJ6jOSuyQTO5UU/ZTqKYcVuS1r1LKrJxaTV3VjVFElSBzTMlEZMgy+GmmhX2o4rXKFcv7fEBbpYJo136gQeBqUV+Ijb7ierMJ4miQ6U1MbvSkx8/MsnQgy0Hq2BK7hYLRR/OEaN2p1cmVH+QIP1SHaUNXOCFt4i8BdYOL1ToAZhKhFz1m7/SRjDlw4f4SmMadkV5VyEtWsehvMyRNoyO+BJ/NMPMCHkqVIwro75OAhSyYrs2pYKZo3E5Lu941lOAWq5bLA5kAuD+fZ7wrrtiQvJwaANySQCTCAPqFXaX9iNWsGV4goAaEL6kKbRQl9oTUrtbim6RQ7xzLdXpYkbpbMLtb64M4slhXCxvQLy/GyVgm1hn25+3pABijzCU+F5XcpisDMKIsRCnLVRIZNFXINE1luDsv+PRlIS8dB7BZqHTgRqhE+FM4NUUmbq2YRX84kabJOx72BxNL7ROwDUzA9jGjtyRpYdJN4DSo0mvHfLXQhVeofQuS6DVq+1TK6nNgDJ9WawDBvJpDIAIc7ovWSGQuXqelPuC+E0xs+JJJsMQR/SoGMOkVmTJTEm41fAaThnM1ALO0ioKwjYdlfDHtl7knYEKxgXY7K11IiXLdS0oRdnfPSONpQQxlOpzqxZkdG+xpaAVMhnfIyMiyEI5KSbWWkpIZS/PyQRqHoUBkTFaMbNis4leSRZ17kURKd7z0025seltU8gRtbaVljmc/6CNzAjopkOuQsEuhVaoIFBiGPqJnLeS+sivEsVsO98jVSCTu4RIy+7JwBxSzrl400i0iiUn0RYlmcOxiCkESvfVFRy9AOOGhatxgKmoaImUjgIUgTmHkBOuwuSSD062YNDebyGJOX826v5GvRYrRMcmy4lMIu/yki20VZjGPVILowOzVfNUEtVmtO6JtNVOuRWAM4N0+H+rPm8tiDBClO3HwMJVCdTcWVtO2kHSNY5GcpYv5rvaTD+/I+q9sHHlZKUeS0+L+SkflEMRc4Ha20FSkkVhckL1OK5cEQgZna75+2+0ypzVYTEVBGR7vk1fpCfxC3WWX9TFI+CqNSM3N7jL1KguiVBvZjB8I2oNgA2Thc0RYb6jI8A098nZQM90gWHTeFiBnjq4OCEqg9mKdgie3Q9ShgizaqT99WKw3a5fI4zctYMVzYU9lF1pGm1N8tTYaLgv5aGYHn9kKxwv8XHwaWaBL/JahXwxB2dNcjRJ0+E7HiyoVgpD61hDJ+ChQUAxWuJ+OQm62Fj7UsngRKtdTItA/0ogqtBXUy9vtaplfcWy1yOmunEtLmcrpOooSULQEdQbOlcKexpMx1mbKDLlZmSjtUcYQYLjNT+qOXwKm6Dh/+ZS0dugKOCTRFsMalcSF4ZsukZPY6FVEmxoJgMJ6FaxMV/uLkxQotcC3Ny20X9XxeyhcgkQX0jHCA2M8P/pXPlbekX61MS90WUav2EJWjrcgW3h/03ddn/GF/sM3E9fr+tQgA36fwjAb4LBcNQOVLBWZgH/KauWXSSuAtVs11qr3FwILVGqJoK7GlEvKJNG0RcYAysQ9+jEwenkrkWM7C+Z4nYmrFhCxBiuXEPKjOPusNfEXeCfCSuV1bBV5VsIzP22bLgtJzNQSiCqW85SyXNMyDv89BFb4squmIUgUGCfssh2hAJP3ZfdBFBEBAEJJEW6gF8sx3dPVYrCtyLGOqa1Q9toJffIlBDFjMaBv69VGhfpLC9S1j2EKSiKVSQFdJFK7Fbs2SqqkusLLCrvz5SgfMBug3rEBJUgpisYPCnXTuQxmrL69q+SG34ZTdJDjXXKG77cWxBjm73SecxWRNe9J+8VwAbQFnqCuTvJz8eBgXuMagnEenkCoOABqUiXBgaZWh9aBJ17GO1CVXsl8NQqUPtQ2tmNCoJ+HDgpGsDStgBgyiNAMvestfY5q/OCEU5oCQP9KdBTs52xq0xQEA57rwZ6aDRd6JwaO3XHvFQMEwhhycSFfrLfUs5NSsQjrBEL96nMacuAoheGbUCxgkQFeAcBvZMnkNlRweZnHfFUWt9/JyLGtyc9JS29NOwb5+uVbpnUiWogmLT2L8FPZoAKsB5p1ec1I/Sku8l2Ee+xlZsvSPZ7REliEZjSWzpHT8prDTt00Oqk2wYpUok7U6R8maJZPwB+UR4wYTdBbHVFfiQ7RX5tq+eEiFZcz579GeRHr5KNZedqQQkLJ2xa3GMGtHgKOKy1o0lyLP2bais8CnbBtTzlAo5IL+6ZHB4HexEqFn6gXWKhCJMRgkzacyKtAEWnsjm7NumceaQit52NmOxoVkZW1N7Yeafy18rkWj5VMzxxMktIBNsmSYgdsixbj2JaQoyTH5TDwXNwTTHXD5338L7rHEmvW7cOppr4RZcDtc9neuzIvgmD96K8yl+Uk5cw+NSABk7HH/XbPyXrj1ip/AZq8+BfbfxurwdrgU+1kEU2He0R+EY/feghpcBjd85Ry4bvm2cOg7zoKDVF39CkfuM2pL3isc7uxGmBaTVXk0BHwONpk3ZA6oDjLgEwATbZR98dlVfoQ8+m1bduG+sJYeCY33bpuIjipvyy5EyZfA6lCafMSyiBjSrRJGdgOprtRV2vIQBTDeCvkVAsTHQS3ba11k4OkA0bVNtohd5/EVvSPiSr9buww5zOF/+DbcC3vB0R88EeZay6ExM8OSt2+DEtinR5zlhdat3F6zcjH84oc/gcmHvw32m0XRGBoi9LkD/vWzF6McU2GP130Ajt6L8heWwc1fOxd+ivl78KnvgwPM3KdkiEhLBiIfhBfepFg13/SWzT4nHiWV6DCSlEDEj8aF3JK4jO9JVZEferYte6v5NV4XkZGN9KoBGlr3IiuQlH9n/bbgi5G4Mf4M80UhAo/19SDvW8yYmazWXeN1GQO98RAdmhr3P2Zi9iWBXTNmrJCS0Qr44Ls74fLPdBD4uxyBB8lCN+ERGkf+Eki0jFKkoPgyuPGCz3sSPuxd74eXWUm8Hgn8047A8TNlXzj+PW+G3Tdzf2DdDgLP+nakTEEQZaD84nIBsELg8ow//8EL27taX8KuVFh7SmC1N51oNuZMLdalsBT8qX5riMuI8oYhMirra9m6kiD/2ZBSs9RWSi+GeL3vXKysdGWJvpf9rXRtSlDRgFE9Lj9LlMh87AKL7BqSyVjjt7JEXhPB2YdGpFMJCHfAD5jAP3ACDrCdLNrHQU6vplzKjTNqq4404jK4SZDwgS5/3UyRcCDIdDsSuBtI4Afz99h3vwl29fm7FAn8vAYC107LY1bGVbSgMEbIx7Qnb4WSlcOlPZuCJ8/mmNAabKh1J1fMadWjs6GYjQfcwn95hZTDSs7YTYJ1q5zk5ziYsbRTllGz+qAKJ0QF1LwuFmoMZk2ZdiKBOh1Qy3QZ8TqVLC1qlpGaqUwt1/F6crYkcKoQnVyZtoWOaf6oZgKhrr+NH0z+z1yMs2scvX/oRJjnc0Avd98BlyGxujKv/x9vxTI8a98d5u21DBbd+SzMetUZ8KbtboTvX34rLBtfi61Mhhm7HwmvO+aVsMNUJu/kl1mvOgve8fLZ4UK0pCBwvDxl33fAexfsjsFdzsBX3ns5XPID7Gt16GvK7BfDq49/A+w1E/98/D/ha1/9ETwxY184cJdH4NbfPAZrJ+8Eh77tdHjx+BVwyXd+Do+snQxb/86JcMJr5oOfJ6xcCD/6/nfh9mXjWHZL2O0VJ8KCl+2Mc4n06eMWMnkR1wWES6cnjOrtaLDU0DmQOrUCPTkin493pW/eQygZ/s3JI/ylDk8NqkyX8bWqMbgH7YQa8j4hcs7axmsR2Jya5Lyif3fPlaUbUfaQdDH1lE7Zdd2mby4Bfa5ZIvDXIYHPqyyNrcKcufTffgGPiZw54tjjYU+XM/hZtRjv/2u6P2O3I+C1Rx8GczB/www6CbX1oWfCyS+j/I2XeQYeLkzZ++1wxlG747dyBu76ukz05fLXyfJCn78/gYsuDPm7/86PwC9vD/l78Mmnwb6rr4TLMH8fpfx9M+avy9H1T98NV1/yL3AH5e+urzgBXntQnr8cmU1REf2HpTtjj27qGa9Y3ZA/yJI1xSRNgFwMrDyxcxiFp4gS7nNscUySdiLW0oAm5F+elzX6arJOGfGDDBisfBniWg93mqjQFwMDwYwhs64/du+ScgYeCVhIIytOXvUEzPrm/4bpN18Gk/D70688FZaf+NewdsutyZHpPzBmE7hvOuJwTuDzsU4g9PSZd9QxMH7l5fCAVmr3N8NZb5oDt/jZd7oZCTyLFybwqTBl6jisHt8K9jvpg3DEDorAp94I3/rCD+CRoq/j4X1v3A82RwL/qiNwfX/GVjDjqSfhKXF97jEfg2PnL4Yfnvs1uH11XmHrg86EUw8LINXi2Jy2Ur5UCZy6swJRXxsyrao9xFeYZiqXJN9K4JKa8jr2kpi1HN1i47Y8Z7CqW82XEMX8V3JU4OjaeF61nU3TGcwpYrqcKIIio3W6PrbySdj2YsrhZ56Epw87BR4/8W8wh4ltpWpjd8IP/NI1DsLdDNwi8JU3wbe/9AN4VBtwt+PgPb+/H2yG97+H9x8s7r8R/uD358AvqwTuGMYNdlzFtIQ+ZQrm7+qt4CUnfgBeifmbLaFPvQm+U5HlD5wsTOAN+bsH5u/rMX//A/P3Dp2/B74XTsb81XkpqawaIUzg3qU92aftrfa2nRrxVxnFUnp4lt7dDP/hga5+VCjcppMiJI//T7FMzn7Asr5SWvfKTUnlCr0mkoFddQsErKaxHma05btdqjZEESaPFa1sZ5+0Yq9lgYLAs7yl7iMYUY/b/8MpMO2WyzKtViIALD39c+labAgJHJNfkjEXmnvcx+GY+SExwz65noFPhbmv/yAcN38trFx+K3z3wv+A5TssgHe97WCYkQWliyWchX/58/ATt4/9zvfDy7cVwkdLMYHvBa9dsBZ+eMVCgFmHwanvfCks6lpCf+hy+NI3b4JVs16DZV8J20QCnwMHvu00OGzWYvi3L1wEd2GCb33Qu31SL/nXT8Old42Dm0mcNPNKOPffFsH0PU+Ak45+EWy55mH4yUVfhJtWvhTeeObxsPMQURRGv5ScCkFk3phOTznd2HN32Ic+yl/0ysWy9mJrjxylmgw6FZr28pvJYY0MdHC3Zk5hpe6KkYLxC/sp+SR5JM54sqk0d0atSJKuddvr5OQ/Hg/M+dypMP3WyzPNnj5U5XC8G3I47IG7JXRNWUYYPXw5fPlbN8MzmDMnv/0w2JpJc85RcOpbXwEzCp1r+9gy9pjA94LXvHYN/OiHuBk261A46e0vhXu79sBRlgtIlpNQllmRwOfA/jjrPgTz98ovXgQLKX9PwPx9EPP3csrfEzF//wnzdxrm71tf9yKYtvZhuP4bX4RbVr0E3vDe42EnUr+dnkRJXUnOzNms1oBJLIHHEOH9bV4yF8vqkeJohccvhSdKjys/gf8ZXP0ftNqjD7pZNNUIJxmtDZ2Eg3bWWL70ogUlUns5fNCZIdNXZnafMLUMK2SxZuCdm8/Y8+5/sFXR/7rpW8F9f784X971pToI/Fg3unXxgfvkTOAfoiV0v2++FyzAJfW93IBu7DG44Ws4y17q2pwM02ftADvvexgcdsDeMNPtgyGB34AE7g+i0R64d4WIRYh74O6w3DGw6qK/gx8/DDDnNW+Debd8I9R951nwsllYcc3T8NCSX8Ndv7wN7lvyMCx3y4JE4LN4CZ3/Xr8UbvzquaH+298HB2H9x284B75+3WOewI+Bi/338rMtHIKHbtx+vX2AzELv0rW1oOkOEgmM+ntEjr448/eZZNOIvCTV/I14Ovy7xrJcNvTCg4UkWAAZMfGwOjfiskk1VShSc3NlSeZBAQIIxkWZbL4wedPt/9K9Ol12D6w0eMhHvuae6YI8/6ybthUsdjlcfCSB4yG2ivbrMWceeeA2uPtXv4b7lzwCT1DOOAKfhcvcN30Dl8mXucqTYdqsObDT3ofBIfu/CGbQOZT+g2iJwI/+4Oth5Tf/Hq7BZbLtX30yzL31onwPvCKLI/BtkMC/4ZbQMX9PevuhKNtjYgZ/Jh6CG4PlmL//TPl7NObvRZX8PfhULC9M2UTijmDRCmXOGzmpZ9uCuDM3CPLW2RsOFToQlTP1kE0+RuLoUvwwczaQCNL6f4ul7CaNhaiS7prT6L+sYNeYWQuVvKePJuclBx2Hy9oFgd+DS+gRIMg5EjCsE9gWga/H5L/vM4vzTXivkVhCxxOsbg88Agt1NOZm4LRP/npF4P5vT+BOjbWwfMmN8Kuf3wp3PbwMVrm98JmvgJPPeB1shwBxAx1iczPwcIiNTBpjBk+7+0Ns4bT7/MevhW985UdYE5e+p+PS9yoicPgpJviVsGK7V8BrjnwF7D75Jvjm13/iE/5Ud+juMdoDd3+/wx3CUwSOfTsAuPAnfQS+FRx46gfgsEjgIam63W3DuUyjQVNqkOzIYkNV1DKwBxJUyMehZChyTav1/FrsY9ihrbNw4PwBP6lC8YKWSLwFZTLshb70Iwly39DiYrkfLqWN8WwZoRI9ysQ2gc9EAr/PsEudwKPYj/8MvnnRlfDU7JfDEUe8AnbDnPnORdf5nAkE7rJxDebvTXDbjb+AuzF/n3EEP+PlcOJpC2C2I3g1iy6hXhI4DiSQiL+JRPyYyF9/Ch1+Bt/qkqWTwMMp9jYC3wr2P/UPcQbfGEqeQ4NWA4VfRtqVQZs+pEYi+d7iYDD0GvbC8TvHraxL39Ob26w8TfoKyifsKigmaitDcCD9Y3d1ZOseytbk7fNb6K8GNRqt0t9JzhIR7D5rmnXhrfflPfe7PXB6DarMGAvlyOduCX36reUS+rLTP6+kc+IncvaH2EzP8Sw9HHSbr2bk/rEyHvn5JMDPmsXwoy99FX5NpHvQNu4gm3sUbCs46J0f8qSYfbyFJIFjP9jS49d+Di68gWfHYfl93kK89p9Ivi/Dg3Cv2hpW3PwVuOAq3H23ZuDvwOVBBz5yBq4I/OQtr4RzcLlvxt4nwwlHzYctDR+GAKy9H6gv0GSApu/DJYlhNn9Jji9DGav9EnTbZZd9iGGe6JtBR3U+TKfZSEAPinosFx/VCo9+hdocmDzLEXClm9cmkegjM56vR3HogpXtamRDUJ3OVigCt5fQ3+a3wdQrZnwOpyX0fAbOIjrCc7NUd67jbYdhztzyVbjwGtzxFgSeqY35e9UFX4PbMH8d6R6I+RsI3JHiB+BQ81GwUo7lP8F+b0z569qau6hbFjcD/zrNwOPqgBo8SAI/AfP3C5S/b8b8ncZrI6R802CQZt0hcSjPa3vbIpa4bPGa6tpMXBjZT74Ix/2gUz9HrtqwqDfKKtpN4VcnVMqICeJEe2K3EvggaFQv2z3D5nqt+NtlRXkvK8dQcM/9T/h+sl+3ihJoNAk3JuEBmNnnvx+m3XktjOEBGLf//fhJfwPr3CG2wpJpf/toP7umNjPtBIG7Wbo7NENL6JH0H7gEvvCdX4A6R4Ij+FfAW89YgDPwp+FX//xpuAqXxN3HnTA/83V7KB5QM3Cv+BK4+ovnw60r3B+BwPdZ8iX40n8Ux+UyAr8QD7Et9zPwsDyYLaErAn/7/k/Cv+Eem9sjzz44+3gLzj52oDD3DsrsZxBLvK/dHmkkdhFM3PdCz9aQrqeIJUl93Mr9GWPLQjcqo2cgmti6caRDQRnfMu2sca9KJQZhmlOFJEqbCAHUw9MWrYlM7gqCdI0pdFZL0b3H0yczjWjT5fB2F7wftsAcnvTMCnD734+91eVwuT2WCNwyZXg2fM4vz4cLflwcUUsEvuQS+OJ3rfzlGfjT8GtcEr+aTo66E+bv9ifM5ScR+Ovc8+jeTA/AtV/+MvzSnxwNg4G9H6jLcorLVyTwC78WltDf5v7Gp1Bu7CDwkzF/eY9c5++bTjsKdqDfc8xfzJpLXr6Yxo38KvntfMiroV1L5qK+zk55qC3EYthmCuvotBhkELikTP/dlS0ieOiEi0bpp+aJ9yE9sGEJPskm2631oVGmDw8s21iI5L3pZ+DF3USyFsS5SIixE4smsThYg5r6gFowa/bc+Ho1A5ezdlp2dwOMFXd+H35w9a9h2ar80S5+TGUcH2O5+NKb4Al8BGT6Ae+Edx+5iwIAJvC9cAn9JJyB02fJ9+Dcix24BAJ/Gc4Gfvndr8A1i1fi4yXbwu8c/zbY4eZ/gB8ungOves97YP9nxRI6HmrzBM6H4NweuCZw9zjMU7+GH176A7jLPYbi9vDnHAi/e+wC2N2ajmeR5xKdL1DgRKfUiEaHLiWu2a5ug4NTg0vJKdycDsg8ACXbVlgpCzIHMKyzDmX6m+/3ZYLyft+fKQE9apHC/VDDloma8syHOqyKSRVMqNIsbKBRXPlkXO6qU1M+GwyUPg/VmDitRujlLpgDv/7e1+A/7ws5s++xJ8OcW/4RfnTfHHjlGX9Vdj2AAAAgAElEQVQAL8U4X3HnJfCv1/waHhP5Kx8zG8dHv75z2c0+f6ft/w44/Yid1VZHPgPfg10UBwdpNi9lefFxJ8MOKMu/Y/4e7vJ3HJ8iwa0zR+Cn4BbY1rgF5lbQrsczLIdg/rpn0N0M/Bu0BXbyy/BE7Irb4EeX/QDupvydhvn7Gszf3aY7IXiQXHkZj5F+9WxK+Bj4VvlEzd7NbHVleMbPM4IYxhQkql2ZpWz0LDQcZhvunyjNTrR+X04Pe78LWmpZUvZV164vVfX92iAgnkJPy0CJvJ1ANafFtbnKcIFn9CEIc9XkkhOPDouNBtUx79vY8mAHoo+8z3ywEerLwQYJ2BFJ8jiRrK9zglWNrbOijg+EneyuEn1QCpPhmEwU0VoE46/ptNNerDisOk+02pP+DILEUmlNOVcjOkiFpgwGbZiia0HgXZlJ9bRF61XYq6F999ILfyUDueCHOIuRK0m+v1A31Avh6L/XMlVnJJdVKkavC7dxH7FDlV+DgyI10I5MXdaf8D1t46Yl6kqvri2n1qRJYzCZSG0d/r123XpYh/+Tq9XZc9LOdS4OhP+sDOWc164OvqHKGgTbAzPXitqL5NxiaWuZnAaYfhIVD6VRYz54cpS14kmiSBdCWHgtxR48VluU1mW6gCWVlSlppSeXlO5rdaWuw23plLPsZSF2rO9OoVvkbRu+FLdGByEx8J9JDO86oAO4MXR6Gbj5mtcHAJj4Jjex95Q3G/6SrxVJp0LT+V+WT5eVIeLriVyIuVtDHhKkHtw6fKRhFJJn4CAaltczIGHI0eFqGDcj41rKGglliZsoTcxuhc9NBOxI1q6opmY1UNitJTtIf4SUZ7/yaV0fMNHXPLnxviez9gGWl8FChxoScI4oDMoOAxv82yRHRIEBEqsHPy2gamm9ONzMpu5AeM2LadUkF3ISNu7IexJikfs48nb/C/wVBvhyrOauh//li8cprHNnlaFYc2aP8fRtRb7V2hkRKyBy4eYI28dn8oSPjxjAOvlyo3cROMvUEb5RbBkHvfHpO20j3gGtukGK93lY50GNqLuuWyyghR+7F5fQc2MmEugmGA3oqWkp1BiOfLMRtdI8ds5AJWc2NVN3JLWMFvk6Vg5RmfShGf1vCub8xGgSPA/EZKV4nXWpDd+TiSsa9qWDhgxhEM1Cfs+LLkblrdAoYSgXThrd6E+2rQOnFqXDplKfqN6vaVGmL9m4tDZdOlIYOszUMpiq2O9OiB801Qim7SLtIerGfkX5Wgo0mEa5tUuIYR00WL1AoOEVpdaY19KJw03uLddMjBAUiBoLrMMO3Mzbm9eTd2lJd88TOJXrJZvB1G0oTc6PedvoI03k3iDi1a+sa/bjOEE7H7uGojpktY27lNEoY4U3X2uzcQvw2xL1Y0CDW36LRTR01Loeu+c+PMRGXorPCnq0EibNvkrCygMr3FFEx8mjN81JInOSyiPfNq9G3SKAkgg6uTlQlZgufIV98k7T4xSWCSn4sX5cZneJn0Uq/SWjWV1qj4taGKZO/ZNKUoDO3Kens4sRfIdEum0rSy2/DZ97tjDcXk+7NRDxlmQ/eBv1wY2CLumKGG9BVN+StkFtEFNDSO9S0UnMUdFHh5usGXosXqjaSBDtgdpckgf3kVt4TU7Yz5ydC9J3ea5n0Qxh7vokcZgwkXdafXN2LuDO2d+YgTcr1llQ5XEtrQdpI8McCkAyXDyNzmUo34POjGE6rspnEfqypNU2FjxZkNHa3n/3cpb7W+0RCJw/MY9ddkgioLlIhYvs12YKWowkHuKlV7hBCJzl5CF5hD0FShIAxWhTLp3F9VGSMa0c6Ozgtjn4E4H7pLAQnPUemsg6qEhnRK+BUUayV7ZKp0dT9XFNmTPR/iLNW+QYJPsabae51XWRe6wc5PSLWkFZ5ZZMRMtlsSNFziq3pFnyGG0k8AjNUnk1ChjE9huwbJFzAW4IG8pZuE3gdMIf7cah5/6bhSH+HcmbMMVte/t4oBm5HybhNTcz1zGg00G6sz9eNqDBMvhxClcGXBp32BjZTD4DtzBENGZRVg7JPGKRKllRKN9lL52bG8lyotlGINn4gvgeumzYB+2ewPUjP3kSpIVka7YcYia9CD+ZJojFf+vESnvPFZRjwhvEiDRQyKrEdsR7rWxuj/wd62uhlSyZrkX2s2uokpOjMVLr4WW5OhnK35WVe+I0PKrC7zXmysGfuQ1ClNUCLXowTaNKr1ko3OFbKypaQ0HXZbkLEMkuCGDMRjWiV22AYYSMdlRvWqPY8KZXAydeWWoMn9xM3sUUCDXgV9CWgQpWNVfJGpyhzZO6p7hzK1f+q3CEkfeW3rzs7sTIMEaEscMYt3zuWnezUEfeAa9Cnvj/4f+twwt+Zk5i1Ows9ZGhM1i+WobjoKgQswa0bDgqA0co7/WUeazKse19/gsLkj9qua6lb0kBM++87cOnuC/Oy5S27QK1HsBriNkNXSTZMZdNx1LN8xaWSRnHFt23nI/c5qb0LcojXn2qJVH58I9vwe3BqKotYcqJaTm4ygWUkBwZ+idO835F+Mi1d2o8ls0q6ZAjp0RQFoqK5GHQkGATbJMiuAziPntz3UpNGS+VuJZJyt9jwDi/uYGZSLLCFAJsdXem9A5MJUgacmk5dDtSBgs8mu1ooXFN2RaU6nOXkYnJ1gRkpHwlypIv/OyRalOdjGQLom5TQLujGQ7rSJxZJa5oafB2wgsRi4UgAzDi4TPZA8eWK08zbPdV7ntLPIm/ioj1/Ay8Ejy1mOpWW2ZXOTdIYufl+sJoQvejgiS5TqaoUEsWhcJy3aKG64PYj6d8dp2WQKuVaY7mCZlYV07eTf1r6AkSd8sncTHD2nsWLw9u9SQmMkANR8U8nLoqu+00bwZO2e4eCd9oN5/8eU+5s/OjZ650niKptKyXk1PSjRPeX6kGfC57MF35Wgf9IiQ5suG9667UsV2ch0OaPEp/JoKQlsvUkf6PAcUzeu0v0pcFEo2acCTLdSho0YwOdrZ0M1jU8LGF02TdVpyVmSaFxetyohMjpqq06lAonA5e5YYNs/dy0N0Cx43ZVy+mg1PKSwKQeCG6eGBPucJ5Zu2v8XgkvFUs5KE7WR5m0OkjLRZDEi+udbNvXjvnKTnv/VLjfrAf/j/7tIaJcnVhpzo8DxpYfZ4iJazVFrmylC2re7gK+0pR4fw96WW+BY10fupyXenXETLCD3XLBUuo+wWOSXt1MlSfYYe8P1yfLVHhy3gCF+yk6S4mFi21umXX1c8+CeP49qbnnhsfUqlRtZEFRhbYEBbYfMpU2GKLmTBlC+sNaqEHi8BHObwhrD9qY2SBiVtg883x562nzYDNp9ZzOExEy99kRAIPp9BDkod/K/NPf++58RV4fxxmzZoFm2+++cSlH7UwssDIAkNbYPXq1fD448th/SRH5AEAImHLmS8nNl4bxwH4JMzhbbbZZpTDQ1t+VHFkgQ1jAZfDy5c/gSt0U2HSlBnZqpI1AJdrDuEUOi2n1JbawgQ90PqK5ffBbrvtCtOmTYPJkydvGA1GrYwsMLLAUBZYt24drFy5Eu6//wHYetvdAoFby9JibXPF4/fDrrvuDNOnTx/l8FBWH1UaWWDDWcDl8KpVq+C+++6HLbfeNWu4tsPG6RyW0FtlwVqPP7oQXvKSl/iRe/ELOa3tjMqNLDCywAaxgNu7dSP4X/3qV7D9jnvGYyxyFq4fkHrskbtHObxBrD9qZGSBiVtA5vDW28Vf6Kg+9SN7HFuEBD6ICI8vXQj77bcfbLbZZoNUG5UdWWBkgY1kgTVr1sCtt97qCZw/8mC3fhrDEfgohzeSM0bNjiwwhAU4hyWBW83ow20jAh/C2KMqIwtsShboInBN3k7uEYFvSt4byTKyAEALgcuZdlxCH83AR+EzssB/bwtw8m+3g5iBo0oWebsjqo89ctdoBv7f2+Uj6f8fs8CgBO7UdyQ+moH/PxYII3Wefxbg5J+NBC6fOmUCz18sNyLw51+EjDTe1C0wCIFnp9BHM/BN3bUj+UYW6LaAJHBZMp5GV0dZR0voo4gaWWDTskAfgdde7JLNwFvebjU6xLZpOX4kzcgCnPzbznmhX1iTL+HSj5S5HB8R+ChmRhbYtCzAObwVnUKvvWHQSS3H45HAM/JWb6cTb9eDx/AxstEJ1k3L+SNpnt8WyAk82ILf3SAeCY9GGu2BP7/jZaT9pmcBPQOXM+6u1/l6Ai9fm+tezUbVmMzpdauPPTp6BGXTc/9IouezBRKB4x64T12d8vmToqMZ+PM5Wka6b4oW6FpC73yf/CJ8E1tt6TyfrAe1RwS+Kbp/JNPz2QKSwMsfNaL09wPxQOQjAn8+R8tI903RAn174DWZw6tUec2tZ97uMGDZ6CUQm6L/RzI9jy2g98BNU9BKmpudPz5aRXseR8tI9U3RAsMT+P04A6/99Bw/lCKm6MseHj1DuikGwEim568Fshl4ZgYekaeR+YjAn79xMtJ807XA0AR+75Inxa+JpqdI9QvSmeSXPnTn6BDbphsHI8mehxaoE7gyBi2jj5bQn4dBMlJ5k7bA0AS++IEncXhu7YLnW+c8SX/0wRGBb9KRMBLueWeBnMDFAbbsjQ9kFhyZjwj8eRciI4U3cQtMgMBXlD9moh4jkyvsIwLfxCNhJN7zzgKRwN2rVPULk7PsDoPy0WNkz7sQGSm8iVtgQgSevfjBKSoH8eqJlBGBb+KRMBLveWeBjMCl9jJ3xQPhoxn48y5ERgpv4hYYmsDve9CYgdeURRB4dLQHvomHwki855sFqgRuGQJzeDQDf75FyEjfTd0CQxP4Ykfg4lHRPkVHM/A+C43ujyzw27XAQASOoj02epLkt+ugUW8jC/RYYHgCfwAJXP6Ekdslq7/ZBUYEPorFkQU2LQuMCHzT8sdImpEFBrXAxAm8PMoWDqe7M+qC0EcEPqhrRuVHFti4FmgicPFQyWgGvnH9MWp9ZIFBLdBC4Opsue9izO2BR+7OvgjWFjVHz4EP6ppR+ZEFNq4FmghciDAi8I3rj1HrIwsMaoFWAnftyge8PYFzZ/rlLYHixVPio0Nsg/plVH5kgY1ugRGBb3QTjzoYWWCjWqCFwKUAPL1OM3D1/GhtG3y0hL5R/ThqfGSBgS1QI3Bryc01PpqBD2ziUYWRBTaqBQYlcJpb15bQw763/lFxV2lE4BvVj6PGRxYY2AJdBM5LbrLREYEPbOJRhZEFNqoFOIdnbTc/excTE3XtiJqxhJ5W2JnEZeXlyxbD/HlzYcstt9yoCo0aH1lgZIE2C6xcuRIWLrwHZm67m6+gV8/0y9hWLL8P5s3dA17wghe0dTAqNbLAyAIb1QKrVq2Cu+9eCFtuvat+KKzar8vzMfcceEx4zPT48ia6qJ4wg/FnnoSx9eOw4447wvTp0zeqUqPGRxYYWaDbAi7xH3jgQVg3NgWmTts6K1xbQl+NOTwJxmGnnXYa5fAowEYW+C+2gMvhBx/EHIapMHnKDH74q0mqscXuOXD6eLJWh8/5WTI5in921RPwzKon4bnV402djAqNLDCywMaxwOZTpiJxz/TkrQfbukdJ6OPPPAHjq1bAc8+NcnjjeGbU6sgCbRbYfPOpMGXaDJgydatYwVoyt1rLCbwgb2b08LI23bq75n5fmBfdJ00KDXS8ByaTQQsZTsGrqz2aVEHLyzVGsgj5qT23PVA+PpebqNmITuradEc0mdmFVzj4IXv6W2xgeFvwkwFhcBUKpTLygQLqqJCj1D08WTDmWo8WCrXL9mLteCt1oL/lfk9/BTvS8k42Ssz7s32pTlfKICzEJYkyWbVeolI0ruzZcqS41hoUMpQaYqNDSp128W/ZbC0PWkg9j/r0l0tnru/iRb4PQud4lIXqaIv6TOSYNzoMbcuI6i7PTRgZUFOnwLAYl1RD4oHENg5d3TCXdxjI/jOf5HHRTziZpQLloRx5cb7JdoYJuaoRKje0P7vq18OZvcESpyjQuGafsKIYEGkc7IW1OfiKnPUoGd5X4quHPmPcchixrbsUE0av2pxgLMXfIBEYosS3rdqxxNLWtMoQgQvzFkkWLkgKz4JLGDQlfPDAIKqFhOE0qFiZ/NhXrKitkife70G3lJYN4U2BUvyOevBVFlQ+ujjQFHDJQQfHborLmhxFD6UJZMS0BHPhdd0kD47CdY6PPH34HvtVpr7WxdJBhjDX1dRQj5lQw+pHO74nECzxKyGaXa4jXW9taQ0JJrUmres1zfujJYgX8pmsiPEq2yu+4wWJs5NS0FJiJ2DRctlvfkwDBitqunSQuGMCMQFIfi9hlk8VD7AhqqukTJHPqZUBcyWkQpnQ85hxyIjvh/7Tx9SjN4raCrCofSin7VrPGhI+Opa5IO+hNT2y6WN0vJuAhMT0kxEKPh2X7u8oBsewMQhgn0TEKVVQ/kjW4KmQtHbCwyARD/L0+riOY+3zPrTzBB5mYj6kKLCCKMkYIriDzTh0Yzk3A/XGMoLOEoKLFYFJiROb0QX6vG7cj8Zj2TvaGCZRuDmvJykrgz1PIwFkskJJ823ZV62XS1CXp6ubMrySfWTEcDzk5ZOZCbAo3fLYKtZcSCDZlv5uQY3lOaafdujJrKHU9/pYYlElPYsMiZvbt9UPEUhEda21rbExYGyMJF3M6TNJYIIGRy6vZ+YhrNn2bASRJYQVsT/9t7ghOEBO0H0kBfBRA8kaIkoQihFWOtNfcRhEOBT/rtgw3E8Uk8WHqlMMBITefC/O5n3/ZewM6cpqtcKnffjaIUCSVzuhrGS4o7Pl2DZ9We8DI2SJb0slFrfPEGshRnaN7U3NSttLk4Tr6q7vOx+ksB/DSq/7x8rWpLJGqD4/Rwvf5wk8CMXBykAUlY/rzWopnXqxjCPVrDlL6pSvkLCXVBCLkVPsM/uSRz3rY1KEKCrl7zZzUJjtwiPvQpaOl8knkO92UcsSf2hBRa5udgIJaUmYBntsidS/TOAEq/bo25I6B4A8QTU4pM0RKaX2Xi3yVJbqAJDVxL1anNvwJCSWeNYSYH3ZK+7XoFLbtwqphiMENuIsPGiN+FQ8WuqvCxLyYCr/ZtzKwCsUqNrS35NBGzZ7ROZlq4FuFhtLx5zObV/PudwZjBd+5p0gKBB6xSfuejZBoIyMOGHUk2152bl9/18jbkSbElfbw0Q6OX1nH7THdXuPtayspVpXFnurGA4oYjoCs7GErpGSzSDazbqgQZmMHX1fz1a1lWWc9/B3ZtguiCgQjt/E5oNI9eKTg5ONs7povc4QhUIkZuqGIlcYXmZL7IqHGHTBi8LAwqoLMQrfyGwU4NxlqFqoZqJS8sVkFXJZ9f2SGRcWnctZRtyXduBXzVZp2Y6kIt8NEjyDpWiRQk3rCDal2z3nGzGVeDGXySWEGvayRo9xRC9AlByWSCS1G0LOQAK5qckx70LWUxGj9QCWVrEtQ76lFU0YBVooBLdm1LwHrsFehrS3DM+IZZ4ZU88xNyKwaJwSLLd3PRtFNwTRabLD+eMxTCeub1L5mf4M+9XJV32AqnFTSpuvD6Q+Q5tGHzybZ1lE/FThoC8I5JIxmT0j79yIfa0pifrpvyCdhh5knZp9S/RJIcV21ys4PGDiLLZ8a/ZXm5T5pfvc43JFpkHVokiNN9n/0l3pOXCPKwFcsoQnEmeFi97E7DxpElrQxpHEXSOVbDggC0m5hMFCXsr5XpAwi8lsOE0aUEe5jP3EmOOAGrwIJ5t4oaYeHsP44whb/O3NaiKHGba50nmz+bIv35PNdEXMEBFoWZGv2WAY7kabqUItJCnnaXJpzTflk0wBTQS1NOPTR/py1XNnBYIJbXK0h2joRsPYivJ9bKgIHFHQNp4JAEUOkLRWt7qBDPRCennvyENtMWyVuoEshS/JQPKwqxlSPCCn9jizND1ILpJr6sHPoWV5qCzYgSYilQDjuhL/svZMC9MQgwm3kify8F4sEtc88xyPscqqsD5JNb14W10ZyMRRCaltmg3YJM5WdCriJQYD2Z//jkaUPdoYq1FNxqk16LVSoRhKkL/5eu5+G6VSLCgtI8foDDLyE8t2DeoazZrCpaNC9iKXRN5pyUKOXONsXARUMlpOZpmBVVCUyhnGpFFwykpCIG1X/7cGTSmLIlkZKZ3Bagcadxf1Jsf6Zj3QyQ8t7ykRVBER9aLPbh7wdRJxFB2rTDJs10UgVjZ16OCl7tKRFLZThjUJCie1gxD2UnmyYOi2bDm0wwv+6X5+4IQCgMyXEzjXSYbSvk1SlAbrWvJTIZzGFiyOMKbULAwOqK9SvNistkYT2Cmh9HjH9eyW0/3hNPpkZbCTiA9iQM1la8vMslvXR1ylip0klbXd5N8MvHERWinNq4lJeNWas300bb5km5s6OskE6dLWajATDRIkjeWFW0Popi1Nd4vLxRqUdA0wUZitIHDtU1LRXW6BLmnTaCsr6AwHysypV+leQtcxJNuRunJspWu6R7xDdu8S39uEY1xMBDbGSmfNPuyX+BgZY0YS3E57ayXBCqJcmRARRYv+mhQxLCr5+KUFx9znjLQSsu0Q0yBWxI5ImNYkiIsNDGA0sk9TxyB5+KRTtDFndbYyXZEK6hhEmjUacVYYM3qUesvN2oV94V4t6vV1q1xjsspE1/LnTeSHKi3hpX85YuTwKRE7wxArqUiQG/cJGeEn71JdzpdjU+8R7ix7+IRI0R3l98HXPTSQORfzqjVohSY1F1soHWfR5Ci9hB7IVmdnfnI83i1y3z5LE13h25ZrHC4+u+voELbyo2+A4GzLvdTAWNrQfydH+qjK8IxRQGgl7BUHNK5O4I3cU9Jm9J0jLZUNeNhFsjp3lFX97SgWfWFd+tqNoav8y3HRTWjl4DoaU+RhWDxrm9H2wVCQN2jlYyFaLmmqZQ6H5ci5yph6sBnioU8KakQCmHZSR87q1rPnwA2Kle5NzVLQ1Po1Zx/VKUnc9aVnqWkepMChQ8fyFiV7bxOUPHIpmw1U8xuTOAeDxN+I8z7oQmpk4MsJHyWW4O/jKn6KmUhWp5K1BqibeohEjTFnGctC/GggEYgsW41UKD9kVd1M7sQ8umsz7CReEdaUmmnOKs+jh4QUPZrLY7l+coCbE3hozAONalbqVKw6GQkcL1mj5IESgNI2BmRj5Syv06YELwMH0MtgIMY3E7zuKZCBFCS0oOk4gF/oIPVTWrSmUmg1BWBsTwqEt92p+vTqSVFDDBAKEG80X5ik6BMeeWxmqygcYpIAjYFKkCefkWcixXhJQVWLRU3gXK6GlVZKy7b19ygX3kh21MFOM+ps2U4SZWg1xwtbI9lyDV98GWfjLL7Tao/v+f9n783D9SqqfOF15gwMCWEQFIEA0p+KaDM1gyIOOCCo3RKVgICKA9g29n2839ftc5977x/a92m/p9u2BQdaGURtwU9tFVQcwBbobnEAFWVKCIQkQMicc5KcnJPzrapaq2rVqlV7vwc0Jp79QpL33buGNfzWWlWratcWyxp5oqvJqolbkn+UZdtg07D9GsS0C874dT4n7UIPTBSuUDgTrcwof6H9gDXhWnWDvRqDUS45TkK87Ff3E4ZuoRXTmpsIIU0LpeYAF0iwEM569T4lpdCYDNmWu2Zvmkjp44LSmlXJghLNLANlrRGavQKqTZeWF6h5XFZLEJHQU/oqLzc1HVVsYcY7gsBpaKPWUlk5lpQ8+IsVpZN8LChmIwYlk9LmOJYJnEXwWPRXsNyAzSr6fZdJXjrtyE1m/woydbv5Jq7AacB8M801LmtQ1Tbl+3EuQKgr6b/snMWrD2Rqg3zGhXdLdo0CE8pWpQ/Isizk6iLG2UdH41Vy7GHwJ2VVyjmXsCVXaaHxvkGPiAKZzbBrntIRlRknpTmZTAfC2uUVuhE0RjE5/yzBKGY809J9TR9VQ2u/YWFd8ygOcrGNKqWyCjcTva5slA0hkXcf3PRPN8BDmt6BveHZJ74Rzjj+WTAL7oMbfZnnwGv/ahEsRGFYBp6wydIS6lVE1JSZ6KuoRwTcMKJu+VjApU6i83NtOp6oqayKM0irkzgr1AYaxZ6mfLWY1IT+pjjQKLyWYBE9jbBZrtIqzLztmrO2KJBlc8cRAlLK8zTpUxCIX4P+eifanIXLkX2N8Eovzb64IWo2sShZMsxIT+b8zFqq0nd7L3zzH2+AJZV+5p/6XrjohH393Tzg065rx28PYq1mryLr98LX/8HRcRSc/YFFcGRf+v36v14Eh1MfPcS0gp4eyIvcB3MvaxRXGKSZXynX2yXkQhtp9h1NqRdoKsYtk5cuQj+u57MhDT6w5kJKvr0xBU68DHIHEy6xstJ8azrBm9tu0nXy/WLS0GQr01qcsBpqUZKT7TTMWNIfM1XhLPR801qGRYsG32m44cpqR5urpxLAid8DTr8MznnBihTAL8MALuwhV0hatShdvRKgpKse52OlCMbiSyXAyu5UwEuj6bT7Ve9GZRl709SIFykZ7wRF8M+9hvSsgiBFT2GE0wneUrlNXk22KcvVrjcazvRvFiKMbi+fA9q4MYgkvptEVVApiIhfZTaqiS3FQBR7IwHipi7X5P0a/IrlAOP6N3mQvr77eg7gzHImYeKVebRgZZhhD6C4F/7NDyxCQD+CaohJVdxs2QTlEDKbl0SkHVrLAVrE1QGLynom3IQe2D9k9FLj0sxNfrwQk+SbAjj78lAllJQ8aAvRbTW7iXRX0xkgFa4yudmEmHTRg/KlSlJx5QvlMo2Oc9FksE4vg77p0GSWlUKTBSrXyfyiYhyNaQZOcSSmqbUUaRbDwYZnJ+0jaQ7gz4HX4Oz6cE/oBKz71fVwww+Xwvjh58D7XgcUwI+Cl795b/j1V34Cj08OwLyjF8E5Lz8C39HCAl0P93//q/Dj36yAsUmAgb0OhxPOOBuOfRa/FvFeuPFjbiZ/FPzpyybggR8tgXgCObcAACAASURBVE3YzpzDXwtvOusY2Istc3QJ3PJvX4V7V2+DyYG58Ow/OwdedfzBmAmQsTRI0QywLOzMYdO2O4F6BgHLNJtRkLy5R7lGK0OOrpNlgGsAYD7JKswA3mb9MgA0OPxkeS1wbvOYPVRnMnRsqpHXPu+WRIlWDFpNg65Ul+KPyzfYQOOjJREP9cARHRzJyv+WkV561VoAt65rAdJv6f/TTNzhHAM42pkLlGf5mW+PXnbd7XDV1T+EdXs9F4571uPwi9+sQft7Jpx63tvh6G3fha/d8BN4DO11Ptr9W19xhLfH0WU3wldvuhtWb0ODhwEY2e958PKzXg9/4t/7kAK2p6P4nTtiHRxLyLHN9+aazZ31BiZq0JfByyzjMVGfQPg6PlMXwCPbKF2D8/blAlKAg5zAlWE+D95pe7EVxIPkdO+BMg5AvDHM22dgokcA9agXatH3qQVLMqjFLYn53wVlTS5aykT3W+NUYpgC+IZ0jb7pWW9SSmCpb3Q97PPlv4E5v7gR+vDNZKOnLIa1b/47mJorX2fIykkBnNPjAJOw7hfXwhd+tAIAA/hfnoUBHB3CUoPqZ7/2b+D1Rw3ina2w5Bsfh5uW6LcnjcCRb/xrePWhrgwGcByBm+285m/gbN/OMvj+Jz8P96pm5h/3XjjvxSHtJ5XLATyCVTjADBtkQDHrSuV08GYQF5hVGOZZd2Y8hAZfVDsKlp1ETFN5C1k1T9NkN5bt5RZfDuWfSj+KBm4ij0fSuegSpVtJTVLZFrpK15Yvi0SDlLSqGZYpStGvpDpTsR5fZM6YwWa0zsGYijD++tGG51//t96G+9GGN6MNr1v0EdixB9qwIEJmO1MQvxe+JQN4r55uLQbwazCAazL32hv22rgBNorrh5/1P+DsA38GX/rMTfCYLn/I2fD+Pz8Gw/m98A2acZ912TlwBGYG+DfPwPXAq+a4g1wUAKrTsGDsGi4hPezayQmWP7MzsV1hXmIxsCdpKm5T1eD4w492syqfjMmJtbNVljlLd1Pjlo8QlSIpaWyJqE2+p4d7UaWaiaJuUJ5Wee5f2jvM+BN4iFkgakKeYxRXDywHI7pk2/WX2K4fXpECuMSwj+40ZMsm43h934+/FWbfdWPGzegp58Lad3wquxbq8azYZj4E6Acp8I7AwtdeAmceNQse/f7H4Wu/GgW3nnbe8RhYn/guXP2Fn8CmkcPhFYsXwf+FI/CNv7wevvSDJTA+/2Ww+MJTYJ8YwLGdMy6BVz1vEJZi0P8uBn1uZ+K+L8Inb1oCc55zDrzlzD+BuROPwR3XXQk/G3sBvPGS18Mzax60SXfSeBQe9fOnlhKiQrwCKrMGVjz9awJT0CiNJs7AaxFIX2/zBFnjwmHx9SZjmaZFsA1o8cvrZaiW7oUVwgFcKzg5v5r9kH/Mkh+SnkJcAg+GP2/3AoSDDBdK78Fxc1MNAbyCif0/cW5pwyefC2ve8clYQyxLxr5cT24G7gbc9hr4Ajj1gkvghH1Sx1E+GMCv9gH8ADhu8dvh1PnL4KYrvwT342B6/nHvhHNP3RdW3PSP8HW84Oz1Qmf38rPqRvj0v/4cxtDeL0R7nx8D+HPgLFx6swI4i6kO6XCnOK+6IYdqZVKsgUHepx30o6ppQFCYBwd4OTKgWXf0JXKNQJqjy/pImJjIcx27wFWWlLQEHAeOOMzbMiV5+ubSAEVaZLtOKiai+Oxl4i5p9Dy0+DZzCannAVLKMjQaOQdfEnDPATyOEFPrxWNkrkzafGWTcfDbfTI6+0zNmQePfuIRo4I9Kx6YcwAc+dJF8Mqj3HuMcUTvZ85HwZmYCvNp9gevh49/874YeEd/+Tn43A9WwJ44U76QZsoAj8K/f/oquHuM66V2Xsvt3Hc9/PNNoZ3z0SGsvfMKuO62NQadC+AkdDzHzW9FfKybgrF+dMQBxQkygL2YBVALVrwr5KoQGI2qyTLpngQsz+i5/RhYuJ22oE0GHMfokvh6BC2nqNFjNUK88abuTpMe41oAs2hLOhcxWaIGzACu5FwbA9HuHN9XXHbRHpB5r4wUwvOukvXQeWomBYFsDKUDubXQp0B4yDvTu4e5xx1ow8s//nB6eIPlwmml+DsEcCvTBRAC+PHAwTq0Pv/U98AFC++Da669BdbNPx3Ov8ANuJ+EO6/5FNyxbgGc/Lb3wnEY9Nfd+Un4/O1rYgDvm9gMqx69B+795T2w7NHHYJ1LpWMAv4AG7GHGjQH8A2/GNW8xI/cp9d4+UeQcLH2AtD/mMggFX65RmFIMwlRCYCr5EA6Qqmc1igo/A659Sd22u6b0lT/m4YKqh5XAVWgz9JyDVuIslAn3yZJUeZYA4diImD24mVzwvruwU9zXtSJsU1Qm3WQz4IjjMosiJRDEUQ5CWlElmJS+qvbK6ehKa6Bj2Cjf4LURNrHZH3M0gpWe9fY9iwpTs/eGFZcvL6/HWbEIzkWp5gDuAu/EPV+EK25e4gP4RRjAAwZDAL8rBvD7cCBwvR8IxACOA4F/poFAcwDfG4694P1wMjqRHLT5L016wo7y9MJKWvTSiAc56JJBVwdkqxEdpDOn74wwQ5dqoWC7KUpTXR2wtEi4i16tuFn03o0kqpJjSfJOd7MEo+4/elFaT5TAb2PbOwjVYFsdQ1lyk6MUm/8eAwS5TUN+Fsm+G+frlVdyhn/oxWUAdzb8yD/jIFzq0duZ/oRlsaUYOF+HgfNwApI8u6AvzrZD3fmnYAA/PAXw83wAXwM/veaTPoCfJAL4dRzAD18C1113M2zc7wR4+eknwqH9mFL/wh04ADACuJqBhzXx9NEyNRxVEBZ/jNy7FHuEjOoj/rQCq8Q/xVHuMlcpR52cJKkI9whWIDGUzeq74CyvGXYU6iZFp7Fu3VvpO4TGTMjhGnWoZ8yKHSHseKcg1Q1UVEaLuC5UaOvUJxiiHZguz8mLKaACSf2aohanJBVBReO5A5mSbOeobVUqNsk7aUIE8PJRhVzJafBjpdDHMIW+BlPoUsmBRCM4F5KWZdAhOKrFDPz8E/YDePw7cJVIoT+XUuhfdCn0/c6Ad5x3IsxtmclnA4HnnguLXnU41smN3EZFixKFsWQxzLSFJgDk92wVE9Kobe3LLUqrgBdo9vU0+KTDqZmL7LBJTBoY7eZXBJJELkPZeUEXoeS8oOKA5DIH9c2zmVAjJz7LNEhaVb6rpzOPpdcgOReGSjyoouSchWK0sybauD0dWCyxO7ve//LFZgr9ybenFLqUSi5VfuwTB+UYOMPGVCdBjUYpOGwBg/q112IK3S15XXCyn4H/FGfg/+EC+Pk0A//pJ4ED+NlwPVyD2TK3P+WiF8+DDT+/Fj7r9s34AO7q85o3pdDdb16b92viFSx4g0i0ttmQhqqWcWYmul2rcYW/NsllHko4BQ66If0fWikClGGf7NebH60skJhZSemplK4Ne6v6oRZfMC2fptrKfCjZjh7sZr6PO8N/bfQ0+W9WbBg0yFjQaBqC5swvMPFelhY1eHXZo5U1cIdxkaoJDQe35jauLfjse2HWfbdB35YN4IL3urf8H9iBm9iSM2SqflumxwXBZZB3ARw/D36ZUuiXwPnumdKpLfCbr34Uvv+w1nbYxPYa2sSWp+KRGtnO8QtwA/yD8O3PfAke0Hvh9joBznnHq+AZLWCSTk07fbtqpkbv5uzETV7bCt4ajMZoKTZSGHKNL92Rbbf286CaNe6j5jcjIJuELAhS0ccaX0gnJDccxnQVtWE+z1qMWBLzIQvZNMIp9VXlih1Hsu/gDAV/fN5CaeihcqREyVxflyzFLA0Vks6hf3QD7Hv1JdGGR3H9e+2iv0MbdjPzMLuz5B1Y4ABe4Rg3pr7/rKP8zWzZbu0dcJ0P4KdjAMcZ+BQG8GspgBsz8HNGvgGfwWWz4oP1L/AzeA7YlQDOQq5E3KbhhqfdYk9d5MUzvYms6rzpBuspb65ifJnXcGBwp8mh82ZcUJqXfXSclevgzYHetE/pCCRgy8K5BxPglPKS+DEE2SZ7rzplL/Iad9Wzn5MVKv6JVj19x3VNNPkucU/4unZehd9hJpU6anjse2i5C+ANEnYjCTWSzV4zmvHD3pIl79q1Z+CSvryMMQOPm1nCY2S342Nkm+gxshPxMbLjDnaPkbm+jcGCnsk70tb/Gr73zRvhfvcYGe5lnfOMY+EVZ78KDpHT8YqeajErFVcBOksjCflUg0dvAOkVYFXw5AoIEKgFXulARMeRUwHWwuraBUauMnVemxnkJBqzDcGsZkcvCwbIW0IQeKdZRKCscFt5dSloS47SJ4rgkLJcqYFImoJC04TSQo21NBhJa9B13pZzAPpKSwBf6J4sOSp3gq4NnIFfd21YA/cBXM7AMYAfX6yBA/zyq9fCrQ+P4uNmC+Dos94KB/7iE3DzwwfAaRdfDH86V824s4BOfqRqToY+tZNXeOLbOaSDYjM7s2xJ2E0WvD0ZTdZsrTsLAGloCl3Fk860r1GvQYwn9BMZbCtRdBloLFpLQWVHxhbGl5RimY3uocU1tU5u2Z6ymTfzyvJTOGlRYRVVaSki11Ft/Ts0lHqTXlAbXhwsit77HnpkfdXHs9/iAC4F4a8p2843OOUONvWpAlyJEoVO22wKJxMvyGhiyTkPosy8E3y+omrDhkHQU1yi7kuOazKo4uJ3eqNJ4QVfJAZ5Xfpzs60mq5QGo1U1DbHIx3GybV7CmTbGKAFm9qFyJ65MjWveawE2czy6c0VXJrce+S4CuBXRZQoXO/Fk4F8x828gyaf7BNwLfy8M3WCradwXXEhNEcpTu2L+j7H+HL0A3cuWLmgGytDSmMzXd0vEan3WMc1ePwi00dNo98H6NxxHswPWCqPSlUqsyyhaoXvpSQv8cRxRQixU4XUkACtxQ230CGcVuhKfChaZACyv3Ca/LKi66KL8k4Vpc2wvCrb6FhKC70rESWtQXZs9NcsxSKJvKQZwXVD+thfzxc5qMVzjjTgRoyTtYJROchq9Vs8SSVJ3BvLjbW4no9x1aLgrkqY3qHCfg/fUDiqutJP99NUD/7XemuSZCLJoNsj9PV9qMxZp9BYpVWcnQaudAzfU6AGbGY/pcuVh5MlVjUYmmi8MWFlZhjyD4TYH8rtSYWaLRJSkPQSiBmrELal36RRNiyED1njXaqzx6WkshExuS/GRioXedDUOHkxnTw4dC+l1z4xWQy4FLw1r5rosp2Izd1cxd3NWRQ0msioa8j4sfLTPkXardVorW/AsbDg4StZj0Ep82uIpArzJ92TdKXlUI4HVoAGQppWxnmXjRCEJEUCVAwZeQip8SGG4bULUjIgA3lZV3499s2WSoq3Xq5HtB5Bli3JUSS6SVTXDCNUaaoKmlm5ZNzoBZwik1fCPMJ1o/GnQ4oN31J7taPLeQpmc2gSV6YBmurpqKy9p0s5SSqIAoOU1iBHtsM2Q0hY1LMKb8CHK97SxjMv3GPC0hzR5kjTrYX+bIlruZzIl7BU+oIkXh8BWom0ifHct+XsLO72wLJuVbYTvuWU04bOxLyvKs5VPVyY08y76oz6i3YvgarDiL4WybRaoy0ig21OUXuSuy2gfFPEmyJuuqJroqLWlTbwJV1W/IqEjAyshSoo9thEF0DasUFxxPSXAahKJ6DFdWaOALYeJMWmJm4HH/FpoNq5BOhC6zRINSbKgaBfRAmOmwN1tLOP9AJdqtXiyAA76XkDKEqMUmjgn2mJgTqLLAjgtZKX4rcKt0AgH8PDQUShXiy3JEbFc2ei0yTwVs+u1Tr0vS3JaNdr/sYx4b2SCvOxHtSJ+SlmZdtMrUQ1yT5JBKlV72VuO8J6WjubC5L/NO2UvbKhEEKONQlOmXUlMB/NzPEk+Mweig0nWb28OqwjiqrNWc67IK/iP8mZ2yemoqYMKf78PC7NeC5sFAWKl/hIQ6TE00JUXibCh63odhF2k99lP7yNWIYI/c5gKwaD49CrXGrLk9Ua6pdk0mZAuxxRrcZLZ+NvUcdZ/5oyeKqJD52YAN3wgk5KRWgilPGck1MPY7FLo1npOIKB4P01UZqGczNEIcki4LoD397tZrODCnKUIbTCCKPgnuTvkCm1oYixlV6YfrijPurm7mllFXDh6Kvq11ldywNfgn6NNDg7qCbI2o9UJx7y8ZWDmNeVAM8OWMxLtBUR3vGdC2xb/NjCbE6vAH6HBtmjpIxopeTpqMTrhHrxeqa0mTyK4iW1LryFZSu1UHaKM00IHUUfSVHrgJfQuC1LPGUtSkDkaijQ023ZwWc2D+ApUlY/N05JUh8s0wEv4pVyuUSOOvIiHcNWSewOMEgfKl2ibb14c1yue+SNCiSbDqQnVWS7PEnEvaG3yIl7nClu9QK3mQ2X6OoOj7KdJCfpedEYiADURGPspKeyFLwECJTZtN+F31bbdPcVL1r/pEKW1UPtLH14XixagsEBPvTYBIxIm/Ka75gJ4f5i+ZswXRizu6n6S8woeLeiPrlK7uj1+VjgARngdTptTf9xMTKeTAiSx+mjUAvyCZ69AC4yiUlBwTnF6qrkGqSZYNJljfq+mw+K6uiB/elmxYywEn/pLr+Yk4Am56MRKtrDndRbaMQEv1cllCbehWpJhdB4C8cUaFfdliLG2Xtls+JaU82vsJIt2HB/SFoyOqnW5nh8ke+kFWRRGXk6ySnS5Aavs3LBfviQG20IddVAKH9OE3Bq0erEE7VqFNMoui4E+KcGrjIGeqmUqCc6IZK2bVs9WVBiysVRe9TvMn8K8u0adpjaRpycr5XkhJacKtwl9pXg0QZpVS06lg8+dQ+ZQRAdeZGnApF1z8hdC51VQSkOq2QZlr7E5a/7IZpn5U+Gycttm6jhikB9dIgJ4kwHpHHF4bjU5hGLnqNEYz8B9DDdG7Nq3WMBg45P3tPgsI6jCXUjW1WMb1KkyzkgE2u1P9uiEKlLr33SW1cR8r0bbW7lejbnQg4sJWTyoAFjMziVFLEvZrr9PgrXky7Ry0ib6SuccqILMMNb8W23jTaRPNswEKr/NhudtjWUhyyp6jCiROfm2gUmGdQXu2qzURoBgRAgtNqkbU4JNdAqPRMKQMgk2ahtKDXNR571Bt9FV1YMReUfPsKYv+bKaO271OVK8ioiizXr3VDOfmVuRr5JUzHq25G1dkzYXkpusCGWNwknX9pqwCRUZG0tr0d5qXtWpSlFsOfgqIqhuhKzmPjQmn2RhD2/hoN61LWkZF4Xo8qFXBXAsEcslBXYx4tQCeGFHWWskrcwrpwGqNe2MysQvbhZeC+I1PdhiTymKSJ70qMq7ZiBl70vqY4G4frLlPS+m8GEecmjngrGUJM8Jeyqj5iST3613qznTNu+ol+LYF2rqdjifWPEyMhi0ZSk0PRmgyRH24szIfdMATHLP35UT77VRhaEicZaazVhp4tvGkRgwiGDBjdbQ0YyaJsvilitIEbN7HtBlMuZAIEwkrgAbzGeDgBYnzbjqZeJQ4Fll7KzpUda9YL8qywq9NTaYVx22GNsanaVNEqhUCqZFbC2mTbPt6DeJiswhKn/XY4cSz4wRikFt7oacrygWHYD26IWHd17b/x9YCPxoHZo6IOKy/V+uHQnwgnfLp9SzsJl7ISIqw6bIvPR9fojHAbwtPkspj2/bAONbNsL27eO9Cb8r1Umgk8DvRQJDwyMwa9ZeMILnmMsMeVtn41s3wFZvw/pIwraa3f1OAp0EfpcSGBoaQfvdE4ZHyvcTyH6yiYsfjrhNbJRCr434dGDfPr4Jzy7D1/3Nnw9DQ0O/Sz66tjoJdBKYpgTGx8dh7dp1uPyATmBWswPgpl3w7kMb3meffTobnqa8u+KdBH7XEnA2vG7dem/DQ8P5i8JEbjB0q1JDuAvdbWKTOS6axGdzebqPc/5N65fDs599MMyePRsGBgZ+17x07XUS6CQwDQns2LEDRkdHYfnyFbDX/INbagZ3sHHdcjj44GfCnDlzOhuehqy7op0Efh8ScDY8NjYGjzyyHPZ0NqxS800reeExMvEJcTutFfglBFqvcutOax5/EI4++mg/cn9K60+/Dwl0bXYSmKEScDbpRvC//vWvYcH+R4ghusyd5WuDa55Y0tnwDMVLx/auJwFpw/vsx+/2SxNuf6ZAtnCf8uXFWehxswEFbr/ZLAZwgNWr7odjjjkGBgcHdz1JdBR1EpiBEpiYmIC7774bA7g0fiuAB+t2Abyz4RkIlI7lXVYCbMPzMYAXm+yKAJ7YKF9mQjtHfcyW393YHht6ogvguywIOsJmpgTY+PfBAB6feEBjtTNkmEXrAvjMBErH9S4rgRjA9xWDcGtTveIAXyfqTmILwdp9wkEl2fudaPd9GBesXvVAN3rfZWHQETYTJRBn4Dh6T28WCwadHRtLmbS1TzzY2fBMBErH8y4rATOA90Bt3zIM4OkZvfDMnDd9ua/NB/ZwsUuh9yDVrkgngZ0ogSyFLtbA4rPSRAvfWru6S6HvRPV0XXUSaJVAzKK5Gbh73rz1+Xo62Y8DeNp0Hk5Yy05KExG9C+CtuugKdBLYqRJIAZw3saXZd8iqBXLYKXQBfKeqp+usk0CrBNpn4PJBb96ojnHap9DjhJsMn3ehixw8O4Euhd6qi65AJ4GdKoG0Bo4B3K19qxm3i+B+WE6j+i6A71T1dJ11EmiVwPQCeHo1NabQN0SLz86upafD5a70LoXeqoeuQCeBnS6BGMDVIygZIeKc8y6A73QVdR12EmiUQHsApyyaeki8b9mjGMBjmi1/84w8MphH9Y+v7B4j67DYSWBXkkBPAVwQ3AXwXUl7HS2dBAB6C+DyXfJOajj3dgGcN6ilQB5EykFbPo7y2Ir7uh2sHeI6CexCEigfI0vbUhOZXQp9F1JZR0ongUwCZQAPa965JafUOUfnvodXuBl4enScN6+F4K3fBQvQBfAOeZ0Edi0J5JvYEm1x76k7CMIP2MP21LWru8fIdi0NdtTMdAnkATydgM7r2yFCl1vT+5av3Ogz5eHNgOml8/IENvma4C6Az3SodfzvahJg49/3gCPi6w6zR0FjPi3Mwtd0z4Hvairs6JnhErBm4CFcqzNZlJz6Hl21CR8Xpdgu5uuuWnz/NU3Q3e0ugM9wpHXs73ISSAH8SD9Ozw5xUFk0Z+tP4vsMuqNUdzk1dgTNYAm0r4HL9W8K1G7S/SjNwH2GjQSo1779DJzcwqpHuzXwGYyzjvVdUAIxhY4z8PjkpzhNkVfIwqbULoDvgirsSJrhEkgBfKEYgMu0OT0KynKiYN33yIqN6cHRSgCPp7Ph/S6Az3CkdezvchIo1sDdaYr+SOR8VM5rZd0MfJdTYUfQDJdAHsDzRFoYeAd79vNwsRQeAni4Hz401XY/efe5fD68C+AzHGkd+7ucBOQMPJqyEcDZ9p98rHufwS6nxI6gGS2BGMAXuBm4eP0In6tKWXAZvH2odpvYuILMoXcBfEbjqWN+N5JAtgbO7zJQ9Mv9q10A342U25E6IySgA3g2qaaAHiO7kIjfxOYDuHF6enwrmThStZuBzwg8dUzuRhKIAfwZbhNbSqbFHyLr5kx5dTcD342025E6EyRgBnDBuE+dx5ca8A1c/V7xGAZw3tTGu9HZCXAaLjbUh2vg93Y7WGcCojoedxsJsPHvRwE8blrTwZyie/c+g91GtR2hM0QCxRq45FvEZS2OEMBTQIcdNBMvZ99hGt4F8BmCqI7N3UYCMYAfGGbg0p79d59WTy8q6gL4bqPajtAZIoEygLu0mTNccahLeY4L9K18bDOF7JBnm6S3GfX7k1yKeN8F8BkCqI7N3UcCKYA/B4lWVu4zb7SD1Zv4FHQBfPfRbUfpzJBACuCHBYalGavXAUuJUAAPpV0k9zNw/L+/vzxG1ZXp1sBnBqA6LncfCTQF8HAiW5h/83PgT6zqdqHvPtrtKJ0JEsgCuDHTlme0ZLE9ptBd3EYL30EbXlwAx/9D/k28S7g7iW0mwKnjcXeSQC2Frt9nwPtUn1jVvVFwd9JvR+sfvwTSJjaagSuW6wHcHaXqR+fhnGR+UDzMwPOHw92vVd3byP740dRxuFtJoAjg4iwHz4g4lc3ZeBfAdyv1dsTOAAmwDc9bYAfwmgj6HnHPgad1ch/Aw4tN8I+bgtM9tybu4vmaJ5bBwoWHwdy5c2eAWDsWOwns+hIYHR2FJUsfgnkLDvHZspA3k4NvyqTRyWzr1jwMCw87FPbYY49dn7mOwk4CM0ACY2Nj8OCDS2DuXs8kGy42oAkppPm4fx84DdK92ftXDvJMnByBC9w+pY5/tm7ZAFOTW+HAAw+EOXPmzADRdix2Eth1JeAMf8WKlWi6wzAyZ34lgOfOYOvYerT0bXDQQQd1NrzrqrajbIZIwNnwypUrcfl6CAaG3KCaRtoZ/9Y1LLlseQjgPGCPB7pkK+V9MIDB2/1xwXx083oYQyewfXzbDBFxx2YngV1TAkPDIzB79t4YvOfF4M3mzIk1i3IXxLds2djZ8K6p1o6qGSSBoaFhGB7ZE4ZG9spsuCYCeeZanIH7wK13v9GTZO5tJ7ypza2Lc5CPxf2jKtJthK7lwnu6Xz6dRnvgaeafH8seD5nhjXSC+rz9NMuQbBR8qYFMzcnFVQXjhLrIm3i+Nqw7NKU9nEBSGSbDSHRG2ZmtiQpaXUnhiasWitLYLSRfntbHZ2r8Uot86ji8ZV4/FhHerUOSFP36ryIDFM/mb5MtwS+ljnMMpl+0I5s4zfRAP9KL+wKNUoZMc+IwbvP0JUMTEpmlSBMESS6FkiRVsq1sVG3oKo3FM1U62HHpCiCi7qV9lIzTM+UJK9HsCd5BpSWQ0n6anOyCLlG1F5XL1ppsOeu1BedaexK/Nh5E61bbxGQhTiqbV5E9BHxorbeZqT1Xm4ZpEwlsi7WaCeehhPRlNb/joVG9ScYfOxQ+QlxL9LRJQhq5pq65n645ogAAIABJREFUbkmismztuA0I5DW0hBr0YYDMPRIebEvZz8OYQg+KUjDBCuFR8OCAQ+wR7lFw6L5aBupa5GDPdaPBK5wG2kI/+sOAdI+4TeE2+VA1EOB+cf9MQ3y/eWRYQy0XBJNiGydZkH8VTCJOG1XCVw2dSRbs8rNNgv6hfW5F9JkJQ1GYDcUs85GuKHzXAa4BRsYtrZyADdmmxwztl4gUeSCQruLpfkl/aZDGIBX6El26PRmZU5fOjUST4VB4MikJeVIZMykDicagdoilhiW+5ADBQlThxg05W2WYijq+UkNBMPHkRW30AQgRzpo/SVCTv5WyK32IYccNEdnkSl9kHSeYTA++PZRu4yPDEbmRJo0wliTroY9ATPhHKajBzC0WNE09sBmLNNUt6Qy0ZoPvACXzE+ubwUf0HAGopWFWNIAVRNiK1SagT0dojWVLn9vatCA84oUx3lDZ+14XwBlCLC7vKEkxTl2u4A73fBl9OLCzs/b1XXClOn6WztfClzBy90GQBgbsyBV2NZylzGMAl7Nd4jgEDQoKRItrq9CZuhf7M+hgfvNbhBQpWMpK+N4zPyug7auVnQRZhTa1i/ZDE39RvPFVOUFf2wvecPAZGpIxJKoqHpL1nIFIWIjAaNB53k4M4kJG2UCOiksHkfSQB28pMben0m+s5HmuuOna9xgIzz7m1qzFLoJXIjENRBjHDZDw1STXpW6b3LoEj+4tbzWVlPq1XJWi1mJC+hZJQjDgNDBmEYqRjHwbcaQwi0oNhkwVgn1Im6A60XACUal90mNmaxJUUnsMVvI1CpM1XSb/YNi1lpEgJ1mTHcCi+EXH5P4SPn17WpfCzqT3onYsPtpwGrugriLtCiNxwBeNsRRA6CvvUcoi+rEoWFk2STvXtOUZDeEbqm+yMt1zc4uJqzbdBhE4nNVstWwrE1u0rwB2cdhaJlktrQSc0IAP4LyJjZnz7tE1SgExPhueGXNwpKGZPMD7E9yiiknd7h+FU7eeHk97a0VgqM4z9BgMxCxcK4dpY0YDpSn9n4SfLMN/c3xqGzI0H8rKWTUV4pm6ckqhzRCIC/g7DbbIIEElaNzxErug6nnqVrQZg3tiJJs102WpIjl7S6RpZ8PtlQILgzz5odkzXec2PazUgCy7x2J1+pMzcCUybsIP4pRV0/gxo6Zm3JFDZcVWZihgSs6iag7KAFC81CBTUU3PehKTJXA8FQae/CCHB4WibetFRpY9NTpEhgB2XvStVFI6XS4QZCGlaDpoJeZIV01JTeKXciB9thW3NMY0SNj4dlrsWvZVBnNlX8JOs3q6j3pc8dXYHRSkCTWUZIcr+XUxGy8qWIxb9mG1G7jrzTJC2RaWC79b+uEk0VyHBhVF5lP6WiEk9nVVcBDhZJftUJENEVp8ACeCEqluzTsE8eBfqQgVyGfefD/c5CfPCiMQM18/SqNNcW5tPaKiSaoSPGK2L0Hl2RPytoy/CRQ+Pc/KibyqMOQGNr6bIBOXmYiBM0uD56YpYRZmzLm6ZEBtc6iuf05Tx14IQ5I/304kP/XAl/y/hpAKYxBtc388Tklchp7ZHD2N7j8HYhFUtYMzfa7ASmSB22GSBVZsR2S6/gyWUVaqrRpuCkxnUxspzJrFttOUyZMxKORquhkFas+O4Q1CAPfgCc1QvQxvVE9zoHES9aj7qdmwCA7cVlUaJbiE+YRahZNVdEeclkqrXikmVaKkZDNjMTO4INpY1tBBEzn14sEA9f3o7zIHavUgtakIthxA0URJWeibrqusYAIfZRez9lqcvJK5Li0zQSaZ0zGxXrCRhJyb3jR126QViedkmKxvva8mR7ZPocv0eLytHK/WF6fDfVqbZq1hcM/hLSc5Mzhi3gXvgYH+eiaiousku9xzyc11IYDQJwIsjlV4/hqDL+uJByvB0VHwEazICZ5bVfAB3Acc5UWrRiARFurwFem3OK3u5e7bSqv+4ScFx1SgMtgv16gzwPgBSYwU5ozB3Y2DOKKH5VMECjUYdAM1PkOA+2X9ybrhmpChFYFIj5a/MAdeRGSkVcgqGUo548ttk2kiDyqBPC1nkYecAh6k40RX+GaaQBQT3dXOhLqKqTmvv5QtqjpBasfyTSzDXmaUpiUQqckmE39SLZZIZfix5aalVi/F8pRyjZoRhPukWE2/NQFJQlWZsoqUUguHcvIjWEsmIjBK98WiW6zBw+vUhJRGYRx1ITJOWjKHlpiyvlV9SyL1ubVhGfHlHxW7qXHUBrDCvshb4T8itLSYhtRRuU+mEuqiNnNrEVJctnx944TPE5itWwWvEjvk2XmTZVETnu2cD7+7fQCn+0aWt+rBQjsk1eroT9EtxeurJuuUKzCh2ZRq1M5Ih18XwMMghmXttJq3zyliy4VnPkJpMeEmIcyKH5bymQTZfnKe4ZtUrUWbjqFxsBZrB54zfIsA7vtA/fi16zjgSLN0XzQ6pwCqqs90DtXphYM44w0rxHYEITEZQv02m7TBve+PmVOgVX4vq834ITqj5jQmCnspvISWbC7srD0mNm9ULoMkOacyBdfUjDapWKPJIwsQWsUyHCr5tY59JVvSaQqTK8Qp8FGClMAvHXcbb9welSMXnvkRjd3SfpNKM7+SyUMJ0mVBzTQVwSHSI5kRVqkdmKPYuMY1tH+LoPOjGeHbDJoqFFSRbvl8Ww01r6CbblJiFSFCKQ0OyKqeMZwBo5dxbtai9uGWP7bwhc+Br49c13Ai00LyNaNTO4JTrVFrglQLAqkKj6jRmrhxP8sQSSctyuYMG5bpiaFSMfg73dE1TmkrDGhQSvI4cIcERJBDvg5N2CCLsZRieGUKYqWVZeMoIkz7ccv5hjLaNGmjosJsxj6p1tXk7MAkPQWgfKrSGssiXObg7Wfi/oIIjnogVrFV+zFHUVjogEeXnhdWL6XztYnHFqIgiXYeWBhQkilgmXb1RVkvDDWSTPF63gxYynxZ9bGMduqmuNO4UTLJVb2ck7I1GmpBIputa0hawhR+rFRl3oAnTcUFVpnGYaO3Eze1umpBoo02y18n9QomBcYI7WTSEgi5PXDbWge1Pq3rua82NoFpDHAjyqFxpiGjJaqJHICw/2a52HebYKMDl92CFbqEI4m3FXO9hNGmdZM2hejuCCBJ9FYeJDWqzaeEUmAsLn3FqklqfY+swMfInJ6aZtJc3tm/n9HQBazHby8zQcbOq00Q2Jzf1OY3xqVET8WXF63ZcqzBRjATQY1lowOX3kCIWOa3nVBJsEHo6VE7Lcei2WQTQTnxbxfVktEz7zLAcBDwpaQFV6wg9B1asGTJMZ3vRW6V8WN+JK7txYwDiSnQEv7ScC0eIeT4UZviSWb1qI0wmik/DsjkwEkQRu3lYwQiQo9WeXAhdWtZmEKfRlkV6kRL0oZAbXYvtBAzQY5HoSAT1cRL3BehMBYbjNkIpjI1zI9navrlY3lmkFdY8fTRNenIUrtyt4e8St+zSJKuRYiLtsuilidIuRdtJvIp/5JWZRVR8KEV7/cLYZGlNcxOq/houJHp3NBt2oOjGqk40MLepehjRixcbFxzZtNvoZ2kEmDYZiDZfQUuXTtTt9Juk/uPfThhCvtiAityK0i34KYZtNqynIZmVXYWy9MXUb9vOZ6FHtdxWxwWp9OTMRF0RD3Jk21OylCdIWCDbi087mCnUVGvcqwBsoUdISJLonyblKzAY+pODIL0/UhLNG5yBASaGq3sv2sHYWR6ZkdOFmPtOGZZNQZtbpSwLZ//d3TKJQNPNxm99ltSBjJm+75FMAlteG+R/8uW7+55xxVazO0WKymnQySl2b5lHA53ri0tiJrfNtDSZHPa2JvKZrNE2X8QVB4porAUQVxUC5o61jvQo6ipv1oA9y5cGWI1kDtVOIq9rgyytVBIm9YTEbJo8DtJ8U0iyLsQSMkirgRag6YkJqlYrz5FhROTLN+WUy/Ji1VdxH/TwSVKkjwI1JziUnrTXJu8NKTrJRM1OUjb7FVWod02b1+xoKhXJXHduaFycxDWCynewbBd9tBRYyagESmmxWS2ITexaUfCDEZjJKfLM/Y69HPzLVSDFyY33gO3fecWuPexDTCJDQ2MHACHnHQGnP6iQ8G9JiXW8XKqKBcv42Z5CvxTMOkMwXAelhRSKGgDjoJtCyo5U5nrrBzocKu5M8pTYdl6r6Fn9u8eT4ou7/PYOfsCiQ85846XpeWJ8n4AIWanfEtuGOTZIsve90QQCHQkGWfdCNEXdAixBxkph1WFtvb0oWCT2iwTbKtT695Ck6ac8Wz65cw6DbdGjZnuTHTeOnOmfgKG8G9jEMSk8EBwAm32x9/+YbLZ4QPg2Se+Ek570SHeZjNBEy1SHgEf0jcod+/iT6wXHKTEj16u2775Ybj7+3fAwIvfCi/cpxz78Uw58VFqLUvhe1kEsEwv+FTB2NBW7iNTC/WeLZ0neaq7teajLUmH0hxEMooa2lXabBCKdcuyBnmNacwQFRuKZDndUVGRKM4SrDEjp3yM9Kc5hZq26cSM6YjBcsJW30kjfUsfCWvg0uFnw12j/+BQ8xvhp61drYa+dXfAl6+7BZ402h5eeA5ccNZRMEJ+hVP2lsjcjH3QPe7mesauJ/GvEMT5cRnZQd5CE72tIicEWK4oc2IZvKQbEQFd6SdTYRY4bcOW1XnwwNeiWSqnH+8bQtV1gkMVO96F6uVMzHXBuAj/hk7DeQHkib1jTN7Rxw2CTZPDzHaYl9CrD95TV1WVljho8nytyDCHmom30LbUD/9om/hI9yVllalQBJ/aKoUJybqZpFRxo82+Cd72umCzGf5J7fEy6z8ggzBSBo+QdaKZv1raSAO5J+Gnn/80/Me6BXDS4vfAsRTAcw3lAGDNNmHN1LCo6L9azkj7w8yQch4zG3ckKjmRSZSjiPjoqYUGcSCUv01EZl2XnE9XJmyvwqTbjaKnEs2BKm9CMhVwJPXSNLOO9FODslfbZixl98RQAcXWJEPPzSY99i19GAM40ci7hYP/pUJxGkeuTmCg2LDVAwF98BjcdvVn4ZebAPZ90flw1imHwJyBCVh3z/Xwle8vhXHYG17wlvfBqfu5zW0b4IEffg1+/JsVMIbT9IG9Doc/e9Xr4fiD9/AkD6y7HT531Q9g7V7PgxMPfgx+es8amBx4Jpx6/jvg6G3fga9d/xN4bHIA5h+9CN78iiPQwdwL3/zHG2ApHAJHnzoIS/5jCbaL91/wZvgLvM+ziNGHboSv33QXPLnN5wZgeL/nw8vOfj0ctbdj8LfwzX9wbRwFx758Au6/dQlswjbmHH4mLDr7GNh7ajP88l//EW55bAGc/LZL4Dh0LIBDlZ9e80m4Y90z4fSL3w5Hz01hIxOZsOygEg3qUFpCqmqAVvDKhp5pE5tJgwS4czAGunUqlcnnDE16Vj2n2BsYXWoL4OG+kFfN+xp2ZgVFLdHYMnmADNM8CCl4Z6mXgO/Btz+lAM49FW5OdRh5NoKCpWdLnJLdMGsONvsrtNkFx5wHZ52MM+6hCVj/mxvgBrbZt74PXow2C7De2+xtv10ZbHbPhXD8K86CY5+1B43574Nv//NX4CF4Drz6L8+BwxwBS2+AT950P8w76V1w7nH7onzuh5uozLGno439+9JgYwtfA+e87hjYy9mTD96Jo3knvRsWH/ck1vv/sO1nw2FHroGHHtgCs/fYAVs2L4A/W/xu+FP3sjas+/PrPgP/uf4geMlFF8Lz0OhNK1OCKYYZ2giFvRhbyvxdxn1sOvti23rjZMpXcQHMt57mVKKpLED5UvanhmjTvzQV1g6q0l/9cjk4kf4iCJI6iToIzk7zlplGEpNvQt+z6cmNK9qF5Vvb+JTEWY8BCN9f1xBTzl4LffjSR9Y5d5qYIvlx6pRTStyon91u3gD73PA3MOeuG6F/bANsPvlcWPOmj8COPfCNSNJrKsfne3nsZrjqhjthy76vhAsXnwghlrlNIRNw743/AisWvgFOeu4zMJhuhYe+9Qm4aal+49kIHPXn/w3OWjgE/Wtvg3/5HAZwzfFee8NeGzfARnF94Vn/A153xL3wLR/Ay8/8Uy+Bt52wL75q7afw5U/fhC5LfQ49Gy798xfCoBsE/MP1ZhuHvOb/gTccNQSbf/k5+OwPV8AzXvYBWPQC9BCjP4frr8Q2n/EaeMdbjgX3ElbT0ZMSa7OnVCd8C9vGgsIkPpIKDEtT+nG1tcNmzv09iXY5GyqiYzq0wfXKo2CewUcLawi0hXPxhmIH74KzHgO4VmvqM7VorfFKPkJJ5xGc6WgXGTSTaTgzzli7zeQzm8xapB+VMXbRbkYi3e0f3QDzlQ2vPQdteK57q1n4sCudQpu92tvsK+CCt5wAc7BBP9jHxa/ffutKb7N/Rja7FG3224bNHnH2ZXDGIYPYqgrgrp8lN8AVFMAXH+dGAaGMZafPfvX/Da8/cj389DorgK+hwJ9EcPDzDoLl96yEA176fviL5+OrGtEWv3LVd+CJA14NF5zzp9EWgyylojKPK+5Jg6ijybcm4JFhSqaeVMs9gULoh8sXtjOdhiwaJODagstTLauQFpuR68tNfft7PFKlgr0IwnK+Sl6Zr5WjN/reSzelCgx/rBVYpU0JmQjoW/KwC+B6hkVHdTrZyPVL51ARlftfvhjm3H1jRt/mk86F1RddkaCgOWTnT8Y6+5gL4aKXuJeX5x9et4AnvwfXfuknsGnkcHjF4kXwPJz9bvrl9fCFHyyBbfNfBm9/x4th3xjAD4AT3/ZOOG2fh+Abn/wi3Isxf/7x74LzXrwAln/rH+Dr92+D+ae8B84/fg1862MugI/Awte8F1511J4wfv/18Pmb7oPxOSfCove8Cg6M5JDAVt0IV37pZzCGfZ5/0amwTwzg2MYZl8CrnzcIS7/xcfjOEtfHe7EPNwj4WQjYh5wF733jMbDtl1fB5zCg73vaZfDWF7r3vdbTcIxJuYac0q4JzXn2Ixd2zwG80LvSBduH07u3ExroUeziQEVLqFmwlQHc3slKO9sp/VWMoPk6OULvEA2nJG2LI45c+8pk7fhQbRQu25exzTPri2XHjHq4SOsTbWgHly2NSM5K621K18YenG4y3kpHoWWy/+Xnog3fpGz4rbD6wito0CZoiTZ7AVz44mCzxUmATj+rb4bPf+lO2DS8EF721nPgT/DtiBt/dQNcfytm1uafDm8972SYLwP4+94ECx3tS74Cl/sAjrNotJ8+LHPTx10ARxt7xXvgjOeijeHA4GYcGLgy5+Es3c2kf+aDuJtdhxQ6oG2GGfgIHHbGpfCahRP42uP74dvXfgcef/br4OKzXwDjv74arrl1JSw49f2w6Jhgi+FTc8lygGYAsOkSZ46U09c4mmarZnEd56yY2nM/VpyxOiD/kI17GuWRhrbZ5lERg4MZCZk3xLzUFUu0MpiutCGDNNu8td+K/ZtGwlML4j1roaVgYCqugeel89O72DEGgqfgsHf5XFT22TFnb3j4Yw+Xnfp+qDN3l5zB8J+cB+985SFFeS8k/GvsV1fDVbesgD2Pew9cdCoatXd6j8KPPn0V/GLsKHj9f3szHIkB/HNX/RDWYnC96O2nwr59T8J/ffYK+Hc06lMvvASORzLX3HkFXHvbmjyAzzkB3nTxGfAM3/uj8OMrr4a7sc3X/fWb4XCHxonNsGr5PfDAL++BZY8+ButcKr0I4FTesXbfl+GfcBAw/1QK4LAZfnHdP8KPVx8Or37fIpj45t/B9x/GtTqXUp9fCQ7CX2pbsdJomYHij2wWHdREn7K14hE0Ix/A5GQhhQ1NNC+dkZmyro4ow4DAGU5I04qPSpnzvadjMLUsQ+noHDHWEZDthpcMPEhFyy6kOwUX7Bm4aQZ/zKykPovBg9JuI3UU4BMspuBQy4bxveIPf2xZDjdHI9qsS3EP/8lieMcrSptl8I396iofHPc89t1w/sn7hoHQ1Aq47XPXwK/GMGWOAfswDM7f+YQLsiGFvtCVwQAeZuAUnPvugxsxgLsyr30/lnEiu/8G+MR3Kcj7AL4aAzimwn0Afzcc610SBn5q+5XY15FeKJvh7n/9ONz+5EJ4xbvfBJPf/nu45ZF94MRzOaX+OwinDCKP43DYkJXFsfDLm9AqQz9zuSwzFaX4nrkx3IJvqqeAWUEb1RUuPxSU1xm3oh85+AwmEKQhZVjLSlqUJOuTEuerMmy7vsj3lEV905b7avJD4V5irmd9VERauxz980MPr53qcwefcyq2gToW6GHvNgL47L1CADckHTtzjuSx78HncG16zKXQz8V0nOjvoe9/Cu7d9zXwUtyJPuveL8Inb17qA/iFp+xLz4inAH7WBxbBEWtvh6uv+SGscwHczY4xgP/kc1fAjysB/Dycgd/oZuAjL4A3vudsCHMJFcDX/id84fM3w8b9ToSXnX4iHDbwM/jX6273feQzcA742MSDGMC/IQO4y9R9Bj77o8dxpv/nAN/+KizF+osvOAVn8DpaSZGlEODFogIzQyMqlWSXi5xf8cmWkmyoESNZPla89MLRICFJJFrBWoJXAj+b/YlBAPMT25KBWxq6IFwbyDRxn7UU2uJFiLylxuMJp9FplJ2O3dE7qBvcdjFLn0anPRQ99F0pVc7Fd7AN6/pos1d/JU+h80Dkoe9/Gm321XDaCw+B4d/+K1z5A7RZDODnnbSAWmkO4IdjqVEM/Fdj4A/r2C44YyCmNfAYwHEQ8QmepR+HbU+5Gbhby5br25h658GBGyyQHx2761/gmtuegEPPeAPAzV+HZfNeCm9efBJmA/JPdLYxAjngByTHrLcwPp6t1bCiY2RydWWUzHfnS7p6jKhWsaaqtQCudU/lfFPCEbQ1rffbxfLCMUgfx9+boBvHt2S3oWySKmnKbkJF4lRWMNiD3WSaSe5aoIK/8ourdCFrSMB8sHN1wk7thG800sjWz7GPB5esmBocmoUBEtenyJd4Pxr7DTOkKCr8ccAVLoWu028hha5CEHWdniXt63scfnzVv8DduEC9L26IeZ3bEDOIm9h+ewNtYhuB5y36ILxsCNfdvoApdEzHhRR6H2z6FaXQ9zsDLj7vRNhDBPALL3LBEQP4VZ+E21wAvyBsIFvzkyvg87erGTim2J79sovhtUfPg233YZvfuR9T6CfAOe9+FczCGfvn3Yz9eFwTf/HesPHn18JVt66oz8Adh0YAh9H/gi9+BgcCuB4PuB4/8qKL4aLTwpyfk7S5KnNFF4Cu6V3qmuEs9CfUmLBXeBblPtQgTHYdzSUu8GVgidREZyih7QckOSOZU8MfzDc/ChKrC/GkOs0Wx+uaoctSgOUyhEBvr51M0+hlcanxBvWaGwg9ijh9H9fjGQBk8lrWYtRl23BIoevPFDwOt1/Dm9gWw+tOwo2n3ma/Al/FgD2O9vTcN/03OG3ge3Ddl0MK/fS3vCmk0H/9FbjBpdB5/TzOwBfAi97yTjhp3pPwn1/5LPwcH0kJAdwFfhfAwyz9NX+JaXbHHwbwkGZ/Fyw+llPoLoDvDS9afCmc5KLxFAbwy2l2f6mb7dNn9Cdw/dXfh017unU4tMUXvB0Wv/gAkQ3B9jPAOqDmshQOMYmH5UugnQ5ktNWwX7DnfMFn5PeMENoW6wWBMSAzN7W6ZJMRnxRHsslF4U+IWpJhdlvFs0iSkrc2WXY37nooWlpMHGCwuWc86fKWPAXylTIt8RQ+KjOc0EB6/yT1n22MMJxHwZaFlCSsvhWPrsQZ+DDsgCF0CAHI7PiiM6XjM8PvKXAbYPa75lKYdf9t0L9lA4ziJra1i/4ON8DsnWUIZXqIFeLTpqu+C9fiphjc1Fp83GNkF/rHyLbCb7/+/2LqWRcZgee88a/htYfigAMD+DU0A7/gwhDA77w6BPBTMIAfXw3gZb/7ovN48wn7wRacDbj16uLTNAN/AGfg3wwz8Le5NXD/2Yy7XV0a3X2fC8e8+QPwElxgl5vOmpx2CpSCEqOCvMT6ijXoZpwp0Ow/BbagbG1/ZRYlgCjCRncUHRm1ZOSrJQz5LXe5Twqegmmp8RITBcSktDPuI9UVd5l46Rl0GkE5F+nbDKhO/1KLg9W65N9McuBGOII2CmgWb80Qgw1fQja8ETaf9FZYc87fwSQuhWVxifvAWfgXcBZu2uxhfwHnnRls9t5v/AOmqEubPeKsv4JXHjqECt4E99zwcfj3x0vi/S50H5zzmfRCV3Qpp9m5zGb4tWjHp/dfvtUH8GUuPR8DuMP3KPzyyx+HO/xzq3Ph6L94P5yC8Vst3ChDUx5clS7iu2bH69oBWmiVVefL6g2oTQFGRtGK1yiMuMIe+XerFd9ECAHhQ20Wx6DzPSqrbdKSrJy9y7aj2CzbU0Tyo4X5ZamJ8L3UHDGW6cgKjKFAJAWLyL58605+gv9KZxoNwq8pJ9DiEzJZZWkNwtDWLaOIpAHYNo6prLHtMDG5I52IxnpUL+xwytAzKenDOUAEadjHsBSHQriDXE48A9Pn6VCIvr71cP8Pvga342Nkm/xjZAvhxDPOhhOetWeQrAjgb/Pp6dVw5zWfgtspgLsZ+FpzBr4Qjn0JPhB2+1L/GNm8558Db3rZ4TDi7e1J+M2/XQc/fngUH0lbAM8/+1x4xs//GQcSB8BL3v0ueNHc+2gXukuhLwrrcw9eDx9XAdxd5jQ6uNn9u3jNnXWbEOu/cfCy7FjCIQYgBVMDtR4bMmBxAKf20tpTGs8WfqCa/2anIgi28urJD5hLApI1zYJuTt7X9h6MyjbdwpoY1yyHcrrVq10G+5LjhIp/jYaoCVf+XXPQ1BzzlQYs5gpWjf00qZOOmp2Tt10hKPw+sfE3cMd3b4H7HqfDl4b3h4NPwINcMH3unqwIH3yM7Javw3/duzLYLD5GdtwrXgd/+kyxYWzdz+FbX/seLMfnzAbmHQ0ve/42+N5t9BgXYHDWAAAgAElEQVRZDwH8ra4M0rzt4W/DV7/9C1iPNjz7BYtxg91oDOCvuvQv0gwcqRq7+7O4F+YJgNnHwRsveiX4+E1atnClhVZgM2InlYxPhXjTCDXisJfXdWNxmWI1nLqf4golFIapKNT35W/NYMVMIhUqyPviIrCbe11ImhGv9EVOOBM3MiZI3u3gG5riLG4ghH1mlALRbOk0lGkwPDWF4cO8nX90tcLj1end5+4tlEGEgfYkzlyPUk41/NRxphTqmxbX6Hff2Ka1U8MjQzCxvQ82Yizftn1HOnmLhOLKyjO+zQBOlLAziV1J/+55Tqy4W/yHxSH/zZgj2UiHplXCiorX3ReeYXqh4+aYf3K70HFzzGWL4HAhVeaRAynzyO+y1nQmNkrL4sHM5rs/52fzc150IbzjtGflA36beK3PInFW4JDl7sDGRiPl7BnJAR90JPXgBVUNWuHVsVS+2OMQFBNbUEiNP0sxFbxG3dfaMGswacmkuJjESm5aoYRFUta1VcmgoZdxQ5AP6chjMffPFdb8ZQmV2A4xoB2DrCCP6NQyaaK5VVUGdiX2pNyb+NL3TJPQOjAZNs4jU0yM/eoauPbfV2KgPx8uODV/+iX3SGYHES8ljTqZ62ylYk1RMKxFrV0hkekARApSkm8JVHZtYZmu1UjlVZvstDOqo4N1uBxa8n+TH6Kjneg2BUYCZF36CcGFCxL9h6+WL9PeoI5MV3IA//SjAbl/QywIDPjgTfr1JGeCor7xOr7ny9t4KFNaBNtfvniZuM8xGdrNP0GRfatXPTg1Z9YwfsUE2MQsDODUmVhQCASX1fkIxqShwI85QqMYIANfPG2J5OAHCWI21OgYOShVWCN0BGVG+lMAP/Myt+NcqJrKcPaAwZhe3hKIZP7CDluSi1eSeu82pvPvuPZT8LN1e8Mxi/8SXkKZdds5JiT4+wXjruNQRkPBLh+4t/uitjKFige9tMOUGFUY6OVnoE+UbPHuefmAB5sP0awBFM1Gu2MwuFEdWw6q4E82o52lwI85DnJ1LT/T4nR70QOX0asdfD2dKTAtdZFy2WeInyS7mrPNaNYKnqay5GyX7TK272W3Bv7zi5+Bu3C9/OhF7wXcE0ufIFjGivQ9Wqa9YDBbqupVKVrfrGuOeJV2JCQyeBi2xkG3GAlatmnYf6GrwoaNLKuABHlN770kHlyRLMGnpiuRlei/wxXfG9OQlOfvhRJJCHINOskpB5i7Hs41oBk3/R7wPj11hVPb8okZxYNr2cl7B9Lggr0L5D5OaEMgutl/ZEMOOWEiRqsLAxvXPjI1MDgEk5MjGLwHYbs7fCw6TSEONshwO4naEyKlSQRLrbO8oyKIS1ZHlGwgUztFy54t3GdAEwXS5PE+eg78KDjzsnMwgKfHmLyckzRT0HC0C+EXenA8ZQRjhSXXw+U33o/DuLnw7JecD2e/IHiMHEAEes4QCOKjDVleIyq32atXfaAw0NwOpxEltJPQnWkDF/flyN2TInjUcZhvZc33Mt0lWQpWq9kF5TPynxKvGbgyZVqaS9caxJrZqWgld2oSN3mz5BvIWguvWhSOJdh5ZAKSP4R9e3tUj5XGlvM65uhS+Fqm1wlZu4zYpHIlWuzW7+SlhLAZNLh2/qnvPOBt8eBTFsOZz+fd8WVL9RxUZVDj8CG6DKRLoxX+s+iO7N+ylQbnFm6lAnHKQ2Cyxv7VEbDEXKaAqvegUspzNEIvAYCDYZSQiAvJERB/0S/SAJ5sMXZVwUmOBWaKr2rBUsDGy0P4IJafbfMfKiq7cRNMF5RjdlZIw/Xg7rmjvBkFLniHtzf6uXJUG8/cI3QEr6k2057rWsOob2Lbpqm+gSHYuhW3XW2ZhIkJl0IPOGxTY96Ycpf+pxCYQpZvuzJzMvuWZXsY1mv9+t+GYfjZuQyiiu8CMJ6tErF5EE+SyUaLxLNye6kwOwQGhgCDJ98wdi3mUDUosNCfbk/LRKGjgHsLICo2pTEnheNBJnwg3WO3pDBYw4ut2mhIjQ5MK2PauG9mzw92p2dIZoMsIykrkSRLam+QRZ1SOQhNjiaNpOWLNz2IVS8M2IyMRr5zndcGCJJiLUQrapTBkynKrEE25dj1Ok+uvyYnVS0Wy6RhFDLMNpvZcUOcpuV3OeRpatKLsuFMQoKPFlRmt3O/Ulpj2VbOUfhlSSdIhn2vpbHoguJIPm8qZODYKAU2mSiKhjXN5wgKpSQdjvch98cFcN50GONfeqdGiBOBtj56/0buufpgAiM1rkD7y+49Ha64u5bWzCU12gKYst6cReR387rHp0ZmzYbxCXxMC4P4xHbcZe7yCdpOhWOLwVD1VXYtoE1BMpLtCwujsRynKBP1RV+S8xKCyIb1zIOTeBCOCU2ii2nvydkWXTaDPnSfZJpSfkmhEoDaHGKpxIqxJE3tS3TyUI+UyeLMTE2UjyND6ZF6w1Np40/xiuwuJ99Gl9mNpD+34PCr5klEF41YbuRNdN6LL5wWA9plEC8KPJG92hS/Qr9cIqhlQzLRVfjTaXorbZ+rgGWWGKmKzvlwya/+XtFtGmCXjpOr5GX0EDivZ3VjXhMXw1fxNzdpmG4TxKKvopRunjJuMzwt2ZoxtLXTRmFql9yvaXbhnuX8adbKQytjNz+5NZXzqBt/kFtYLnQBNqTNcZ0b/x3EP5xGT/u9cnA5HPtXXhMGfYrckU5dTuC/23EK7n/SS5zcq5ftAB7kp6nN/F8Prqpv1bJ7p/aYPQJ9Q7NhbPswjE8OhtEhB3GhJ23U2cgt0wGRofXif+eHhGRryRoTokPtUDXslA8r0WXkvl2d2K6NIRJyErPut3BoTwf3XLcpAMkOsVwxK6cL3hkzd96RB7hoOUZy5Q3RR2in10+ZbE3N1nom2lQngVzRuape5UPLkPQam4/eWliHaCynt3fOe5WQLFcRubQ4+l6no8AjX6jgvcluCCJPhZVsO4zVgJU0a5KuZWeePoo/Zl26SEUSGRXbZn5zLBmIJXuMovV0UC9UPASiZCumn1C222ZYeq82OaNox6Frtp/ctgN17h5lsyTupd+TymL5EU+2jdWck2jIsLFMdgLVbnd3MPWcwMib81l8NjoTVICY2iBwRN4jSWVFF97cJjUvQfxnsH/Kz8J92HN4odjD3IbgHfTL3YcUOb4RAAu5IO0CuJ9xEz7c8WiuPv8JJzx6bsXfgchc17bkpaoiR2tWPjI1MjyAT5KNwObxAZyJ9/sUMY80uBLH0vx4O7EpQfQZ01EGHXzJMZdYoTS257QOGwNrqQ2tIwNnmWE7JSkaeHiRKBOg8iAKjTY5HqbRzPL3gH3JY6HloOkwapNiKggqXJjIPyQvY54gpWhkdcgWtR8isiLpFjyjTGX7WtWUdppOztk3wW0KneaTz5SitWCSy7xRsIV6ygtNSk6bNBOKwibL5Px7QVfq1SrtsYd/5XinfkhZxaSnhEwGP6sfLctElW182on73waYwiQnzJRSxCZ+CJBWPs3yHOW1RJtPiwoFxu/quiczOu9QKpCthJZchPASqYfErzPinLKSTupQCjnSVWK0GJpTEfePpNibi2gncZAUkcYmdSzXdS90KqrLwMciZ5l6vytm2IkX8YiWgIJQQHQr0nfnkKpRKvUy5V9LPYKL4C6I+17d//jH0+htKZciq89tbMMnr/0fH8DxBq+D58unbgd7riULr5aDaSrXN75l89TAAAZuTJ1vGtsBW8cnffCOLytgT0hKL0cmQvERLNIqQvde/gK3wcfwBgWnwJBqKJy3kXo2TCdZogpwjUIS9PBeVAY0c1Wsv5BWc4dmA70I4nV7sPSWexcpUuq8MYgbfRVr9wpQGRHRyG3SrKtJZvU6pVxFWRL+Uwa2rqjwxjhMDrgq4goDypv2NJTTnic5Bg4AcZBkjvqa5a/jX7ArZWzURGVsrNVuxFRDI1EUae91W66G2csCOWOZqOBHjILjTKT5r4TJFAjJfxfkhcFKvCwcj4UtvhYnKdFhpf7z2ZfMNMlAkHuFRKe1xl8aKPsg4sopMfKc0sx5H0yh5Ct6XPbZQqP+HhWWaLbaidzTWML/dm2mqE+N2TRxfa33eJ0bFAMheSJFnHlLw5VoFQ5H85LrOcWgUD0xwE0MojPFeSwM81o4z5RoEMmPhXnTIrpDuAqPlrmgHYI4xTEWsxhIs+wj3jLLq/9o8od9m9euxOfAZ2PnAzC6rQ+2bAur8B6w4Qn2GFS9UeBfW8bW41t+NsD2cf2qzx4p6op1Eugk8DuRwNDQCAzP2hOGR/AURHYu5HCls847m4LxbRthfOtG2L4dT3DqPp0EOgn8wSQwNDTsbXhweC8rIdVIF66B3zc1Bw9yGRieC1smhmAbnmrkZ8L4yWbiNAoaw+A9tWMrzJ8/H4aG8GjE7tNJoJPAH0wC4+PjsHbtOlx3G4YhDOLuk+ZDeuYRyNyOwXugbxz22Wefzob/YJrrOu4kECTgbHjdOoyreJz5wBCeMoqfplm3lFvfk6uWT40M4Rp4/2wYHe/HTWxhQZ4/YfGe1sTx4urVy+DZBz8LZs+eDS713n06CXQS+MNJYMeOHTA6OgrLlz8Kc/c+WBEi07vJKYxueBQORhueM2dOZ8N/ONV1PXcS8BJwNjw2NgaPPLIc9tjrmWnTW0U+csGib9vYJnwb2TA+/42PkY1OwNiW7XGjFG+nd4+VDbht8Vhz1Yr74eijj/Yjd+t56E4nnQQ6Cew8CTgbdSP4X//61zBvX//aj2yDlbX6uu7JJZ0N7zwVdT11EmiUgLTh+QucDTcdKZQ31bfhyVVTs2YPo9EPwujWPhjdsiOdJkMDeLcW7oK42zm+auX9cMwxx8DgIL4NrPt0Eugk8AeXwMTEBNx9990w3wfwtL9d74njrTtrVi/pbPgPrrWOgE4CSQK5DVMAN/Locfbt96ahta946N6p2SP9MGvWHjC+YwTGxt1xqqkBn0L3s+/gGLoA3sGuk8CuJQE2/gX7udP90xp4fBRULYk9/viDXQDftVTYUTPDJcA2PG/fw7InqnzU9U8T5Mth/IhG35rHH50awofgBvA58C14FvpW3JQ6yUfH0E50Dt6uice7GfgMh1rH/q4mATb+/Q84IozKaZjuH3kRj/z4XepuGeyxLoDvajrs6JnZEjADeBRJ9txetlO9b+vY5imXDndBe/PYlH8n+JQ/sT3U9kfCuee16ZmUJ1Y90I3eZzbWOu53MQmw8R/4DAzg6iM3vPBjZiu7AL6LabAjZ6ZLIAbwBTgDb/nIcI4z8BV4EtsQ9OMLTdwMfGwrroG7p9LFKF6eqLD6sS6Atwm4u99JYGdKIAvg2WA9/IhHOdDz4StXdTPwnamfrq9OAm0SYBveWwRwa/BdDNBXPnQ/nsSGJ9CMzIEJmA3bJnA2zmvgsgWq+WS3ftami+5+J4GdKoF8Bp6Nz30AT6viYWC+qgvgO1U/XWedBNokYAVwVydPnqdW+HrfOlwD7/cvQh2Grfgyk634FBkfWcizcH6nhHMFa57oRu9tyujudxLYmRKoB3CmgkfiYSPM01sDvweuXPS/4XuSwaG94bmv/SB8cPFzYO4TN8OH/gngrz58Buy/M4XwdPt62nSvgJs/+D145kcvhOc9XVq6+jNOAjqFXj/IRQ7IMWxvG90wNYgp9B1TA7gGvgM2bR7HGTgep1o5l7kL4DMOWx3Du7gEZACX7xsox+thPv7Y01oDdwH8Djj5+otToBq9B67+0EcBLrkaLpw3UwO4IZddHDcdebuOBJrWwJuCed+G1SvxIBf3NrJZuAO9Hza758C7AL7raLajpJNAiwRSAD8Sx93prWPR8OmL+8f9eeJpLYPZgWrFjZfBFUN/Cx9+4V3ZDHz0/i/ARz5yEzwwBjDnmHPhf112Jhw6NzC04taPwUevvhNW4sbZoTlHwmv/9m9h8XPczSfg9o99BK64YyVsHzoITr7kb+GyU8J8vqm9JKanUF/NwJv6eeLmD8N/v+Zu2D7veLjkf34QTtn/Cbj5Q++Df3nAUXAkvPMTH4Yzdqv0Q2divw8JvPSlL4Uf/ehHWdOnnXYa3HrrrUV3bZvYakG87/Hly/AgmO14kPosfJfpLL8G7l6R5j7l2527FPrvQ9Fdm50Eno4EYgA/8EhqJqTZ+CRFeoCEbBqPQ35ay2BGAF9/F1z5wcth6INX5jPw9bfDhy+9CV749/8TznzmMKy48UPw3x94PVx12QkwvOJGuOx/rYQLP3YxvBBjtrv3gTtOg89g6n3o9g/DpXedCZdf+kKYO3o7fOxdt8Lxn/kQnLK9oT0hwNGnUl8G8Da6P7QMLrz8Ujjyro/Cu+48LfAD3Qz86WD4j7GuC9Snn356xtott9wCLrDrj1wDr21es4I4nsT2hHsBGj4u1o8z8EHYMu5e8Zle85neK+yeJu+Dtau7NfA/RrB1PO2+EmDjPwAfI8uMn2fe/iCI9Hn6ATxfAx+acxAcf+5lcPEZh2Zr4MM3fwguffhc+MLFvCp8P1x94U3w3M9cBicMK3nfcyUs+uIh8AkM4HNvx8B4NcC5l54Dpzz3UJhHZdf32N7oU6m/PqX+m+h+3p0fhnf95g2CJ+ajC+C7rwX9/iiXs/Da7Nv13rSJTVMnbblvbNO6qaFhZyF9+AjZFGzcPAHbJzCg87u6/VQ8VVnbHcP4+9N213IngacgATb+/fY/XBykmhqK1ktbV59+AFdr4JJmMZPFvDK8L+SVxSelmEdX3A7fu+k3sGzFXXDPA6thw6Hv9AF8fxiFZTdfCR/7okuvAxx08gXwwUtwZn5rc3upk6dQH1IAb6L7hXd9CP4J/go+XOTIuwD+FKD7R19FzsJrs++2AF7OvMWpbKtXPjI1PHsA3AtNxvE58M1jfXiUqty+ng/fuwD+R4+5jsHdTAIcwPfNAjgbuTjQgS7trADuZrIfGrsELn/DM0uJ3n81XPzR1fCGC18JRx56JBy6+otw3g1hBi6Xj8fX3w83ffR/w52nXQ4fhI/W26vorOf6YuDRRLdLz3cz8N3MQP7A5HLK3Fr7ZtJqM/CcdGXTbtq9cvlDU/04Ae8fHIZJfB/4OKbRd0y515bITzqJde0T3YsQ/sB46LrvJJBJIAVwSqG745N91iy92ESa/s4K4Pu7oPiBH8HJtAY+ugw3tH14O1xw5YWwPwb3yx44h9a5l8HXP/Ih+OL4ufCJj54Jbgbs1so/dukJMA/W44a2S+HOk6+Cyw69tdrec4REnngq9eUaeAPdz3Fr97wG/sDlcOkNR8Lf+0GHm4Hj8sBVuKmNNul1MO0k4CTAgdta+9YBfK8Fh4plMOMgFhWX+9asfhRN3b0HfBDz8P14pOoAGj8d2eRdAH+CC1jTBfAOlZ0EdikJyADuCIuHPBCVOgX35O96E5uUht7NfQ8G7Y+6Xei40/ygk+HiD14GL3UT8tH74Qsf+Qjc5Lan4/ULLjwS7vzIMjjz+kvhhdku9Dlw5Csvgw9e+EIM5lit1l6mEbkLvcf6vdKN/cRd6EPHwAV//yHacb4efnI5ptd/NA8u6Hah71L2sTsQwza81z4cwFMMTvTLZ8CDVfdtWr8S96wNwMRkP659YwDH2fckfp/A09jEkeixje458N0BDh2NM0kCOoDnvLPRh8fL3N6WpxfAZ5JkO147CewcCcgAzoPwEKHlkLykpW/tE8vwJDY8Cx1fWjLVh6lzPJFtckcfbMUz0ccn+jCIuxbCPNz93QXwnaPQrpdOAr1KQK6Byzq895TfSObH7GjEXRatV8l25ToJ7BwJpADuXmbingOjgKsm3Vk2zU3SV696ZKpvYBBfJ4rrZRjEnYW7mbfbib59ws3M8ZQ2PJiNW1z7tNJvO0cYXS+dBGaSBGIAd+8Dd+vfjnmVN5dnKq/pniSZSfDoeN0NJBADuHuZiTRgHH3zqSzxiHPBT9/qlSumduAz4O458LDpxefZ/Mx7YnLAp9V3uIhOn24X+m6Aho7EGSUBNv4FLoCr2K23wThL7mx4RsGjY3Y3kEA+A2eCywfINCt9a1asmJp0AXygH0O3+4PBG1Po23EdfHJSHOjSBfDdAAYdiTNRAmz8+1AAb5NBF8DbJNTd7ySwcyWg18DlQDx/FVGiy+fL1z6ycmpyCL9iAPfpc/wziTPvbdtdIC/fadIZ/85VbNdbJ4E2CTQG8LSHLT5S0tlwm0S7+50Edq4EdACXj32a83Cy677HH1k1BUNu81pYOncbX9xz4NsxiE/5tW//UGlcUuuMf+cqtuutk0CbBNoCeLD18GYD9/+6bg28TaTd/U4CO1UCbMN7zj809FuevxTWxv1mFrfM7f7FJe9HHlox1T806Hehh1eIuiCOs3B6HpwX0HkUsPppvclop8qk66yTwIyQQFsKXZyE7OWx7snuMKYZAYyOyd1GAjqA8y70tJ9Nvlos7FPzU+4HH1iOj5H1w+AgroPjY2T9AwN4wx3o4gJ9H/S7XXAY3PEthX4AsHbNI7Bw4WEwd2533NBug46O0D9qCYyOjsKSJUthz3kHez6zx8fEbxbC5g2Pog0fCnvssccftVw65joJ7C4SGBsbgwcfXAKz9jgwTLMx4LqY6zPj/lFu952m0Zw+d5eWPvRYyKxhvtxd76fd6BOTeCA6fgYHh2AIj1nlOf2WLRuwxW1w4IEHwpw5c3YX+XR0dhL4o5SAM/wVK1bishfa6cjeGY/y0TF5Y3zbBhjs3w4HHXRQZ8N/lKjomNqdJOBseOXKlfg67yEYGOJBtVz5Do+ShSvhb77S9+hj66YGBgdhfNs22DEx4QtOYvCe3D6OM2+AoaHZ+KKTWX52Hj5TMDa6Hsa2bITt49t2Jzl1tHYS+KOTwNDQCAzP2hOGVfBOC2bJ6OPCGl5yQXx8K9ow2nn36STQSeAPJ4EhfJHY8MieMDi8p0lEPNTFm7Lc3oYWvWTZqqmR2Rig3ZZzujnlvu/YTqezDWHIHvIxP7oCtUUujRUoz67IyMcSrimxMU7dlOt1TU/BydmFX7mPXIYNdzGNGIcdTL1+MraUWdMOwKbaPrPBGw1is+kIS91TWN9o4rKkzfXvlzVClsXtY8g+9A4Lry33/P74+FZ8nt85aScXVwETLjgWG8Z9DyODA/gO+AnYhn/8Hgj/Cdud3MswBt2TCe5MAGxnEA/62WM2ZmKwiU1j47DDrbHgZ8KdpE/K8Jx41U5h+/0wb8+5GCCmYMNmPO8arw9gdmcHYmsAT/6bNTIHm3bn7kdoxcNHMhEGqFQ+hDc+aswQZ8IF69+QF+GnF1XUZrXEetzs2YtWGbfplSOkJaOy2Z5hbrzdNB3/YFNS3pejfJaRTNkFfIQHSwNG0keCUNSxtMZFcz8USoprkhr33fUYdJn28NCevKwq35f3HL0M74Dt0EYumdyjcF/C67HbUlwlWYRUZ2hfTJkEY3nV4LJK2Wl/JgmVxZn+wEveTvAtCuv+UBADNLJoA8Clyur4Ngw60pYrvd0TEwu8aYuFakJPgEMbYxPmaC5rQbUQYFGoFJaOS7pKITdLkFowVMaHzQjwgJ2+e3ENfAgduXPQA4jyATyVzf12Dnh4GGfm+DjZ5rFJDAKTZEZsQUpguf3l2Gmw9SZH14sTZAEl0DOTSfzhzUx5kPc4JmvoGUhkl1WlyAgQrDO4Ono5TMKR4EwbGTXOQNC0uTyIC+DRQUmvRjrgM6+ncFlkGwbwyQnMpmC0d4skfnAWNyti8HVnAGBzLrA6ObnfwQFNwdw5I9jXAOofszOTExjARxAnQ/jSm0kYmJqErdsx+OOJfQO4f8I7dSLWteWC/7y98PUTeJ7A2o3rMcU7jtcG/GBgoH8QZs2aawbwII7gBEiEQSLCKYbgkSRTk1Vqiy2asSt+x8ZDHxpz2kQjTZY3E4Xd7cyP5yT7mzJIsDPnACODWaSpwEruEPOgqlDaYIMx2PRiCBr88Tcx34vRai9Xc2Iks5IsCkQqaCnkCA04WbtTLtgJBEV7HUWd25GL9c0DF8m+VSO4ANrxL3BcsqgBEVqmkzfCd5roZCIPpp8NfPMAThMGV0bJOfZo4LyqVpKifT/HXzYC4wpqJiUHq9pue4FOokP3HTtMNmyLOG8i+mmLwzpFbaZix+BAUNGq5XQkOYQpH7D9dTFMX/rQ4xjH3OgW17y9Ax/AP7j23bcDZs8aRBCMwJZt4eUmbCBxpp5klnOfIlVJrGchd5RSzm1KbNJJ4fCJqh0xgIvXK0pgEaCdwUQnSIT4GsRPmMFSo06YnLEg07NGbN7VyM0HNUsxjNXyuS54+wcGjHa4fAjgTp1hBj4pZuCMBf8vKnoQB2uORh/AKYi7WwODfbDn3GG8PwwbN23H9RnEB14bwOn7LPx3EAOxC+zj+O+cuZjBwba2Y0APbThJ9PtA7eS1HWmYApfRwcEBlu9DjM0emYu/8T5hIY19iAuvaGnuJcMFFqRQqk4qrxWxyEKjGRRP6rm0dBcOJ2yGOV7dExzCTgTJWTnD9zg6Mrugjllf6WaiX/ZU2E2bIdVwyNfbgqz0vmw/wq61jQuXkM3Hao4wvhBRyyqyH2qm+i0Mk004vbL9uBp5AA82Y310APc+M7rT3B6jn4iZIWeMidhyhi571IgyqDH8q5+BY8NVKRAJ0eAq/kPrrYRDVSGxxVLXPKAp/VYNZrKNNqim+0HItgUSOJsaFnbd1qeN2yR95YpUc3ltj0PvCF0c1i1Tm4Rf9pdRLytXrsNd6Pgq0Uk3U9vuh21TOzClihvVZg1jJB+YBdt3zI7vCOeOomOhljLgNEq/9F5J4LqiHK2QlxCiiMr31XJnL8VgBfDQTABW3WipM2qslxRrm+Kr93UAp99aWj59rmQQJ+F8nZyFm+264DmxY1uANVZ0exmC48KZMO594CN0Q3DF8++3YXocZ+5uVj1rxD1eOAhbtk6CO263Hw/86XeOC2fdk3KP96kAACAASURBVNtxn4Tb6IjecHjWiJf+xPj2mO52WYeQZncSdhsiQwo0xMkBnIHPwQCPyzMCONnMWgubdBw0Lcf6wjMKb8MzoRRqk9AqJiL8QJAVQST8m2VrQsIy2lqyscyBSqeq7cWMYtKInK68ngQGDe8sB5XZckrVk9sINKRoFuRylht/ythXOo1qJLzodmNcFPr2KhIuogwiSY3BhsjrCDD4TJkIghnOVIO8IyijjXQmccO+LehfuXXfXb6AwuBWUBBgLJ2/b1pipUER2ax8ugqTAplu3adZPnWdkJcwW8aUIBNhmAorbTPLIo4a9NtBXBa0DDaBJLvLDiLrOLe2TPxUuW/5I49NDQyPBAhgWtR9BtHhDuCM3M3C3M64bRND/g1l3kg8UNJILzaaOeKatgjOmi9yzoFcaw2pd+2HEUzujlIKPfHALdaCt/POQabT9ITUu6S4XdGav9xSJDc6rvjktXNIeVTzDYY18C1+Bu5mDDRIj7MOLyv/BjpqA4vswJl2PPve3w9r4K4QTpyDg6Oz8TkgR6fgT/5xH0zLe9khXdi8C/ohgJNHdrN4XAMfGBhOtFBNdnj+p22XfrAgy9Xm6bJ6Kt88q+dug5xDLZG3iYpy94OtBcFHlDgzEupkx8rX2E6zhgpLDkYedW3JIU7jAp0mSgk4GsK5dQhimR0pe8WLKp0NJiUNKlTpasVviWuN8V7tJ5YzKqRL5AOEfFPQdMqzKfcP52BBNxnwujc4inDgeyQQU/e0WcYPaAX2vZ0S6rxe6WeTDGT7csAXXYLrw5mepFkBxmc8lMEUwZ7K+GItCm7EWCsalAArnUmbiyLLhvfeNPIRfxPGhSKivIRMJMuZPiz7NHjUNho9Bwk0kCpKCf/CZBdtPLTkYf8yk0GcjblNRgO4djl7OKyBu2vjeCLb5tEJDAQuuEuvklt54ZgEKMPX0LUVD4NJ8DaMlMYO9OtASjTUUl2uvCCGQcxtBcEny/JCE5YXQe9pNd2ibCFTUyEDJS7LCHtxerpeNA42btcPz8ypsOfDp9C34Jq1C+CB70kMvvHdNC4YU2NBDmEfhPu+A5dM+J4Hs0t9C0J401tsi8q4dfd+/8RC2HrkzxDw6cYQwINM+3wAHxwcKQI4C5TQQu1IMSsvE29lbpB0FNKcuRZT/YQFWTf15a5GbEgsSJBI0irXXY/xj4KUCTEhZ4uy2E1IZwQKpMc0jFF2K6tlAFY/CvRL3yJBKTDETejNnBlJum6sFL7kdR2wHJ8lpeWGUdUQCUXiNguIsU3FQHY9tDnkjptGIiYw++SaLVLqQgWZ3IQC89Q6eSE5ECMbLbhgO7eU5cQjjKbusSqaxgp6I2xRksVjNW4AVEKxjq+ylL6SJ96tVmng2sS05Tw9yEhhFZnGy0bbcuCuq1s+XqiHvoZGAwlESIUHHkT5diXN1FHfw3gSG76zJKRGkTKXSh3A70P9kzBnFr5KFGbD5i34chMErlS07fJyofCEy/WdzdnFDL6u4DywWmuLpct2TAaDj26a7d/zyM4ubQLIjAVvxzYdsD3hyUlKISaH3JvJ1EBd+FoDWNNJ5/hJMw20XNDlFHoEEfLjgq7PojjeImFhFs8ycjMNz7oL6O6LX7t2ZcJvIcrQBF33G+EEwYGeAL60W70PRjCAD4kALiOQNoKaUWgafDfs0EgtSTuBUc8LyYjb1atmtf6lDmtaj7gje2NAuVSp36AWjKHJP2T3JC2y7dr3zJ5EcIhdEr5ymNXQGYfd1GyqlejSnsDwMg1GLnMHpZ4V9zxINYTPyy/RRqXXFCRKPxRhqqetkdvQkbOFWXMG/X6RrVsm/PKRxDjjTswLCo5DS0lrkQXJi7EG0Lh9xnDCEhdSBE1+NsNkcpHRbmXdhjlNFbdl34y3Ou5CnRDCjW1fZF1CqjWD5M4NWTUG8SaBeYVTAdEvY6/mryQCJBYcLGJEEkFTs2S12/fo8jW4Bo6Bego3Gk1NeMrcWuggbIM5s53ocBPb+CxcIw9rp/5DLRmxJt627oVq4U4ATQgS/jtxz3dTWVYllWcSlKXKnx5kcaidAo42OgvszGIND5ov7qZIYlIDbbjSOJG+hMViuUgJBivguIDq1rJdAJ/cER4jc0J2M3Aek8QgTgHftRk2+ASZ+RqunRDxKYDzmCb0GrMU+NO/Nx5rudm5v4vVfADHP64tL3/S9/DwLJzVzPLD/zIBLLTv6RFa8eXDR/Itr/H3XPaBf5lV4awFUxCoTrUy36oVJX5n/UmDFgRmTlK1NV2MsO6bHIVJbsVfZv33TEylsZpTYIKcPtnmpV4zbSbqe+NR0aIqJbwHycXbcgSYonnsnH2Kw/+sOUPoD4fxDIxx2LYVz8vIcGlJOwgy9abQaKyHZzA3MN4AQeqrrUR5X0pOBmdLu+3QIBtrpT1Za62fNKgWgBKF2VbjDFa4iOlKIadB6q2kjjMv5Z1whbwizz6jPwnDkIrnivZA9clAtE+z4kDfsqWrpoZGcBfxgHsPmfvj/pvER34m8DEy92ayIRjd6h4dyj2m5Tylw87HTWEcJXdPO+LCxE6seUvJC7TEr6LTIn1m5MnYcOO6VS9TWUP7jcDVUqb6sk78Xhu+Cs3IeuxAOJylvIEKnopmnoW7AO52oe/AAM7w4acJXDD1snfBWXSUArh76CykwJ0Dc+V8YKayYaCIs3m67tfKfdpdlHNNywBO8HZdDuO+i2E8JMg0wMwBJ+EEU6bfUpZ0KbtfGAsZphBw7oRTp3pIwThyYrYCiseyciAWZkybma63mWb5LJ5mDjBLBNDwLjSueemtS9W4H6n1En61UyudXE3m1dbjCIGirB+MshVZSpTuONecq+UsYRD3A82ZM4yz7ynYgrNwP6DVUIyLyDWJRfeeTTDiDCxTVmpD81liq1KxRXG+HQOodWn0hoS8VKnPvMvQW+Cg4mn15ULxgv+KP66Eljhkz22zpDlZhsBRxmiSWpxisF/NrYrmUjl4pMzZy2h5JE8YOna/+x58cNlUH+4GdruOB/A5XbcG7ta/R/DPrBEELL7UZAM+RrQVR52xFjnmzGcRzzENqzAVrpcp6gxEeJ9/y41yzL+/J9rN4rFvW6xMkYP3zpW+l1v0mwFpwsnQrSdJFbZxZJmGUAsx6B47s2FiOLtc88RQCLTu0TAzgGMdF4xTAA+K8YCgNKUL/q4RF+j9rJ0DNemATc4PjlydLICzLvhecBSpbVyioQDuNrzFNU4sI8XIqq65J69/5l+JJv10oGJwhvKFCgk7bKTSUBiPtRlXxCvJpZcUYxPqtDq1PHTdJtetDb6Xfhsx32wuLXctTszeIoa5Qcmj9t1S/WaqNfqUlF+JbdQaEw7XFXEYHxrph733HsEADrBxA56LwHtCiAXvbIV/yzKNmdtKTi6YO/+W4svl0qpHxnTFN8bWSFhFexU1NGmnNyjoKYceLxDh0XcbPaYi9S61HrPApOAkurBcZ0kxewVr8G5Zq5iFRwBLAgNDgYx8Xp4zaFu2vtq3bNmjbttRqOsddkh1DvW5gztwN/HAbJyB9wMe1lVu6qII6g2HBU0BQAfaEBwSiSn1TNfENMen1SmFm8Ha8AGW7jRAn1YAl95e4cv3k+wxG1yE8WSjh8j15fmnBqMDMepLegpIp/I+gONjXOPb3QwcHyNzdGJdNwN3/7nnuf0M2isieJ6gowBAH8AdwPA3l4sb5aIuRUrate8P83MzcAF21y45KRnAB/H4wJEhPEuf6Kg5KQlYzToH8AIWjmYZqaMh4RdROBsAClnm5pYo8PJRMufm4r9Pw+vpqr2gp0aPyXIjdgowlfMhX99ye2Vdu7VAbWiBV61rdZXT88UEvmMryezymY9sl42UZ3nsZEWTUTYSIKENXgNfMG8OTGzbAWvXjuHTObTXg/2UJ81SvkRwoin4P2cc0ZsTMXkbKZPZDKxi4GiJT4kk/jSa7gXGNmeyE9Z00lzebvpVtkVX2oyiBh8JU/7eC1PScIRK66hPd3JbtPCduNRatrHTbld9K1aunurD3ebupK1JPGHLN+yOu8Q18bkjmFLHAL5tAtfAp/BQlwo+GbsSk7prPYOJTTF+RQALfqJMqHCsKdpu4NMHIDeDdOG05rGjU8ndU8ZvO1ozKiR/YfoZDDZP5jWhTIY0+q4UINVBzRMN5CjdDBwD+NQkBnAMqjswpTlBz2a7QZqrz4+IsW90Nd0gzs/O8aIv577TJjZZzjkXfsbeD2ScLv1MnYI2jzNlAHczdXc0K74kZ3jYHacaBhKWeHnQwYJtco86kGXKYOEo+TEerGDf1J4Fo1zfvZljwY/lJRx0UvzxbGnaJFKq/ow6i1kL7ajIBrj9AvtNSmj3M8LChFfMONG2YHGaOsqtIzAX/g5PPTgMh4kA/nGDUu9nWOKhdpIj9R0v5JpxKfRZswZgrz3wcVucyGzYNI4TGjyZ0sXf2K+okxlmUJ4ezjOt2RumepJjKGTZgmKvNxCKPjX8zD4aabQAnKgNd1li+Sp38I1ctiWlnkFIL9aWGInFaw5EC1Q6I8u4/H2BGWX8jK5QInVqdV8iMo97RhTINNC37OHHpobxiEzPAz4DHI7qxE1s/RMwNOCO38TnwMeHcRd6QGurDNhRtCqaTYjWwFX5JvBE50IGpLsqgOitmIIK85AZGbUgrungwX1Y1WT/5bgr9J0CuBt0e2LIDLU7zssHxUjCQm96MJXjLKTQ/cEsGMDdJjbn1NxO6BDAQ5B2rcZnvsmduXopgIdsDAdmtx4+gEfucobEw5MI8TN+Rzr2GdbKQznXSzr6lVLtfpaOZ7FjAHcn/zU9rmfJPcq75i+EQqxA3KTDHpr0rcd2K+prhL+EW68dtvAU57XCI0RMsE1a2Od2LTg2GWHTqCE6QMkcf8+ln1KWghDpQBsFmbu/FMKdeVHIJHNinYUaoYPMOfofFaa8TWDWCs9BGB5xb2ccxCVFPEp4mzu4iNqRNCtW/c8m2fcCFlVG+sBgZeEvC++C5WpPWpKyYM1emuAhp0K5jnOgyQlN3h79Mu1DA6SeipbyyCaANTtpw55vkEHV5F3yVLrkrbCEjMc2AnIV9j3wwCNT/fh4xID7494Ljs53BE9gG8Y1cfeO8CmceY9umUKw4uzctsE8qpvTdAM3ciogdGUhLFOsQlMhQrzvz/9yR3riZjz3XLKTt3s8LhzdmdfoxX+WY6Kk/WTyLUw4mrCwsRInWE7tWkGthG1lQEXOyK2BuwA+5XahUwCfxAAe0tzhqQJXJnwCJyGA47o3TV9cMA6b1cK6ucMIb16LgxziK2xIDLMfTpt7R+ma9ql5CuB0nKp7lMwdt9oWwKuOosnrPAWnmAZaPVR2ztLzRZITRDY7ttD2U+Wp5qAljtmZ1+JRyR3V9gDLW0q/dM/KciI4nWAI7LGjJkVp68pcLuFS1rclly+nEOa8n62GtCQG1mFN7W5Pis9ITeKpgwOw5x6zPW63jG1H37gdN/q6zb9sQ7mDCuJUTssDoI4SU38i7kU1SRw5Hjy/DUFckOjLCYfSWk/KRuqaOO8F87l4Q4+hXrN+dXfJ54YWrRjANyJdmkDBey1kFjKpFazhJmoj51LS3OgHeoHuMnwO3O83dgDwL7Zw513jaWw4A5+Lgbx/cBaMbcOHytwpq0RoAJhISQswRvAxU2QcBoQL8y7k4AAptaU1pyqwfF0gccd8ut3X/nQ5RPYgnvrVP+AyDc1Ssbsgy9AE6lyqn1kHPNYUE6ooy/GXwow1nMSUP+6kQSrhniFYGLDT46QM4D6J514VG9a940EsfnmBBxYUwHnnOZVzdLlAHwJ4mDHzJh72935Xuz8kJrhMDuJ8Ml7gjTfXuUfSBvyz4OE41VJa03cIyg9UjYrK9WAc0rX45ogo4UuzfR1WlxbuC960QgvPUbasw1yBkekKsMG2CJGCiDzdyWEj0VRjKF3nmVfpV0v3bM7SpUKEVfv24iZQCuCSHEMubMa22EMFP7D1+9HxmGm3Ix3P/581MoKvZcVd6fh2PnfQFZX0QEldBn4yjFcCQSRNgYbdSlQAiUiaDbuVoixV0iKQbqgHuBnQLrxQfVBq8ptjIXRQFqzBUpYsTFmRlqmcmPX1TUOsoDjz6+wxLcuQw5HQwXRNsX0UltTRt3IFroG7VLlzvuzM3VnYuAY+e8SljUbwrVN4HvokzpT8iAnJURT5n71Q2eQ0Rf3Gpirgl/p3QWQC1/Sn8JWoNB/3r7Ac6MfXYYr3mpeCUgSGqBOkpbWtLUBBvBdxGFZBmXZs3OgvY10ZeWwrAjS8oMTNwN0mNlZRDOC0gOd17tkMuQF/sqoPxuGlJGEG7jIarhAO7HxWJqTe5aEu/Ly4q8e70sMxqrQpjnbtxufK43Gq+XnoEUqWAKU1176zHxDC1Y4u2ncFjw2To0xlDIEeYZ27KEt/PXnSYIVh9tLUs7RJ1XAEkt1hCpj5VrMkcunApOlLetK+hlqCM5ROD+3ltfOhtvLJhelE2sgz546ffsUOiH6rUWnzwqmFzJQ7ZRD9CgXoQXzZ09577IHjBTytcvM2fGfABGW0sLAfkLc4tSwoCH2R+UcXw9wamIkBexpYtlyovBabEhf/f/beLVa2NbvvmnWvWpe99t7ndPvuNiYPDrEUh1gmSGAbuW2cWEgdeHDzZsRDLCEF5w0kkMJbnrAREhgkZOcJRyiiDSRuWyIYUNKS5WA7skxkd9ynu8+19zl7r1utulfx//3H+Oaca+21z6X7uDndPat7nb1W1aw5v298Y4z/uH3jexG7FnF7d333/Kdtzru9DA0/3Kcf775377jzopr8t5khPs337ho8dyXi+b+buTTPvkvR+yj8fmbzPq65K8pfUg58NNEJZAqNWinrHjr0UR74RsqarUQjhc9laW4IuTaDf443Pwhilfm1mK7lvL7nLJoFvz/8hue5E4DvD5tUdhgiAnB54fW2pXoRW1J0V4Pcd82t9xC6Fk2SLz4IKcpkbwlNHZCLOxVF1xAm5t0waItDc4HDIy7byALAeVGFbg/cAJ5A3fCzwZcitALspdjtfgAvY8CjjmLBsi+8qfNtIjXxyDg0BU4bT2Z1N7b2ot+iX0u6X6Cj/FVf9iItr/drvr/vJvm99zzooeDAPXh4d/z1ityn+e6O9UXXtG8K7Vg3GdsSVxnU6o5IC8V3e5V5Fahvu5qt77XJdr+qbbiwoeS7qfR3H1YB9PvUXiHNi5bpxTNuFuXudrLoQqHP77raL+AXRweSZ2obSW/ozJ5qNuPoZYXP55vqZjmvjk5GcWwuqcb5yj/UmTT9CloGTotk70tHvIjEd/Xmu7DBLWMUHkoC33p+LsQtMLzzjNsccEcAbi333UHfP9P7eO4+nH13TroTTy1yfkcd+h715MrY71/89sxuj7zZ2tu839zjbjLgvcb9vj6/M5j7dFjvTz//6kEGpNsEeh84OXD2gOtnNB6pCn0k63JXzZXvSVctFKbHHhTj1/LnfQN74XInoe96PPcR8T5svf2s5lsAF/2/9/LAS6iOqmeiCQBIO8btb7Vu/rws3FUzDTfcy5rvSzJz5HcnZQG7PYL46y6zNe1Qi7cbV8V1kWtu7wMvAE5jHhk3hLndLe0FAK7v2uvmOn7XPYvHTQ6cVxNCDwaIlqt46uGBl2mE51KmgHGQ+8917ajVja2s5X2CXShe/2uixCDvI/cHWYI2edvpmjZP3C/qd5RHTqD9bE/7RYO5Z+3b/PzcMyGpDhiajQ/VA53TPr85VJfLqF+4V3+3ntvmi+YZ7cD08/wV17VV6i313uLJct2tB75gUO0Z3v/73acEX98Ort4739bt4uCR4N/njbrm2+0CzDLgmEU+sfwDn8nzfqh94A9PdY69gulXFzfV/PpainNTneq946MH+l7fhW1448sV3niOo4wtSfRe/HlLX9538T16s16pFgHvaq5b9tsdRvX3k1wlN+5L7lN/t5bu1mjzk1tUfOGit7/5Irl/b455MW/cy9V+80US3Xx2O7oV1weNgyB3l+U9yXTfRF40jHtIejdSUHi096VXXj/ssmlHL5UzFZcjnd98rIINlKxz4Ou7dm2z4J5QS1baMtD+/b02B7xXxKnhsOcVY/qk/sCh4wTwwtgUbQ2Vz+d866L8a1Ft8MafvUhBtCsm22xwe23uLO59K53PqK98Afcyjrtp9vKskm8GEDk8pIT1gsUS9unEtsnTyJL5HJ3I8HeAfHyzVJsH4DaV5pFxCKDn35I7Lw5N/X2K4kz7VvOWZPdS8e475YSIAridqtYExfduAtFej8Dulrjc5bsk0Hspyed4tPW99wKI91ZqIRvvJrPcow3wxVBqf6cFNTKQDtVMpJoo/7pS3nW9HXgv8r0hQNOkKJ3789X3D7AN2HdH/26f3T/Xr/Xd5wAoyXrXrGg/B76aKESBKtsoL82mi1tZsLvo1D6Cq1bubRTU7wZwnQ1x1K9Olfvu7fvVjUB6vVmLyupaOdpVD86O5aGfaihaF20xu7pe2unx4Sd3PP/79Nx91L239g32fxfku1UzVAiTN6/57T4Gv++eKb93sP4e1r7/iveSwfcNenfH1h5/WbOkcU3H1lrWsvUceN8L8bVquF8WXyjaXz273zeMNnGem2+zML03X3vrgFeFUt84tImU0At9LWt/q+r0sQrYyIFz9GPeNYn1mdfm1X//yk31+WtVY8Ko3aujQEeBjgIdBToKdBR4Vwocq5bo+4+H1X/4vdPqr32bcjMG3lue5Lt7AAWKX3/1S4eRelL3tC1iw3YIfTCUtU8OfDxSwUZP+Z7lRFY/XlLjnf6N339W/eOLffWsP5PRqe1ZPiy6e3UU6CjQUaCjQEeBjgLvSgH1XFHntOpst6j+TWVf/su/cPLicGu7UvFOlKj3pS9+/rDdT5Qf5ri8oQuYxsqHj4XJI+XB+8odz2+q6uaGqu4Ij/6N33tW/W/nQvoZIaPu1VGgo0BHgY4CHQU6CnxVFLi5qn7m4a76xb9Q8DRi6naY6/B55AobJzpTZK+9+sXDci3vWVdyoAnXO6+qMPpkSD5Jndi2I+1zjO1Dv/76TfWf/cmyejo5+6rG2n2po0BHgY4CHQU6CnQUaCjwcHle/Rd/blz91Y9To1VercqIrPW5mw7vvfnGW4fdVnu8KYTqRdW2oV7u/WS4VhhdRRk7cuAT58D/2j95Uv3BTu6+DqPoXh0FOgp0FOgo0FGgo8DXSIHNqvqLg+vqf/rhdIxbFYC3a9wi+V2/9/qrb8orH8v7Hmn3t/ZN+yAATqtSJbr2gbOtbLUeVQty4HLBf+C33qiuTz/GvqGvccTd1zsKdBToKNBRoKNARwEKx0+unlT/9Mdeem4X1Itq5YHy3he/8EU1G2WLlXLgyoP31Ed1pFD6WNtVRtoXPhrRyEV7Tq91WpmK3L7nN16rqsff0VG8o0BHgY4CHQU6CnQU+LAo8PSN6o9/Qs7xPa+7W/LKLjMVsb16oDuXc+ACbDf40O+9/baaDbfV0WysVqrjaqE8Od00v/sfdgD+Ya1Xd5+OAh0FOgp0FOgoYAq0AfxOY4AXAvgbOg98uwe8o3NXaVbSVxtScuCT8UBNI+iHPvF50h2Ad8zWUaCjQEeBjgIdBT5kChQAv69TURax3X1i763X31Zt2rCiH/p2y+EfcfYte8E5D5zt3evNQH1/1exFW9e6EPqHvGjd7ToKdBToKNBRoKMAAP7JVgj9biGbT9mjM2CrGeybX3r9oEN0fESe94ErBz5UZzbOAx8pJ04/9OWaHPjabQG/t8uBd4zWUaCjQEeBjgIdBT5cCtz1wBOp7zaqLVVuhvO3Xn3jMFfjfd7kQBPnwDkXXJ1ixhyeMB2rxepI/dB1Wpnu1HngH+6adXfrKNBRoKNAR4GOAs6Btz1wk+T5DeB1+3d92vvKm08OazXfx/MGoMtBPL3DVgeakAPv6dCEqQvZ9od+B+Adn3UU6CjQUaCjQEeBD5sCBvCXn78ruNzq4FIOw/E2sjdVxHZQbH08GcfJOXrRTnXY50xwztHu62QvnXW70FnS20P1vZ/tqtA/7HXr7tdRoKNAR4GOAt/iFHAI/XkAr/eBP9eGTQD+5Ve+rCp0NVYTgPdVsUZ/liF7wQXcA/0xVg58u+s7B77e7KpPfPb1bh/4tzifddPvKHCLAjpm8xM3++qLHVk6CnQU+Oop0PbA291b8ncOA717EmzvzVdfOdysaKw2rPeB44ETT2cr2WwyVIc29oEPfbZu54F/9evTfbOjQE2Bo3H13/7wtPr040H1sBzkJwH750/W1d/+vUX193SA0Ad7HVX/7783qX7galX1fusDf/l9PmpS/R//zlH14+rY+Av/63X1X+lbP/aDJ9Wv/rl+9dufuaz+g/d5l+6yjgIdBe6hwItC6O1L74TTe8++8qoAXG1SBeA9zjpxYJ0jwXfV4LBSNfpBAD7VgSbTaqcceFeF3rFeR4GvkQJHAsKfEBC+6DiBpQDyHwRAvv/X/z8A/h//6Fn1Sx87VL/69zsAf/9r1V3ZUeCrBHC+1ipLF4C/eVhtB9VwOhVoqxpdH/bJfffog04OvKeDTJQDv9G/yoF/osuBd7zXUeBrosAn/vKD6pXvG1RLAfWv/uGy+jtf3Cr83K9+7BPT6m//4Lj68WmveuXLV9W/9DuSx/f9+noA+POD6QD8fS9Qd2FHgXenwPvxwO8C+NtvvHHgrO/hZKJKdJ3/zVGiuRd8qPZs5MB36tR2cbmuVtpu9onf7HLgHR92FPhaKBCgV1W//QcX1b/1+Tt3evm4+sKPjavvq0Phz4et4xt3328A/KefDKpf+/5h9VBXLde76jN/OK/+/S+oC5Nfcd23P7mpPn0+qn75+0eVbAlduK1+6Xevqr91Na7+x39jVn36NA4rOj9fVT//uZsM6befuak+RTi9FUU41z0forSflQAAIABJREFU/V/Kx3WvjgIdBT44Bd4vgLdAvPf2m28e5ldLHWKiELqat/TZA04SXCH0ar+ujtSh7dCb6DQydWpTFv17uyK2D74w3Tc6CrQo8Im/dFq9IoB988159dP/eF39wbtS5wMC+HJfvTntV99+6557GQtXMhbYZZIAfr6tlg+Ht6+7Wle/ps2jnz69XSrDOL9D47xtNHQA3jF1R4EPlQJ3q9Dva6l654G98ydvHxYLAJwMuIBbleccZgKA9/ZLNXfhoJOxcuAT7QcfCMDf6KrQP9RV6272rUeBYfUrP3VS/ZyB8lCdz3fV71/sqs++IgB9g3B6+/UBARyv+Z1V9Qu/d1P93c2o+sUfPqp+/mP9ajpfVz/+2Xn1fyaA/4CvW1Y//zsqmBtNqs/96FH1V/Cm1S/5M38wr/76Fw7Vz/6ICtS+Z1BN3yUa0IXQv/W4t5vxnxEF2gB+y4a+U7lWHg80X73z9LBeCainOm1MAE2zFrqxcR64/nKLVYD7RvvA1xv2gXch9D+j5etu+y1FgX71sz84q37hu4fVDx0LYOu5qxL9y4vq079TPPMPCODKq/+cCuD+bn2/YfU//8xp9anpLgvNMtS+birJuTSAuF/981cuqj//T6MfRFXNqs99alr9ld2m+nlVnf93z4Xty/e6IrZvKdbtJvtnQ4F7Q+i3wRs3uxSx+ZNritiuV1Vf28UOg5Gq0QcOo5MBU/C8msyUA1dY7fJqo3PBN9X3/mbngf/ZrF53129lCnziZYWuv2dSffo7BegqYmvyyR8MwMlt381D386531/sdn9e/u6znx9L54F/K3NtN/cPlQJ3AJxAOD/uvJbt1+RX1y8D+OLN1w+r80W1Vx/03WhIQ3SH0Q87VcDuljoPnNz4rLrWaWRrVaF/z2++1YXQP9RV627WUaBNgXH1Gz9zXP30aFv9nc9cVf/pPV5vXH1/Edu7Avj/o6K5L3QA3vFbR4GPJAUE4H+iVqrhcyuhLbQWErvFudql5pB9Hpmv8XUb5cD3F/Nqqwr0rYrYdhwMLtg/HChiW1ajka7qRy90Rd2q7+4A/CO59t2gvlEokAD6XKi7Gf+v/NQj5cdLyLtSvpy/VSX+91UlXi4r1ep1KDzvW+e6y4VpENwNod9p+NJ54N8o/NON85uWAgLwz//ES/a63T6txyFjO2ExReXqkrpXW3PB90YpbvDcAL47Pz8crtW5ScC9V/h8q2sP3MH1bJwHziEnI/VC73nf6vd0IfRvWv7pJvb1oAAFbKcCZO3cmm+rX/vTRfVLf7x1JbrD6N8/q/4TFY49XK6rT/+DefX39H4AeFW98vq8+tTn1tX5y7Pql/+1SfXTCrVjVUdXtARwifWbT1TE9rsUp6nb21+aVT//koRZ28G+73+/UYHcn4UHXlWf/d2L6q92vVS/HgzUPeOblQIC8H8hAB8JtI/5Qb5dmyYcXgqu1/1KKqO6ED7vBOK8evuri8Ph6hrUxtW2B76TN77Xv5w32ldoXSiuRi67arkAwLsitm9W/unm9XWiwLcJRP91tT0tLVSfe2x725falf7Ig+q3Beq3Xtq3/fvqnvhDdVvTd9kepsryX/2cOqUp+1W2kd1tufq1eeC5Z7zbB/51YqDuMd+UFBCAf+GTj6uJot8PB9tqeqrw94ks977+Xc6r/XxVXevMgWfyxrfudw6ArxaHw/y6OlyrzFyHleyHOv9bAL4Wnu9k3Q90KllvPKnWe51WtutV39ltI/um5J1uUl9nCpyNq1/5i9PqU+1e6Gwpu9pWv/pHN9XferVUgjOuYfWL2ub1cx+TZ66/lvNN9cu/t6l+6EfafclbDVrUjKVu5CKg/8wf0cil3O/D9cCrtjGi8P2ntFXt17/OpOwe11Hgm4ICAvBXfuJRdSTMPRtu5TcrjX10Ug1OHgmbV9VGjvaFtpxeCsCj5zkAjn+uDw/n59VBwo63vVPYfKWqt54K2Ya6yU7vLfezar0bdAD+TcEp3SQ6CnQU6CjQUeAjRQEB+Jc++aia9XfaVrrV7i/lv5UGG8+OFBtXCnu1q65Xe2FxcypZb7/V5u7NulJDdKH83oeYAPDKl3s72UCV6VTBXd8cqht987u6feAfqTXvBtNRoKNAR4GOAt8EFADAVe9CAVtvu1buW1hMa3NF5thFtj0MVWg+8S4xv0Ejl/3VMxWxLQTc5Lzlfatxy14/7Aenym1Af/ThqLpRDvzmZt0B+DcBn3RT6CjQUaCjQEeBjxgFBOBf/MmHbqCmfdzC6NhQRvJrJy96R5dUnxpqSPdnvd2T1w+HZ9fysoXu6oe+nU7kgVOmrm1lazV46W8E4MqL7yb66QnAu0YuH7Fl74bTUaCjQEeBjgLf6BQAwH/qYdX3Fu4A8D6OtCLh250A3JhNq3MAPHPg27ffOOzOb+SqB4Dv2PjNPjNde9hxstDKB51sDzMdJzqsvvM3OgD/RueTbvwdBToKdBToKPARowAh9J88q0YC8L4AHK97r94sKkRTO3OF0NVIrdfTfnABOGltCtl6y6dfOWy0uaw/1HngynfvtP+MXuhsMyvdYHraUrbQHjTC6N/1D1/rOrF9xNa9G05HgY4CHQU6CnyDU0AA/uonT9WpYadKdJ0/stlW857y4VO6qamBixqp0dSlLxDfyTs3hl89eetwc72rBtoqNhirjaqat5AjB+V7umjIwSbyyilgu9H2le/6jQ7Av8HZpBt+R4GOAh0FOgp81CggAH/tJx9UU3nfE+HuQv0bFgcB+EhV5XRK3cqlVnW5PfA80aR3/pXXD5eXCpML8Yfqgz4cs8eMGLsu0vayYW9dDVXKvt4O3Av9uz/7TueBf9QWvhtPR4GOAh0FOgp8Y1MAAP+3z1SBvq0O+qECnVB4T+CtuLjy4JoeDdeUEy/90HtXz75yuL5WyboK1AYKlQ/GeR44/dB3aznkKmRTDJ7892qlw0x+67wD8G9sNulG31Ggo0BHgY4CHzUKCMC//MkTRb6pQs9jQwFxvG/9uYsqtsh9e+z69+b63CH0/b4nT1sh9IHOACcH7jPB9bsBXznwpXqwXi6qT/zWkw7AP2oL342no0BHgY4CHQW+sSngHPixwZv0tU8OpeMaHjj7wPHA89XzWaP6/83lO4erK5Wsa/fZaEIFumLugDduur401L9j5cavb7bVuU4t+74OwL+xmaQbfUeBjgIdBToKfPQoQAj9k0d59Hd44D51TA70nry3Ss/ZWmb/O08X7c2fvX44v1yrCZtAWw1bRvLCQfeegHunKrhhta6mE4XPN6qKW+6qP/+PnlXz049HN5ju1VGgo0BHgY4CHQU6CnxtFFDY/OTqSfXHPzq2B04flnIE+EEOdQB4RNbB5wymVwLw13Sa6EZ9zmmDPlIh2ygBXF+Szz7gTPCxSth1mMli1at+5p+cV/9s/6CSu/61Dbj7dkeBjgIdBToKdBToKODDSv7VwWX1j/7yMPqeC63XDpNHIRtgvjOA53vhh1e9xcXrh+Va7dD3Q20XGyd4k/emYZt+ZBkMVcS23PSUA99Uv/7qZfWff17h9JlOSOleHQU6CnQU6CjQUaCjwNdEgYfLp9Uv/suH6mc/rkJyRb+vVYW+JIdN21R74GrOBoDr74ifC8AjB/76YaE93tvduBpOphEZ1ycAuGrY7LOPBOArgfzV1VLV6qvqb/7hvPpfzuXqH+ms0u7VUaCjQEeBjgIdBToKfHUUuLmq/t1H6+q/+VcG1Vhd2MDtjTB459/VjY0OqeTBab8GihvUtd0bqJ5fvHaY6xzflTqt4YGTB/c+M/qvKgdebRbVeKSbyUNf6Sizgzzy3X5b/c0/Wlf/9+WguujPVOnGd+KG3aujQEeBjgIdBToKdBR4FwqoWYsAtjrb3VQ/8fBQ/dc/OPIRJWwhOwikdZ6YmrnI3xZoL3RK6Fr4OpEjPRKwb1SSLigWqAunF5dvHJY6B/xmoepzAfFAzVxo6sLPfqfebduFsFkAXo04ddSFbXudE06R+2882Vf/w6vb6k+0De2ajWrdq6NAR4GOAh0FOgp0FHhXCpwKoX/gdFj9R99RVT/57SOHyYXcUWWuf8fqtXaiXWFj9Wa5vp7rRJJDdTybVhPVqW1Wm+pK9WkbcHp1/dZBR49WNyuapquITc403jeVbt5DTuxdifOVcuCrxbraLhfywNX4xSel9KqpGr/MpurPOjpRGL6vfq3XGjgnqShur6z7XtbEag3gczQpZ4uHhdEngK+Xd7v52LT44Z5xjFpE+puqu7iOM8rL53GZJvZg6utvFEnYq+u7q+ibSnvfui+rRW3e474i3laEWSmxwNy4mL3zjHWnH747GY89or3a2R0fT/zc5VKHuxDF0IO3VBSIOMfH0+poJutJn6vjjd4iDCILipPcVjqmVQZQb6Jxn5yJvid8WUaRzl+XvbWVFbbR/w564Fi96EfjUz97z1FyHCqna+fLuYoHV36e10TPuVkstB4bpTbGuov64sqSIzLCJEiBHM0G1dGRWEDzm1/pCToIvrySZJ4DP9EXAHo161HaBPAdX6MX6zLUfkQGCJ38dm5riIWkBS88k/sbcu0c9uGzXBPfLx4baRp33NdYtD58FnPkhxuwPtnzN/g7GNy9CTgTN3dTeK3j+bx2ohXXjbTOWmaTPKfh8ZFj8k1iKKbdQRdxTz7jb2+/HKqVsObMd2Ns0QHJezI5XYCj/qBBsKGfP5qI7iL3jRonlPkMx8iV+IKzBtZ7paJuJCfa4aGDCtj14bXQTQfiJ47vZbzMwfRJcsYWknhQoQNPDvrBuyE7Hm++7/UzXWOssUyak547VcdFSBxyzDPLOrtmxkcYOljnNQ2ZQzbYVsrnSPRYLZZ7agCFfO8V92PMnJswmD0wf5+MNnqOFM5hZDlbywMY9HfV8DCurq5vdHftcNE4oMWht60mBPO0ZvHM3Moqeq3kICw0jw3Pn42rkRTZQfTf0Rw60oGa/1a7ZSb+IcTY76mnhV4bycZacrtacb5y8C16ie/w7KFoM4gFDv2i9aN4aE8IU3KDTmFeRRl5jeUZHY/Ur3qkMZhN++5WudRZEfMbpSPxpSzHup/7UkO7bXV6Nqlefvnbq956U73zxpNqLkU80fOm6nXdV0ZyqN/Ho5k9sZv5vLpQ62p2B9V7hphQI17mhZDVOJuqyFgfz035z5Hue3xyqp1EOowKva3GXGvRLdZcp1zp342AgPWnzim2KMFnKl5W1PX46LgarLbV1eV1tdKEiM4WvcqRlxw4DdfsxPA99xCRTpUzqK8KfHSCpTzHa9F9MO1Vpyfi843SsNfyHvWvO4zpOjzNkX7f6Qeegl57pXN7vXHFrubBWJgzhD+kkweilXTeTvrwWj1JVro/8jIUfXXcR3UkHJpoHcQcXvsQcEYYMqGZe67IMZ1RFmpgdn4jXa571tuyapmOuVk2U8atrZAf0VfTqY5Ep73GsDioTwr3lFxx9shAaw3GbdW3vKeBH2tr9mwQXvNc8sJaTbkn/VX0vR1KyvOWHDlEzm7uvfhLcjqhictOP3quCDZiSrpEPdX0nu61mr95WAq8l2spGDF/Xw+KycQ+cJ8SLiKtxMyrG3VzUQ58Jc98qwGgLFi3mQBuODmt1hTDbRFMnaSiie3EHAjLWgl5BmjlxAkrnLaSoAHTxI+E38+CkZytDx3rf4vyQbFas8f6+H2NQ/vUeX+rUnqIwPtm5sLgMCbAjrSh7EXlLUCo3rJFNt0+1oo0hBXFarkWc54IpFl4lIABlsVBWYn7Tk5n1Uy1Axv9zekxAy2KSbhdVRMUlNYGgTpoXjs9b7PcSJBijHtxev/4SMJz4siGx6wvgy+T0ZEeNJQQi1kX16I3oB9LA2030NQMH3SjyT2vgcY0FSMD4gcx1pUKDwFwoMdglXwdzfCL0oYoDaB59VNRWHnxN4LC+sHULoeMJTA45698J7YgBjCz1ij99t5FgNJL5+XjC3mbBCiU90jrw0ccoRd6NUCb9UAwPJ5sJ9i+T8wweUZCM0xAZF0Cn8IggPcAovK3DcIkLt8JY0R8LbAYyuJdLjCgdKyuPouzeAMw+dpWBl7wqOhtfox5wx+1MIoHjo5HAqjj6loHB80F4DutH/QE2D0n3YTtmuZjd1yKcbJG/O0xmqcxjOOowbIE/MIcoTvjD5KGIRzkCsMo5MwZsucA3O9rnCONx7aRbhJNnFDc+kBvbATUzDceEPMsLZiRk81Gcq9PhkcP9KlCfuriOBNIbnszG5NrDH/x92CvsxWu5lqDbXUiGi+W2sa6W4reMrq04yV0AypD35WmWqkHxRoaiPsmU8miFLmNBsai95jbVkobIJzqOOTRAE8FIO9VN+ulHA/RWyC+xUDXPGxo6P44HxMpOQBnABgAemenopH6UAM+i001l/wV4wbiARZH4q1jadKhvr8WDRjbQDeUbSLDrlIFseZqXjOTm/4H3fv0wUn18Owl66LLr7xdrRdzgY7oJKTaYW9MZ1q/iWqPdM/Nsrq8UWpTCh8DweHVIIrvV4Qo+KBV2qSPx6IhAAv2H58+lJGiqua5dIjolXZn8nEYzTaWpJ9SzWqa4k0R5UTjGYgGl/IAl4xBDhgANoAG4hMMGQql0EDQYMWEdd0Eg8B8K1oQmdU1swm7mjQOOYJsieJZiNqENt+6RKaY1B3jwQnEYZpUJ8LVwXAlgJThgXzovI4jGY3b5Y28UvGSnjIRyMk80fgVIzbv6slY0EXRWfA5Uzv4B71huRIhrmUgnS90KdaT9UbqgWBvv6zD8h5eR/EOoe2HR9Kx3FGYR3j7GsdPYzkWT4zRyZK7peZ7sxVG6rlHh43W8lBd6i9kSlzmccxZazxp8Ef3wNg2RmKQ6yZTOX9usBbAI9lhjLRVFdYiisubtw7r3UiMuhDjEz7HI2AC4dn15EHOkAW8VTN5Jebe2guZimBY3n15q8PxcbXSgNfyOrVStRcEIdeylFEIBmcrdJa8pbzTA/Ki2uMJhRZKJ2WgEDiBhq+HdRtrZRpbQckaTEXHAoRHqA9RNigpPwQTQ9aPAbxYsbKEIGACBBZpGA5hqBSh4ZlbSelAc5/Iyx0p5QCtAFSGAA0BKeoHBlq0I308lsAD4hs974oteyw24KLFPmjR+z2Zmi4YlAEiK+NodlTNRg+k6OWtydvWN/WhPkPYqEhk8fDApUSOZwi4vCBt8eO4OQBhpPvS/34r5lrIK2A8SYVg1KRl8RALkLYZ2FEYnppgYSudmwIWCVrm8/YC6W/4A7C3gQIAmymDxh5DIGkD4PlHGHZhgQPgXGUjKb8TyoVISQB4WWNYoF5jf1K8RiljGTPMYy2+DRkMqay98GCLGAxyIb4bFQ9W750+OBM/TquriwuNJVJJjtS0BTrvYWOjMGOCJ56JPQTNZyYAnwnY5gLwy4tLrZUMAgwJTHYer3mNUKJEAPxGGC38QIcgc4y/RBjaMtIG8AbZA2SD/jFP7sPyILvFSOvnGCySEhIegydsxwBF4/AewIdBFutnLx0x5TuMmW0v8pb3+v3kwQOBvQB9u6xOMVCpkxEQLfT3Tp0eJTXV/HoZQKGHhBcoWREvj2nlXCI5Wty17rMUiDjgBR3HU41D9xLo71gMjdeqWR58X2J0JGN6OjjS7hnOdgj9sF3L+JXxfS1DbM5+WcBQ/+XYBwXPNBr9yCAYS+b7x4okqmHVUxXsXqMLbeglbmruExnfD+UVHZ8q6if5XujeC90Sz4hnI2tzeYhzQFxgROQhlk2GgqMwiuxJTveS6yMh/unDYyn7vTx33QfeA0zxKB25IPIJEOOJiWpS9OgZO0+6D7QLA9LhQz1bToD0zemJonl64vWNjCRFQ9iYtJJHv8ahCm5rdKblBXAuhjc8Ii9aTtHp0cNqIMPn+vrCnuJBc+KsasZHPjaVlj1zYoYiuOV3TeRA+m+sMQePCsCOJnY8lnJg3JxEY8KIht8wDNGHUzkdkGopgtK22zpHj9lofhuMJxkmxzNhFOAodxYDbypwY0wUVw+GRB1mNoAcdLJQhwNR5l0cRwT/ZiFZFFxtxStFJ9qQLeut0UBrfpJskZ/W1ccycDBiwAl6li9l4OucERt4Q5xVRVSXssqWikqPMHhk0pGSnnOR7ncig4Mt2wsZEqtan4RuJrrHD/8b6TkYKQ7wokM1ET5bK4pBNKV3M38ibjlSWO/CdkpfUkBAwgpczNrfq4hNhCHkoqiw94a7kE1MS3gM6wTL6zA4ETDJOlLRm2woL1zxvvA4YRAYzuG8VCi3wTkI7RAmqrAAeJAu6Md7xT1gqlY4odQcqvWCpZ42iBdWjcXk3oMSZhUzrkRcGzSEalMx28Cw0qKcH6ZG4fGguL0VqmiA1z9TKA+wYh72TPSihgBuAcAJ8fW1aGOZmIRPRUV5BPImJISOuGB+EjoSfUayLGF+jKapFEG1n1SXl0sJrBiTMLDGawMBEPUi677jQ3X2QOEmXUDobk2MBgVgUEPgEI4A8ParBnAY1cwaEQuuKwDLJ7aVbBSFMQUYBTCHEVaAoniKUNxh4AxT8T3oEkZRrFPtgZukQVc+CW890NRpEv6XBksBKv6tQ72sr34M3l6bXH/9CouYBlgT+tzn6ua96+8YZONrOTI/L0LQMW9SPn2F8lifvgSO6ApgA19zEesylPHKn0sBSjE4HMoH2PUB5wiMJSfhp4gHxHNb7fncS0l6l0ihQ4JK+7vhUQeAcK/4jPnobpkmCP5PQxTg9RoxgZSLHEc+KuUApRAhdOQ3Ih5If0SfULgjeUMYQF6JFNQiY1xfUgt4tJYhwnqEu/cybE8UQid8WC3lxakwVt6UkFsKcyXNsK6O5EldC7DgbesE8UhfhutUXhoK3d4H0QDJGI++EYgQkTqRAbTQ71fyJpFT00NrPCZXSMSM8aNwNY6dQFL4ax4biFZTcomEgzWGoBjG9qF6IAsb5/cgI0FLLFkayeNfO8e4ZGzwiS622igALhA5enwi4NAclkt7mUM+U4QF7bGUx7+wwSJNaNZPDssoYx/e0piOAVsBOPplqXC6km5mXA1BYDazrDB3DrJwOFtAMxcoA2hTGfkjenEAProOx2m9XhjEHDmC+oo+9CdH0t8Tea36nnQGjlfZT2xgy7XtAxJ6trlNwx2JrjNZAz30mJyPHVFYjC59mfFGmilAX58qTTjQc4+rnaIl15eKeADQpIi0jhOBEKdaAtTWkhJQsh9bogsmD3IsfpNBwzoOtHBbpVsWSjVsxE895BCdgGcrPrFBiRfGrVLP9xTdmciwmsgA68mQ8SQt94rUoMPs9WM2pF4T/3A89sUCDxtLNSJUhTdyyfwM1hCwTNJYtpEL63UMzlC4li2Hzm10Kd0gYxM8FRBU/e08itIUPTK2Sf4PmtMOR5kbW0Vn1FJjX0IrjX8sK3OmKA2wYn0lHt4SDdeXzFpXl2/iQjs8jAdgyclDw7G0HPPPsPbVxbWYUwBNzgIhs/KUxQWgTdTDtT+tFmJerKF4FUCIcGbkWexq+lOH4FA6eJUmNjmNzIEnaMR9IpQYQFLydWGhhScWCq4o95ILisck6hoMIowfskjYh1L99CwctoyXvRmENhUoYenijXO7yPWJOaU4rORZCICqplUW+2HsaPHI8RCm475YkkEBPcMAA7nDU9wqJsJzpwoTEm5fKGVxsGEQRkJEMUKh8zyAaqxwuelqoyHykE3IL6029P5tDI8xJHrVYSWDda5c/lJ7zAhZGj+Rx+Ynwc/3D35AuYeREd4qoIanZJrjwWX4PVgnFJtXqQB4gnIB0bvedTEmeN/Ca1BLPksQB7jtPfJ5Glg7CaAzfIUOMfxY1+Q1C6+HlOkGg1/hhQRSf9rwo3PxnmsT/moFt+Pq9KoPyWMokmbiQXOrJHiT29k+CMgtJDK/mCn1LNHQIXrzgCGqDqGPRXsuc9jddIXvWsqH5+g7k/S6Sf2gaD1v0WwqniZ0Rxhy7OhQRCkM8AZaKVpAxnkiM2+ugSJaqpGZiwcHs7PqQH3GYSlPhajeRIa/HADASI2hSBUspIh2kg2MItIJRJiIFDI36ljQA2O8LT0LcCN8ezQ9tme3IsoHDVk6fedk+kDPoX6EM5PlVV1fyZhQug9SMvicC+u/0L1KymKkaMADRUaGGGbyxrbqNLmT4lyKdmvAO+WmxOhMIi3WVN7+2ZE8MKXPGIMNcnhAWnUu73OhL24xxjFual6KFAceJHnfpSJxB431ZCbvWiHOLfRFhtC1AKL1D9HQCP/6/ilPXhR4W88Yj5WeoEpZIXciPjDPUBG/I4E4CoI5OC+stbMhy5xw0wVa5OW35GvRTwKboWgcAkJ+Wz8yTjYKV7Mw7FBay3uGlUqdiNNq1AoJVHEicHrEBDKgZChgCmToH2NAQ5LTIRMF/nK9wEYgpSfB8MxbzyOlMcX4mJ4oSqGw+fW5Q+4bxqsxDvC2S6Ox0BqmA86KPV8MECOd+IOKa4wP0aQeCwBuTzb4bC4AJwe+N95ltFf3LP4a959kZ1LSGQB5QEpgyVThm6lkpOeapdSF+peIH2w3I0Jrw0URIFI80Mi4yRqQ89dnxQCGTdFJ6WysKRbXNRPJCnJBusZGjGoMNjJCcZrNF1faB76TdUz4a6rwA4viCnTfjAIV7D8mLaUhK24rN5xcEp+zPxydtIQRj47MKBcqTllqAYPBuAdWfVj5YbVnCL1t8aAk0vsrObzGEywKtQHw+Czy5Sa8FVWGSvRH8Hco2TAywruMxWY2fCMbxGuOO/8ULy0/zXs4BwgD8i+Ghp4N0ML0nJOOwEEHXnjmxaBwmJm/xUAGcM+dvAXFDViEzRjxxFHeaykX5w5npw6TXF9d+Vi58EiDQxAexlDyeIQVGR8XQBZAMqEpDZ6Y8216Rhi4AFgJWdZ51cSX4n3zaANVKrTa203gMYAB0qYVVncoft43XROL+epSAAAgAElEQVQ18RoDSFP3B1paOUWxSIkghDCVwqwA7bQZEADdPICr0JDPmoiAw8DGVV0Hj6CSzF+pn/hI1nBEWCPMyWcRKuaaAsExrjLgiAgE2PF7nd83rwe/FT6uJdpfD97z/3IibcMoUhco7yZCZMLc87LH47oEWefyOCyjAo4NHiegJ4udZxSDBbYvdQy5JB5HHYnynKhfVaRACocw8h7Fp3VysCsNqzLeqB8AUEg3obgI87HmtFumuE3Adiz+JWcuJXp6NJUhQNi7L90OgN8YwJcCS74PPUlJEXliPSjUKfxl3ta4yPVF7l1hWUUzpkrXubhWxgCJ56G8Grx81yGoYI6U3ZyQMcWzVpC0mQwFi4ya1oSB9d2JPNaBvKStvOWVaMgPURYDnfVKilOIn79Lrvzh6aB6+PDUv2/Wc3vuwqfq2TN55DyiGG3hCIaRJro9fkhlcb+6OF9LTypddjxWeDlyy8WQDL7CNkpDOOUnHx+6IHmfMDURTrzbwqoAJjUwIodTACPNbyj64MHu9tIxA+W2e1PNVfUBcrYwMGfDY12nIkvRih9y+gPRfH2jAjalBCi46svgsbPJ+Dip0mkWooWiMb6fIiZ9jaWn6Ase7x6P354w0Stn8WsZQT9uFU5md1OkeBQ5EEhRF2FHS8V8KEmMvhvhyV58OVMh8FSOYkh+ylXSIUTMkq6xqZB6eVHtKf7FMDJAkzIK3WFtjQeunVcuYnPEOfiOEeJQ+hH6mzA/amlBSih1El8nLz0TgE8wZAHw1IXcZ6ML0fEUEgPwVI1vZZAYAxzBDt1k4w66yuhAb0cUNyKcG+asMYwkz2CnnUg+0/tgQ0+G20g1a72L89cOm7WS7fL2xioDHcmiIgwMUeWUuxpy0FO4Fmscb0TvE07AAwiPWgpEgzpVoRfW/4XCLLj/YdIX4CAkl0VQzndHEUmughe1KIha+aPQU5kaOEzPAOSiYEs1cdA6kv8hKO1q6FCebQIX2IC3qBQEwEuhkMHCilCpBO4n5rNR0bon1hHCNVTBjEPLgEkxEkJd24s4UEMAnYg+wMC6t4sPEAAzU6QLnE+X142HFvk+NCfKBhNVRoDBM5iKOSMUKBkroox52XtDaFijBIzyT41+SXLzr+kbqqBEMuKvgt65PIBZ0rSsWdAb2sS1BZRA7Qinh5cXxlgJ+cZ9SiVwMXQaQy8AMQymiDiQc21qdgJIS97eNM9nxzTKuAv46m8AQTyKZwFdXO0sfiW0SnruWAJAYc2cwsJyL+cSzZFxxwT31Bk533waNGjR9O6vpYIVAwuPlyic82kthcwcCs2CcvEqER+3TvQbYZhybdQKKOeqoi2Uy1zezAbv2HxL2D+iSqZ30rE9ThuPeVPjpf5HHhwwIHpCgQ+0ssGFsQ5PhUXmeztM72mEx4duIPTpfKzeeXCqUKqiWzdSoGcnx/acd5Kza+mY9X7l1NsaD1wAX0CV8C5e1MR1Bhm5IgSuMDE5SuZJIedMYHd28tB5z836wiCCLAY/w8tTqeOx8rbKQ0uWDOBODViDWHGzvgN5jWfyhkUuF9veSAdu9Bzkc+FQM7ou5hnAXdsVosGuevigVz16/NhAt189U+5ZqRadF/HO29fVDVEIUmZ67AY9kMQn/PvS47GKswbVuYD+UgAyVW74WGDLfeIhETGJuWRuNp0PLoloSkKYhjdRigIPnJoY76jRi+gIdUsjOQY97Q4a9FUTYK8bA4qaGsBMvK9AOxFBaDRMLxT+5H84HY5o4E2vFIpXkWG/p/USn+DMhZOkK+VdgjsHwJd0CeCNrYUxJWMhonzSTS6EpECTOWng4gPuK+1KqblBzOkajCEZB0OF/nsC8Z0cxpWesdcaj+VgjpRbrnWHfdAwwiEcBpL5dHNV7ZdKsxC+lsdOFHPvGiXmJFBmBPriUnn2p6QeqRKwIIiXNZyp/gPPrynKJBpDzUJo1cAY/WsAl/zNVPzA/esIma4DYPH6j45V4KxU1Na7IDCUwkjIgJiNPKIRjrpYzmJt4ceNwHer8QwlW053wWc2hnCURGthNTuleufPXpWxNJW3N/fig+pDCQ2DxArfrBS7HwNCyg0RZqK6XDcJDzDCJIDJEQDu3JasOkIGqYhKMUGE0G3SG2yTXWvmLvkH51BTZxUFGBIUk3coz98vFkAAUBgBCGcD4MVTSvmLhU8UCmBBKbQVawAThCavZubT4uAJNOAVYbq+vO8BFbEG1ZhseIx5LQuSeXAsPqy64oHbwq7HgsFA5gIrjDB4RBLC+MkK7nJPK94m3WAPMwUttoUwXEAqFIHBwZ/fwgyPNSIO4fE2RUONEokRBD2KAo+agADlYMQwvOJbseI2NiwomYdmvUp0w/ozvYu8pqyHn5PrC709xsw7WThyQGGgZLi5sMAtdIo/orgqwMYVnnrbFi6KUfQWhsjiV2ENlaISFkSwzCsiD7Gm/qfc38ZJXleTqv3w+E6ZU4nqkEs+nkpZYqARvTHNWvybgFqeVRu3cbuyEsm/iFBGYPIzKxbTLnZPeCtm0hwedxWt+c1qrh5jEav6MSi2jFhERCvuy1cIdSdDRFi6jAzQFSCxJcu7TuTlnSgHvtmo3kOh7genJ65m5nUj0AYcp5KdlbbZrRSehaLBH1LlABJ5QhWH0TxqAtCTi1b4nfoRahHYavZQBgLbhpara3u+FFHZ4cCw1idD1S2s1F3yRuFGgyGzTkO7TtUJzB6eHMm4mOg+S+XGFaYfq+BOuo+CJLZ42sig6C0toeKNsxXu4elBAP4x6TTlqrfnjlqqtKF6+ysXyrVLfQuQoLuN0ASYvrzLlz9+pPD7rLp6elk90yFSA+nbY3lyjojAd9AijZHYzht6pZhckYIM7jmIVhONH4PL0Qbk0WulegKH5snBwg/avmp9Io9UNUrkl9lZMBpra6t2CJDCsBcv+YBHbQjSmwvFpLEPFP4dCMAB5B2FzkMKE6VvNsp1rwWWGJRamKEiLUQM93I8+qKLPVNtK+4Rwtc9vWtg8ECfKU8t73+7uFQaU86ecvQjhc0HMjJ2Sn3shTmkVFCugCEOT+i6CNMTMg9/Bq4I+SCyQITGsuN0psYtvnMhHVsJVTvgYlbNiagJjjOyf6k1o9gw7oIxquhFGsYL8Q/gzRpGyjGYPsAaJ2AgJyCijY4hpD7Emz6IL0/gL7YaKq08v1lEJKB9H11D7xXrmywW5k7chygvPEh0i50c1E00u3+IKkBSPfXy4suHyeREHnjs7cYD72G5JMsQ3x86ryBFJ5Bf3NxYEUaeODxDKiNHCm2MFdpaSGg3YhKHMsCR+E944CR/zJyRk2u/ilIIry2AgVeEV0LDpR56XgHau43is7imyddaKILqCVSMOe65FRU2Cu0ZyLMIjeu8QFhHeIOEjBwSbgaAonJRBPkYXxOKPUK9uY81Bi8Ql2IQAzrnCK3wLjxWmCkMmjHFO6L59Zztd423U0LYAYr5Sr1P7t3b5xByppeLjiIs++95vwB8oWe5TZ0n57stw6ZBq7jSTInH4rxnYwCV+5U1JqwLnZ2CCekKqDAY5qBTQZWQeFjS8VkBcH6Pe0Q6wKuXghN5qvgDmuO1tIE/MDWUXbBmCH0dkownxdiSB+JaKQIkOtMp3pLXAvH7ADzNhOajZoUS6AI4w6iL4rICtPGlGK3XqIXY8W5R14WI7fciMoFnxzqz/u2965Yf3y8LYgp4h8sUtMlfi0Iqo6nTKlyV7F54mvV3rQfGu3PWzWtKAZPC4q6OJxyrYjPCyTfSA8fyQgBJnkw6bi5QnJAu0r7kpVJyES2Ke2HkypHTv6pIP1LYVwru+lr7faVovdPDuWwZCGxbZQ8tIVLroYiwRa+E2AlCHdNSjkTjmWZxpBm2qcRnXfgenihAM1MR1LHACJq+o2r0y+tre292m0KVie+21SOd5/To0cekYAWCSgswB3Lo77z11Huft05DBpcUw3Cg/cwf+7aXFUF4pIKwC3nr7zgHPPHedRa+VeUvOkRUrQB4LIqjl15D/Y7xJK+XPCYAXooM2fEyPcJjpWJbYKpCAe9eEf1c4IdTgkOlvDfOmw1CgRxFY6wv4VqAg6ghzhT380Z1QA/drbB53552gDpgwkFY/IQnSdRQ16Pr6IOBZ0xxInPUjoSevH89UNPVmJFYyynbq9iNA1Ap8uhd4WHwM95gE2SVugj6fmDoqcAXI4FdT1SigwOEop2mi10I4Dd03CqXvrhRESWV9CoSFsppC1bkktnj7vpBqv8ziogzBeCTkURKGUssZ+ISci1DgOiT65K4LtfG21ZFuNMTGWfiY0L5C3aeOPJRcAS9y0OJB8TWRu8WSgWwFW44KqU5HGuN9RjTE58Gm5L6CtcAXZ3LA9cAVHvgQgb2JA60EOzrc9iKsKNuzhpSWEAhAjkmwgvu2IYHboZQ6EqVohsR/3CQZc2CUSmXORAYIkKjDTiHIg3pLXtbIzfXgKGJlnqseGhthcq1kRcuBkMonyi4Mtl9g1BECcSpvDfyvgFwDNxma07jdRB+9TYgeQyU/DtyoPugFPgJwNKiULTldcmce8xAwE3xhugk+jg14CILWW6y2qj0hUEwHFhoGP6dpwtV2UpZELYNkfadai+VmcBghFAy/14ALvLL4d25oA9lxhhsiCRUFI1deCgVZyso18KWhKi0Kp13RqEkLSM0lp5AG5gzIlA+KwZUXhk5eq9FrH0ooxCOklMuRkeEiovwhNHl9zRKckvwCrnfUOI1wbzeYVgl6LiQrvie0DAp60paclWylrXdiUr/qyvtvSWZG+qmNghrsMvnmLvSOCzrU4S7yLn32sNc5TvMuUQwGl0QtOBv/3trIjFQEyh5gfIiNUJxjQXrq+v78rgIz0bld9CVHgBsP6RexWuBkcm/yEberzHiGpPBY8jJto28yEtGxTP51jJXbuhmTgLx8PbJ18krpNYDD0IalEInxkWvA/dSgEfZdgPK1mweRiL529j5QRhdTTJo35xziuhLprREh5XzqABrrH+JNlGM6y2rcIpD5tTxZDTLNCANhXcHzfD0yO9KkVIXoYrfh4ogjAU0FwrDX6jinVyuGSGNOrz/s5ODwuEvC+hUPCcgQ8ioDn725Fl1wRY3GRz2/P0TSzhU85eXX3pJ8v7Q0bmr86eanzxON20KI8TRRV1LdTM6gz9iv3sYttYsXlL4m33CseuFaAFygNRDh4mKW0f6zGlP72CBTgGEB+k99yygqtt1F9HEZU3VN7qe3RWAOLU/CjBT79MfPmYEehbb/6KwtkdY3ryWhrZZNCKkDIowejQ/Kg5b6H8bGlwDfvCwmFXqOe6Lp2qOCT5zfUtGJlXd3VcO37oYwwnP284QDJB8pwiD1ZM5QIWSOE8yVEgHUHDYH59or7aeI0/fTVKYi4E71mrDbgrxHanMONYzBNRiUWSDYktqBdK5C90fsuU0BzsctEOIehDt067Wz57kjg/2B0SK+SDHmBw42FNqVux08BjNwVFu/Y58jSIkIr6ix4B4n1SrDJDes7dfNfkvtT91pBAI1YtsByBpD8As5pdeNIDdVpfzOgotCMDxbqLxBITGMtIGfDoKDUNgGNRagLR3ByZZfCgAyF174Okp8R7ClGAcC2pWTOANKS/eQAGP2CoTgm+f1tGuUuQUd2GfNl4KgMsrPNYAp7Use+8BdCV65iAsRBFGIs8BQdmuMVZOxiFnWY0bRRkI56EkyB1Sje79qJoXNCmhdNmAatagvB+V+xqq94FqMU5Pj1xpfq2999eqmMVKmylPeK2uT+famIg1jRYLYAvGrnU4c2CRqRi1rg/l69AgVlwCeAnT4pHVRXAWhqQl1DYzJnrcRsBk1BTOpGlcEgBTRztyPGULmsEsw/aGIz+yMUewloqlWVIasYph7NkosvFV1jKUVtmvD43ZV//oOHjv2bUUV1qjjZDFMKE39RzwajToQUhDmcb9Y3/+sQqJTuUV7dQP4fxCHt/qSp+G0kz0qMdjCuQNSjSgMbDS6EkyW7EVAGcNa/LFAArYloKyu1GSGEAONulBwdVUhjJ5WDwwPh30aTDE2qsi2FGECPvi+VzidUAfg0Hcr17qsjbJBg5N5nNuKWW+ZaORPCZggSyFAcdzZnTaUj55o0IwBfJCXee9KfQcCMCtxiWDFMEi/y5pqqvxkx76J7ZswncAuJOptdI0H9sjw3hGRvEsCVUj0ewpD8IDeBjcg8FxKHpVwwP8wXeRUmHLG+HiiDqEoYtXupfhQBeyg7bEUhsU3p++V8sNFNxVD2YCY+XAxzRc2lyaPuD803fUQY0CvVK8YdqSc2fHiBqAnKkmQKFtiu5WKup79kwV89Kz0aCqyBv1RezoiB0F3o5IZIJiJqIg9KEgfK590WMOoEInq2LcnhmU1b0i7QfPse7kdOFnUgwAHyAL47DrQJE8p02kC3HMqBQnvE6BGuDKg+lT0SMMD31V18MWqATlIrssue9p/gnAdRTToTA6uOkelgeBa3bytElOmD4EQT/MV7zCtX6TyIcYSs9sJCEF2EwcP74PRoU7oCXoeyCSCWNTbHkLA6zE6Np6KXkubEF3S6S9OFvYWEfkqU5jJHYVr7yO0sYo/F94aiBj7YE6701mDyUw4tmLJ45WDLX9L7bIwNvIkPDHIX+ehbGmiInWa6iaCkfCtbug0hY07c10TQBpEGTgRo7GjTrk9Z689eqBrjsAx0AATM5gotwBFqGr4VaXAm8xnxiFtoJ0RXIYzUwF01HNneAHk+o6gI+tEBRybWSNDmVtTvEAxFRrDbrk5Gx15doFAFDlGO5R+SwMnkZZFIsvWCUYHsbmOqxxR3i8jSgWjP3VLF4AOIKaeQj9ZQCXlQWjOVTjNoPMJcIueOAMMDxeWXc2kWWxkePR54Cwwz/slwXAXWAg+1xzIe0wkjWzUFU+HZfQn97XamBRlyGd5IbF++zy3MUhjx6wDWZUPZVAs1+2hPCjoKoBnRCQeMPGSIIdF9mDNR0b+hGWjHVKhk0hM1QWssK/TLRgRQtvzfTQrRaYBo4jNF4YNw0Cg2QDOrduyn09uEAMy3YCiklrDRAGWHk5n1s+szZTa9uRQpEPombgyaWMRPFqCdsX2jBlGtpMxI8LKVS8ausI/8QEXdDmUCXAgZKT0iaFoaLNyDWWV46nCP+t+RUiNgoh6M/9E8CDVf0TSjU+51+UNJ6O9+diZJT1bT29fk/XwNfHSrmwZzYUIN+J3wfiH8LHhI7xbvuS56dXMraxXYieFO/f489B5tjK+ts7bg2iNlJEKBe46WtU1UZu3GpfW7Gq6iW1M6aj41O1ykQR+Qm6BDBwvQiejKvN8bp5AvwSRlLogGJgFE8M0MxamSRx2etN1TqviWoYBgrHLqVodwJpKpiZ1pqCIfsxEXZnuxTNPeo5pqKNaQaIGyAV1WH2EQmK3SkIbIB+jNNrCw9O99XLD2WIq/3xZikZdpHWuHr6dK7KZnRNess1e9B8hQI/tTeVwUPHtbUMhIsLaoaIZsZzeIDrRPS/iCABpNpxoHC4oxNEE7Tm6OiR5o83ahndzEVbRUgBEG8rxNAJT6+OYrEuPMMpGPLg2oKn/eW0ZMYB2wu8t9tr5+8Hfo8Wo4S8w0su9IpoBluF08hNjg5dzXAiRRi2GDpURobu5fUGgDAAUq+ELkheEmAR0sezNxgigyp2w4EsEmMc5j9cq16XLiDi+3jidAG1R17km/dbgM54U/9g/MZ3uWHOo0RBoI/3oCctuY31QdYcQeOsEWGO0RJZYX1qCFQIgRiP1KPj6OGJayT2pJ3lqPG44fGZSPpQsiBDVnxj44y94UStSANw9ogr0wF6ra3qDA6qM6BO4KCo0F7OxVY7A5aqMVlRjf72k9cOWGFzFZ9REAJQ9UF/ihfMtPLMbQmOxGxX6g4mRiFEmxYWhG7CLoQDokCqqDPaBp6JWA8l/At951LEJd+U4pAKNXI7LGppmhKV6reBIMJL8V4scDwl9kY3LSedH3XZfS6l17N4sqns9Q77EBV5siftMDxebC6MBTY9SXu8KKAyas8dz5ymN+UZ8d3igYbljxjTvQ5m4cul4p2CHVlZ+iGkg7K1c6Pns52v7EOPuaaXYIUZVnUpdIGR60rypEvq1XqsAeCBHobeImRFaODfpKfHGKTytf5WkcqCfnmPgsN1VMSCi9cXIFWeUy9CPtejsFca6xDKOx5bdhHY6E/AKwVZMX5opBzoWNW8x4Qs99U7klk8jzBk4hqHYMW8APiRFBSK8lpCBC/DFzgWTjkoL+aK2BwHtwiDKcYfQ27zYM6xRetQPkm38o8FPmhonuACKzP/p6g7X836FAO0VoAeAze4vWZ8F16ajsUvgJVHGt4URiNiwBYlPEvqO2S+RnW1dU/Su/CQ17mM3WYUo23GVvgkB4XBih7gTwxPG1vIhUKUFHR9/NGRdlD0bVDh8deymwsZTUIiDxtKG3kPII9XpHpKI5qyzz067wXP8HmpwnfaBANMcyS3iMPQV246ro0uVkPvOdb2NppiKLxNhTTPxoArOsMrTCQjeQa6hx0Va2VWqIepP9AReoPU8+NTesofacuamFB8NVNo9kIRHELvzly02Cd4QV6ZDM9HOsRiR0Hfkh4aYfAX/QQ5rIfSeHE43PujOWdB85dHOlUR3HAiILBnTBsavchHq2CMyuUo7eJi3cyGG1XWAF7UNtGng33jAMZY0ZGRwIK8dAAsrbD5Ou81wJ1v+p8w6kqaKUHQRlkKba5tiAnXAsg4WYS2oQQOHuuneziaAogRTmd8seXLcskd6Wuu6wIyYj3iA29RiPuaaDRvkYxzrT9nrTQmtsnZksxQuIeke5sP9Xy65sjr9wMEnuTTqYo/0Lsg8/Q8y81X0KXygvl9p/B71KDEduLeRM2L1Ehnp8I8J7bgJ9VSMKc9LYiV6ou6KeErnrTGtlLUhKgHRZs97Q5w/ETDjm2a+pFzCWuYm9Ox3OJ0eieT4wqqQn/6xoEwM80Shu6FTgMAitZMhagsZTsU28WEeHT8gRHdnAMPUISioIZwDNvITDNLQCpc/T7Rm8cKb7E7SiUNBEZyYYsHnkVotkaaMF7xzsrVBSALQJjtRUzy64zXQp9GgD3wfEr5hTWNLmHxgQIKShVQYa/QNqF2K1eUT0z/VkizpaSbBiTmqrg9i2oAj/yV5MLh2dBfYfmyF5buP5FDDPqiLVi0OFwiipNC2FORJKiwkFTbkvsmmkAnNu4L37UL/WyN11weTTfqkHQ+tYw3+Fz3sFy0hMNrn/DlBwSjgnzxUXr5YIwVYq41T06giO8XTyy886BuQ9doa9gMqg7DO+zP16FNGDBEhOhkxn3YukErQzxrOzu5ZjGOHLfuC18cHavaSB7ATtb5ZES7RZQH8k6VsdZfRkC72KgYOV7/EhNM0E10q5VI0RFB/4Zm5a9iEBbQDkzICZd/k36FFnHPoG+8IHJyC0pBP0fy4AAQF5NKmCPUWXKP/FoiUhyqwt5mPRcFptvEfv6awX3/pFhKrJkinxnjCLsDgzVC6CsAPMeNGjlRD/NHDwg5DxWyx5jIebYUrmsooLt5JxGxDkcGreMZRulIabmwh7hmqY+AHyIE7rl7K2WARpg8AfJEGzakRpSqOlNR2lreJv289wJxAhZmLacfilEQoG65szzF+F03YPaPz0LvxHuEmB+dqApZC3Hl8PVWfKkGNYp2Xmtr0oEuY7WBFOuHoX72aFh9TP3WV1eL6om2ktG5jm1L6E5uHO1qS/Qnnume/hofNBxz1oGbe1CRLVrIk/cYVb1Nv37A2/Uert2RQ2XngUNS2E4WYWwiiHjrHEqFJzoSoIzkKVo65e1G0Zk8Sm89wztFyPCkAVjWL7xcGwQO/b/oBe+Sn7Yw6Seit+g/aEE1OADdV0ps4II6CvIoYIPR5X3qb0tLLQyhZ2rdZBnKSAf72w2CmQ/3ZaAc6VxoYO53LlxoG57tRrsH8JzHj4KPtC0RI0CFEHq+wkru4kaqSn+jbynORsdgIMqDplAuZJ1iPOFaGrYYTOHAsd2YXr10JqSvP0BOCiPW14kkLx5hcY0njSDSH7RPJVZsHNC9kCk3HTP/8W/K5rMnyoFroa6lCSk4QcER/mVAKE0OAtiubgwyhMEoJN+LWO7D6i0K4cozpOJJFP5jbBEGUTELVi8A7/sGSPEqiquE0G/v4S6MEWAQaxkKze8kANAv1gYU2wS4J0KM8OWFRbnCoKXQhcVU4yhtUcHqZ69wKD3Mh9hfHs9qCnnCQ2lAvQBeU2jlU3k0z5l6Op+oE3/QI2aK0qGr0MWFwlxayBJmJqzIg2e0ZlUhEALKayFlQx2Cn2+lQsWpmuUoF3+jLRF0o2KO9r6Iv4oWVpAWsLgH/I2HF1XyLTmwCDTKOQyMQusCMMHz3pPreaHQAIEUGBOofCeWpxgSEaptXrfWwTwRhk3jgYey44faAzxnCnQQ7JnmDK/Rp8DFN2In8oMzVTZvpCTple3ivQyVFRFncPDyVNtTKKyi4GWmsBYdqNgaYm9bo1yyVSjHU6crkngxpvY4S3omojV87j2fBp8kR82qER1p2sgmAOS9G/okH/Ecg0SsUyFtm44ocmqWoKdD7k6ZRCMVaOLvpIftULjk90bbqVBh7pKlm9kThm8QSzw9AWFySy2TwQsJQMFa4WmEVRV7xB0NizUGzKjGpYiOCFzGHPKL5Z8cH7RO3vQ2o+TDoDNGKsq7RFvQ+b6hn2f+ALRQlno/itAYUeFJ0BkvSePQmCYqDn15eqqaCbVRlcd5DojTd1tf8qYQ3ZPIN3t/bWynjHj3gLmDxUhHxW1Vg3ftsOj/L50qFSYvn0pmamn4/hU91K9VYETlvGU/VtLaQ8B39nhSffzskbBiXn3lmdJr4mm6bbHXl5VlTsjATPdlbYimQFdjmMZCumeihirYOXWMUR8GTCEdfPMAACAASURBVEX+28WEyK2+IhGpO62NAXtqJNjeCti7nWfsWafZTvjJKzsfRGLJR9srNzCWUDgzkuI0n1ENHjVEZctr2QLnWVt+AO4EUcajOdGchVAzfDPThnUfQuIaIgZLVzcB7FAH4jhvnsZe1giYmMYUnKB2uDxy4MmsCdpWSoqqy7iRwRJ1MHhWMgxkKPRk1O9d90Aq1CFQtw939bx1Px31MJBkTGDwrGnhG3vbAV+2qgWfRArZMmU3LPGJ32z84/EHPfh9qj9Ux2x6k/9eiWfXWR8W6eU4D8IY4WhM1ABFVM/Sk4aw/nr7zS9o7OPqXIwXHh5KL07y8YUi9EFWmS1o5XjGWK7KY9CshcYHB4H4ig3vhLjySLqyI8uMa87joIYQvvAsc2FRKA5TR3GKq0zLe6EbaiFoh2WLsi95MzxeXlQPRgFaWKueLKBsTROaFT4wifXLSo0XCL9Ge9Wwdgzg/K3v1E0sghSxcHVov1GtxSgIy5lexGoSIgCP06usU7yQaxX5AOAreY5sgRpZGdG4PkCcasMjCa4PeJDgzol4ON9HhCE6z1G0E/3FI2+DIufaAuCmdqK1FWLm0UzK+j/xu4XL4F3mkkoLhZ0kswdU8kiOj7v8KBVKqKfSCKakOIoXXue5CjclOrUbwJg2QVzTl+5ip/JsJgJvt0MYnrnD15W287AjgmvZOnP24KHoptPWpJR32lMahkYIu/+XHh07Kmz1S2DJJTr/bR5DqFjzAKW6QCpD3l67tPBrwPFco76i7G337gULaQCvXw1rZHFkUeLBB8018XvhzhDPZi1u3Yi11HfH5Ms9nyhsUkDGfZJLu9/4NoVOIfALNatwkZ+99OB1zxUDwFvRwjjLJTBjxBDDeCkRlkgnhTzFYTYRZXN/addipDcR78aszEcxomLExXsMMfKkfh4AgOwhE3SSoyhV79tIgrdRXhgrBcB1nffJlq5WHkc+I++PYkZLskXrVF2r+nrGJXuBVR8AB0PH8MLRTWHkulMXcp+ACL+Aq+7XnkYwiYAbWf5EIV5W8v9YBkLkiqOpzjsXT6tLdVC0Dkz6xS8av+b88suPBPyPq7UKkJ5oG9mCHSqyIIislCZVPglMha3k7Tm0g4BdeF7RCc0n6VlfQhPyR4hldqVMw4w8MxY4hza5oE7zKpEZd/Jz2iD0YdER0WVPRaIydMeKcjlaiawbtIKvIkdWgATwZldE9NRw21KvWxiI0YsgALw0XoLnbORheEpPH2uvNPv9vcvJz5KcUhlPwxa2pVlhR6rAY6Ehi5q07FXYFYc8oeADV9CjGI/oSQZp54e6C1efk1YKTkzutMHgEjdPjknFJ8VJ43KMf4yeRriLhkl9mvKa6BLjqZ9S/2neYg1G+tFBZgZw7okDQA/8dUbIwjdneUIfhkGSOsE08qepNADwr3xR+8B1mImOzaOq09s+aAbBgvM/lB2LDeCpc9BGQkCehEp0tkrghQPgzsHRhtECHoIZ3rWh0YvF73FEZHqyvndcE+eEJ4Dr7wi5xiSLXvTQ01JziMJWGdWYwaA+Dclh+IwG8AWMcvNcPB+hRAgo9JgrB0U3HgQIBeQDELjGOfVY2Gh20lJEteAEIT1G5lE8fo2PZhOcCORjGD2HKFIhhH6l5g2cggNtZ1SV6voNTRTcJQxvJnKNKFzvT82CHTOvLb9Q8kFXvhvHypFDKm1WXZBnIMqUQaBkDKVGmfy9TMC0LfNMz7PQv7aCrXlDBFI5RQFQFEjV1eUlTRHL51ehv+maIRqrhxZzci/VBVaPzmSlSpEAPkon6hrRQsqalqFhnUrhyUrfKfyIcmFfrvfBW6GFCNRhaMYZyylixPF8nJA1UIju+oqDMRQyM6Yn0Bi1Yj3DMIkv18O8xYy6jvoQfR7bQFofprBFcWQo2fhPsxZFDuvFaf+Sl2W9XSi3WEELt/PBVubIHbst4nQxrrEnjAjqD1dbo4DwmKyww2C2GjKuhLHr9smhdXNNcja1DklFYpkoxUvBQ26YQ7RDxicdvOgpEXUxVHZHvrMUKPK7G4VIg6Fn4FO2X23xjPUZAA5NGX/ZDsmk3NvA6xK5dPihyEw7pQXZTAMXoOgv0jHMXco58u/Bi+h4e334TNZBueMl1yC23HFdjFei66Ub0DtCUQ2ahhAKPz36mD6IFCDjvdShUJfau04xZAm9p7C4w+Ojs7PqVFGljXYHnOuUu5X4d6zIGy1dDTpymdFfEw460lscUAT4hCce6+4GHq6qZ0CK3GmvvTuLaccLIDbUvY5prOXC46Ua6KCfg3+gDz0pII07QuqGNuqSx+MsceZMT/XQlaXmJqW4FobgNXR3ALjZB/2Plw+pDQPoXeqAgqFLCUTgC/enQp8ogA5nUe3VXsV4A+XKbZBakXNYE/3W6SWgb6hAcScA3yqaEdFGS4RpQ9GenRfjRwKzhSbaJQPQbkuqz9n67K3SBWdq+Q8Z81hD07akMrirHVe5T3Zvf4crEnB96wi88xPmY/z4zqkjWtr6+dvn3MoYexdPXzvQhOVG1eUk2Nlv5hyIh6rVI8dGmYhWfK4zWBc+CUhhYK2EK63ZpkM+EUXA3kvN3f2GIVuCMyvpTmxqlMD3aBpQFG0JmTtJn/ngyJc5IJRKsYTfQrGGp8fKheVN/pgIiPcE6x4+CCHz4iZY4LsXjgi18/byvM61BYkQ41iogSGSRcCxbLqu5DANloT17BFEU4cA9wJQ1gqhyDSWsXKU9DgeEMpLr5x2ngcBztWVmvjT9Ulj91m4WMm+X1S+xrLGGOMQmei6FcLSQEQYVjAiLW8jNxj7RCNFUQyPujNc8lHyUDBoomvxmBuQCgYO8PCTY6Iwjy9KpKhZ3QMO48CXBVD4HoUbEZT8o7muAGfcz8VBMn5eeqSqZSmo8wv1tNbRgoQToc0cAMeb1H3izOwikGE0unjSyi2GG6maVPrQWk1AAPBj9e0f9M502ptOnbpW0Ym9lTKnGspzvAU4C/S2/rb+DGs/8rFlfYJ+JgfveW1zAaCTPy33S1rbIDPe+PMaIsvFRcGEVIaxZdGH78LwrBVFDUiRXik+BwoiQunwchyYYQ9Hdyk9GmreyfWy0Vt77TGXAuBBsjCkSRedSo7GkqMrgcbSBT4heOFJBF8YwOVQPTo50fUqMJQuuNZWVc5cj+gZ7SVjf7Hlwq1ICfUHIFo3ECZG52D0evSAXtCvBs3ku3Y3w/buCO/kMYOHc+KoRRqAddTBcq+PiOSWWi0tzFY8idx+uwr3zo5etoF52Kv/tu4xF3hfXOg0Mh3lm+KVIMbzYqvaiOfRfAWjRLqVmoazUxqfsH2JEDo7ZyKiCEjD1qSR8HB9RjTHaop+HLxCM5vRTNXONLbRtlS2gR2rC9sDbVeDRpfaXbTgDG64RfeBBsd4/Pr3hpax8ByRPVMi1ikiEfBV6Kca0JAp817ox5Ax/g2eDn7HCHFBdmveyfBcVFzMwv/pHMCXHMNJWgPur9emRGidj4dupAagW8zHNRVGbW7IAGJHR7SVzYgbn3lqoVNDf8Spgo1chjzWkSL9VUQv2Dd4Nxwg/Wv+Cp4rRn6hk99NeS46LyLPJQUb9DU/IiNBdt8vnpF/W8aDUH6qI9cZOUl91bu+IAc+tTJT2ZyFh5wyEMri0Iu2v587lEQEkzOmUbQQgLwxIF7aFTp3ru9Q9VkODShU8GEJEnC+SwEFKxkh81AQ7iDmgoMAac4rhnkoIkCIDGKyTuMMXCrjSwEA+1BJYlGZR0girGvnxbm/Zo7xEB5ZKnzdH6BfrGmmL0bHRCEs7S4+oRQwRgK3guNCiUS7R3I3XMP2j022xjSdNXiaJ9BHvccB89ruM8C40PNGEsq9AVxGkOoNEBgCB7bEMDIy9+0itvRQS5OAUpxXg2gypIvTNCd35fL8Qoji41Dc0N2HvsD2aXjAEXzVBRpmclbbPnJ82Zyc6QLfL5SnFbIbLzQM6uclaEaBUgq4ATw40HctgJBMWjzLwPR4LuOjbe/LjwUE4om3n6rFpfoToNTNi0RTcoi3jA+E2fOPvGzcMlIpfrSMNZ+cpLAgefWYnnpsK6VBQ5GAyxwvK2uFYC7w+xl5C9r4kxyEGSTFNgW7+bx1VRApBbHxhMr9HIbWWiBjnHdNWmeR4BTxlngVUtmDtJLFQHFn6npsVhx+VHhFnkUaDV4bjEyHjOPQiI26dEW7z2YNynnvxbh2RArPV/9yhjayS8QBo54QPt42POjdxEI6PLuSyzM9kocC0PWGIgZ0U3ukfhNsi9qqAItWk0sMUYxWPccrkuBvRZ087v3aRLPYokouPpU3hhSAY6BPjejxWU9wEAURLmohYqY+arYMLusGvOqORoimvndEEfqS40NGEL0FSxE0+Pfxyag6k3FJ/3ZVC7nwaSl+fardOoS9fSiGZSyKj+ypAkDWe2E09LQd8MGR+hqcaYuQdNeCw8UxXzG8nBqLXCyFiHECJMeuavuXivP2YpQrgfaGebkZC7yOboxT5QBS6miIbdiQ8nzz7AZolQZnU3cU8uKIjEfNOEOvoSfK9dDO+gNQIsleeDtlNLzsNGAsbLd52OHh5Gd74voJByZ4qgZLXxO8WSJQZUxhPLRlMxWfuTM88HilxeC/wYR4sA0U3zdeJaJZpDZy4KlTyxhy3AnzKY8x/mClmFUxpvPtGIWjognASVdflxelKdBEp3WrJgqYcozxCm/a+IAXtO6XT18Rrk3UUEAl+IQrBMLsBaey1WpB3jY5b/4m57iWF4TSo+Ix2jiGlxiNB7Amovk7Ve32SlIxOJzm/eEwTuR8Szg39ilHaA5SoC+ozCSE4/2sHARBvku3w+N3mCg9YmyxmQ4EIGQGoML4PlwBkGWxGJtuuOTIPSka2j5OFb7D218sAe6TPO0oxhtnP5ODibC6SeCK19iiEsovCI93E3m4Rll7TaCdBHOmPZ8T5bKggSuFJWgUuSwk5CwYQQJ7XIzREQMa6Eco3caZlTGKuKlMbZRxAK/TD1ZimQfCoEimNKNKsU28F57ISFSBOk0g2sZ+zEwRMKL0xhxtyhCmrVsLJnF6lDj5vijU8GLBaMCIhu+DEJxvDQ88xhGsWWgUedT8JK3UwsRWmFJQnNFMv+wrGTpz97MOTLWhkV8v0QirDyv6WGsLkgY81FazUxUZsaf0SueqOzSZfFbGjfg7PcS8sj+Aw31uCKKUjDwX7wVOHi4YXTzKEMxiMUfzIqMIBT+pcgDZOCKXewG2CfiFNnr+WGtxJK8JXuAUxKUKoAjvFdwvyxn/BnhzAMaRDGJ6BtDzmzaSjRESV9aOSdI51oBai0qdxNgCqSiU9ok7xF6PK5VMWkK5xF5L9mFzHCbeG2Fvy5m8wWvGoL9DQTXqzfun08Nw6idJSeFUX5GQx4qEHCvqRw9sahlIZ3ANNHJEjxRGtiDecUSj8/6lpStth9Nw9b3huaRQAg5RgUfKsaKX5qogpm6HrYdhk6fR5yXLMDILoCghB2ZsVLy7xnkh1I4uwWPn/syRfdtaT4wZTjQ7db4Y43EqGaO3PgXB7BFnb7CKp8hxqp6FvdeEhEMOA8jhj1O1PT1W4czGuXX28MdqUNtgI0uix8FS3Dv2QJOn5pAOtvSFTAP0pNB8CIlzzjr1bKJqd+1YWXDUaJGMEOfUL2HQFYPPt/bf4fwUR8LWitMNsHbIYAHDkk2Jugpaspa8d5GAuNYGvJ/b6APzsr6H7xK9RHIdPft8XnwrRRCHDAZLpwMdoz/L0blFTkoks/wdI4hri26tU3eW07h9CQ4wXefGE3ATqWsJaRRs+wnNx8HnZsJ8Fb0U1xjmU7CKKXP77xhn1NuEwUq3z6lO9kMvbtQYbE7ECmP04p0/VTe3aXWhfGAfYVJzAA5EAHDcPc3hdBZNIRqd2nSjxiQ7NvwD4ACBz5DltDGuCivKW6Ycxg3PzRZRbe1gjWYuKpmitDgNAI8cDHltg4zD6uyVDNU3psCLdnipyNn3OFO1KZNdyjLGE6ABy4TSUodQQxG4Wtj7HuP4Twh0qT2rV5fkJwN07NXpvoC386xZlGevPL1iVwS6QiWKmUoVvUVOn+Et8y+V1CdqbsE5rq5+tLEjYZSyXSpdYTw0SMdilvUu3cjKe/aknF5oQK+wQ7Eg8YD43e0ji+Al/xj0UIQJ9O6CxRwdbsL4IHycgkUYXtWnhDx2nG7EHk28OK9jhqPd/z3oVzi0hNx8drGBFk8rEiDxCoBIuQ8lqL+LBZpYEQKj59jh09UIZk67NvYgVC1Yd+9diwsG0U5eCmdbAw60AI4RFHoD0scc46pxchwuHiPKeqT84akO4EAZX6hSmCMwrXIyj1qyVi5uSZ42v+p7RNN5TqS8ySGSylGlrU7k2siFulJCf53hRitA31lnN6to6PHjUwvk228rnCzDwc8LsvkV+b74BidpnWpuJwpBz+WBXamqN3ubZYojlGd5FX2SqlMHLKihiI46xNM/115KX5sX5dLVa2aF4/UKi585hmGPYRIV7RjGFp0SCEje85hqVA1+cWgU9mAroPIlp+MHBhufJa5Q+p4GIcgYRisPpxuinuNDlKjQNoBHmgiwKPZgXVya2tgjZi2VH35peubTtq4Ejs+uLn3MKQaavfWMPpT6AJ+KpfHgybLbJgxm/Y8kM+OBwUtJQ3JARNJCy5nHNMaTU51RPtPBHTaspAO0k2enwquBQJWal5VO3eKcaGINR8cPpZfUP/7yqQpc1dXN51EA4KK59mjv9rlvXOH5G3amiB5T9ZtHN64XSmmiT/UYituirgZ+gU461EUMecO2UztMCRwpuczL5xswcngLwEgA9zkEorGjQ76faAWbOHIRzlFGv5PN4h7MdprO1YKDQHz3QKu0r1uciTGqbZE0uNLYFmwvaw2y5uCWHHChHR4N6kRGLH9fc8hWWiXm5QTJRnpaktDSW/EoGc+KsKBvrtlSaiOiZXzgzfj5L7xpaLlUdeguImnwr7NqOfeQ5fZEYkzmqrI2+XdcGoaVo0hglsIudizR3+INIs0LnT2vXuhfUsRK28hUoNYbqSsP3X2KxDMtGFa5Er5EAwdOEULp46nyBG8tyRy3cxO55ei29xhhjXLuMtfF4AtTBRBGI4EQcs6GxcLl9KatvCeGFFWhhIzzfFkpURrwT+WxsRVjoYVcchIQOXAAnLBM0gx1G95zFlzxXe2OmGvLRym+MgMKBL2dDuWk7wIgpcc4YwsAj9Uq1efRCrN4ymFZ+xg4nWrDFokYQoTjkDROSqJ3MYrf+Xlbkk1E4rZ1GJ/VB3IUtEuexNqEHjAMHocbYRS6+rdQdmHRhedsH9EeMt4I2gjLFite9JHngCG31TY1TgbyOpWcOrO00o4Wj2FARJy2eMFJGRsswZw5UFMomLIB/2IAJYXKc0pOzS5kWNslWmNoTIYvCHdbMYSWcgGSvSLmH0UsEX6LZw2V4ngkA2usYrYLcrburkeP9b2abZwopK3WtpcKhUrxlq5cfJVWwxitCxVqLYh2AGoKR5+dsHtDXd8UCl7LXZpoe8xYHthQBgSUIMd7rqN2fXBCjCTVPTzN8Y8UjspQlTERhYlh+Jr+qTvCGMWoLsWYtGFsQptIFSRz/+YEwcjnFuMp5Igzv9lnSu0KbTxt4duy0f3lUfdJAXHEop7H3taNO4Vlow0uU+dAxxI0twMHZUhNj0gZyTuIrl5gHGFrej4kz7FmTuFwL41Jc6YuZCL6c1Y1qSi2q9Lsw+k0omHQiAJTjRcAJ9rFNjPG6r81NgAgolQNnzFJdMBWY1LCuXpJTTYeqGMa4eTz66eSF3bWUAgXXpZDurY8Q0YQfJMDPiECIDq4nabD2m1+bhQw4wjPFFCSU8FuCs6D5jQNAalbw2pukd/W1jPlrmnkMeRagfFgoM5b6ta1po2v2m1G0auqp3cc7ayaEI1vpQ5cnOY2EE2O3MKVNsLKm+vfpWhDJIECNZ/XYFprfpadDDVrRsccC61R3qAz0AXW36F7fP56etJR0Bj6lnTWmqIvO2fJvwngYbJwacglEYAHMoxxRK4I3yN3KXONDCcNAWJ9Gd7nLjdEE1KXFNhPlEiATDhkrHrOEZaTfie66n3R1g0FNMsz4g4hbG0ADexhzY7V/x4tzUE7jZ5swusFoEvUjzvHUjdh9sIVE/GbskNOB9FW2K/inZlQRRab8ZTtq7UVkF/DKWZ7IaztPeCOEKvokei0HKkNfQ3ml6+5YPNSJ2HtxUQ+VSY40Yty0BfY/+ZtitiZGUo2mWz15ajMBLEvk0UwQ+TeU0KrPpLNijkEhG8RmrbFBYj5OyUHrkUlPKfrOMx9KfMKRnPRl64lHx77tgXCClcdyRuZKA9OhIBtFxBsguAwdcanew8V6uL4t9JRje8CpEuFaa3cDSzMiVypqiENehgKcUawcw6orRbQ1qJcg1kJuwSoMamxmPNYoQ8Lht7GKgNwyd8BmllTFPSAIdLTL2tgHy3DS8kNyQVBQ14oeze+b1nQ5dOSy4FtwhsIBoqqeV5RkJdxRQtbOYc49gij3Jp91nzZhw0kQIfB1QKaItF+SjyjhM/r8JyZOJ4e3m35fkQaiqBbiGGXmh9D6IqVXQgQW3aK5RwK3ffN75U8aRgQcc+B+vWTSpmxDUjeduTU6SS98FYatpSyZ3gogxZeudHWIDoznTx4IN6S53upk6pkAXqPtQuLOBObZiaEXXWQwcNHWnMdOqKIy0LtcmVbqo0wUJfGWspXzAZgAOqiIBMvV6xsD7nYP2HKpJclgN1xjKbGtufoXnWAwsDGyOM7BfhLd0E8PqbnddL/UQCcEgYgElFDJpArq0A61dG7XKkSejfsdH9qWmBUOki5a2GedeB9wAKX/vZKXtfC7T3H8nYN7PJekXuMnEW2T8Xo39LAQ0YSiulI3qVppLFtFOblhDLGBA9EXY0ey+FKVKt7+xGpkcjF08ls6D3ikmFSWSU3gRGCkYOsu6IdmkWkha5X0q8GF4pXS0t3x4oMADBko+TxcAEK9noD4O4ZELiWohhGoddQX4v8bUQQZedJkROJ0zt047J8h0dLy1tC4uT1aTEN4O9Vtd73lix29+Bh6sAKPe9CKMCaskbuLKiUwLFufpChuKWlrcL9pC/Qk07MpYXsGoScT+iWiHgd0TNAY7zRs+XEJbjE+Bv5jMipjRFoqQ+JgGplou4J2afuwUZm0ShBCTd/y8gqBlzwXYIWl1p+GxAztTO6V4dwUp+GXml0YgOpVtb6f0QT3ctd/xpnUvVas6ROr9crl63+J+fPqoUzVbYQN85H+W7xkmulmzjgmq6wGvzC3nMkDiO8bVTWXyxPDyrEDCOyFuQpzMVuARo2qckaMoTDV5zPdMisyy7eeeWAR3Gunrx7OtTA7ISR0ltEqZADx3slEUQfZDrxhKHK9pUA8bKNggkXBRLnyUbHKELb5HIoGPOXYQgKOhyiSaHJHDgKFg985FABgbQATqZH+JuQdrEcsehP1HGJojU6xVG1TA5+qrx47Pkl3KOckaxxmn84nMUI9RC2g9C03gDeUvYwAc9lzmNZOlSAwqyR7w+gLa/iHRqkikBonKVyHKOBvajkYqOiNHL9/ITBEsBbCjkA97K1py1QjTwWbxShC0COIrcUwJSnOAWoUTbNiIvwJOvog3LspYE98bSEfvjbAslBAe5KRASD85cjp+40Csk6A1NTgFeHstI48L0JAXmPJgzP2hTBhrcC6IviMEfkWNp5s4btYwXsfSXo16q3GAQ5f4tHTNe0HkqpYvTNOFZQZyIP6bzka8MIxZjZKcy6VXjS4xU/LLQ9iBwmnfBGbLki/wifsILQkD2ogA/ztOBxlA1gIk0+fVBdq7p4SchHe1cbIc21ZN6efygkvB43kcBoREhNnkzx6FrvaKBnA+eZCwno1UBxHrwFkNkm1o3wtKGXearFs3ineIZ06aMrFudoF0/d/Fm+b2WdtR7wqzWxxsyaWzaUbgNY1CSHNMDs9FSAq57+dLvSWd0HGTMXCtE/o3GHxhEJLd18wpnh4+ql2UuSS7VgVQvLpTxPmvWsVCTLwntNoWWmf8pxtQPpBbx3QWr1QGsj3HLvcbZJWf1hJXtrnehPQS57jDVW+qH3BY4nNsjkbbEeVHkDOK5RQCVFmqgYpHsiLJItOqxx9xVeaxqsdd1FKlwDYPJYADjNhiTXiAaVz6QB2CUjoLYh72YwNBXVumLQayLRAztOd6PDG/VG7yj9480Xug0Fg4+193ys9ecgC3usqWPRkZZjC/pdaS8cByOldmYdQ4QaTEp0DfEp4FIAhvmxPU376mWorbVWV/pRhZR5M+S/eXak0UIiS+Qtbu//pKOQjhwpmihMaI08ZdZrmuMM3I5r800egUHhqIzWKtrSllej4+q34vH1y0WRWZleIijxjPZzC7i2DJG8Q4mOhr6PO3totW6L57V1cevxzQK0B5WL4u2i+nZJzgQxc10KTd556wuHmXrrcu6uMsQZ4kEACN1EyT1WAMDJnsS5wjwHdeaxM0foXMJCno8BljBvEToeVs4uxkqhcxa5wyj9D2EJJZ2EJucCO+jeY8LBCRylihwGNYD7JLQAL4DwRBWcFNOslUdbqFUpTRemzosHiDHOCKGz3Qxhigrzhfa+z6Vg6KjjUKs93fCio8pe4XRJDcKGRQWA25JOJjGwWCZi6QrQ8Ecb5CNEX/ahwL3hdUWVYShblIwPj7GyDRun3iPfYuK6iM35qUID7hng5DOyc4wBXM2CF+++AEIYI8an1pyS2fQed/dpZvSfzLaCDqVKcRtg8khVlKW9dtOPu6Vf4r0k5bAZ1pzUQvRj5v0mVVAYnCIYjJvgA2hQ9i03KYa0VosBkDQIn7sonUgNmK0cTobOufcXYdcYyFFO1bs6TlpK6IcWCCK8SfiSoySVq4yEn8af92PLIRXD3rmg7/pEI/28xwAAGN5JREFULM2NU898xCUer6g61alTZ+q6tduNVWOi0PpSXjzHM6Z0O+rUkua2Qq1/x8BNJcl7tzyBVITG1Vp9hFBF7rIonuKWhKLlqfZSLQdxPG7xpOIb7LaQt6eUAAWQHB+8kCeO9wwvsNsEl/1Yuf0JUQUdynAsHTLWiUnmdQH4Vuddc2qfMlTVlehibwxZ4QH6OlstZzJsCZ/j3dKdC7lGTjCgd5wgZyWaYy+pB9ZRBYqPlf44UUTgmbZsnasOwFlMGxa0BqVOJrcaAqypB6CJdYroxiFGJewexnsaoKwOtSDIER5mhpJjmYK/ooV0yH2+nSDIvcML97MgE89Hl1GIK5cs9oenkkcGvBrl74geclTuqSKKG11PGNqni2mMjMW5dn3Be631be9DSMD1aMp/CkCHYioiVy5oIVGMoX6jTClFwjNOtoFnjhQGPZJBg/d/rTAR9pbHb/rFl+tIl2UDWoaeikHkf6yXCsDGOjepsebasBljAMVZiq2OoVsKftyiYw2Z+ciW8eqnM+bUPy4Ss7Majp5rtlrXm6dq+oWebxsURfLKFrEicXFN0q6Z/W2BL2RPmsc/hYbtsZf7FKMmFweqP3v79YNzd/Je2TDPqSq0uYPpsA+xLLDjsdbxMpbySmRaJ1GjUAedzC19prf+9V7THAo6vByMvqMfrE85i718tYWWAN4obqSDG9AyMDqURe6ZYrlo6sGZv3xtpZzQsQCc6vKNAJk8OPH+mSqQY9EheFSNIuRRYR4AvjLghwfOBHzARQJQ7KOO6vFSnc2/LDCV4o3Hm1Xg3MKRheJFBgGKxRhizVsZMtXcyolnTXvL2A/eqNlYxMbLz9994xQ5Gx7JkISGXe0eUY8SNnO4nGuSOQlZxn7ZYoUXhmg4rYS9qeZ3w0An/3LN5IH3fT56NE+J/a3RmqCEIr3G+ixO6skzb1k/pScsuG2h8nQC4FHi0R0sGuz4BDezQvEcTJCgURpQcb40Wj88WEcNCAkLbKIvP1EQqjjV35gTqhSOGs3UYlMduuzZZR0AoLymupN+zD72UF4RJ16pTzQex5Lzg1HuAJT4bsuBEKRc5BFBJZpDcPpVUQCcLXCqXuwb7TrYqpvhVF7qlXiOoq/gh5TctoCnOo2FTwWfSrJcFvqkqKzkkfpDiJWKEYWPR6caEVICK0ebmuu5D9s1Zzo7up9rCW1JP7m2RfSgmBP1RhierClHbSJLSwHLSB2LwqC+soHMMYx4k0RonMvHaJdxTEV5OYEwdXFUd7szHmuLTggQKA1VkD+HjBUu5uxj+t6X8OhIWw3P5MGPpK+oxrU2ARRldFGdP9PaXqvAh+ZUNZulwoavTINawZaiyNhj7XPBmXFLU9f3SJIXe68sX1t62italHmZc4pt/ezg4VgPY1GqPTjDhWjIqWhC2BqebvqkJ//nmpepxH1SNwDgeb+avVpA0fjfbeZreKrMKULywW7hDMQuCHiAEHwUV+aU7rAzf7oYWuOPERe6F50WBn8BrsZIv6OPrJ6LM8II8nt3gLlIRRGN+6SrDCG+GkZuadxlLzqdsZoqGCG1oZF6KgleSFMTqLXA8eycdVtUE+ueE/0WIzTxkqRDTY7Qm2Ve5p+Ld15XNE4N+WUqo5Q56pI8jEPoeBbkntbKk6nhejRPadQ+AwcLY994hqD0eQFwphAATicgOv/ICq0BPL1Wz7MJC0dlctzL3hveuENc4ZVNsP7w0pKp2CYxU17o9FT9bBVOnFPpqwU+OpVyLouuql3DN+ES/bAdhrlQEb4S4Cdm1xYktw5LLBfBQBGMjCdug0T/tnO6yQ81gZu9lYlVSfhYvwA6fncbQ3cdasKpIYhNOC8KSxr6Fv1t614C4hxiuhO3r8WoaHvl0cZwheTBmLpv7PkNr6Pc18/PPEsUTEXbzgDpaLBhLkiDxoBaGDPBFRCGYNQAYIADzO6ExNGSjNnPLdZ1RBugL++zvqzPRFuWKAZDqKjYhSXh1XLUKmMLY4DtV1SLM0aO1IxDXyi2pBCI1E9PgBuRHM1fAL6X5003NydUBNQ+oMcREOVJaUgC49HzX+2DlzsdlalWrmud9pT7GuAQiBTK3totFEKyZci/Pbk4yWigFA4eL1sdHeazLN65vtYa8ctdBRRKt6UN2to/xCjWwf+PAkl2YxAhI39LeNoFl+a/2ELH0ZaPH57aSNmtlj5X2ts96RmvNRspH66mXNFrQL9QhUz/+TXHrmIMm291ZKnozxozwhIlcGQH9QcPqeqcUe20FdUNW5xzjHHCulHg2sAKxtd0Nqoen524Qcm1wNiFsEkYeNK6iEjA8bEL0jYquozCRU4gizaV8LgjDfm9ov5KlI3+5BgSRyo4pRFNT70anulZpBVyUYulHCvyIlS4s3blz2a1MnJ057qim1PVFJhrHpWslWrjtvL2mhfHwIR32oY1oeo8zklvo0eypeU19VJ7QvXcCvzcz4dm7ZxH+UoAYo00Se6Y861IG3onZb3uyGnK5p3a6FSvWdw5DPaYTwP2zRhvP/32chVR8S3vrGE9vpTH+LiMp02/NLrzo7vzMu8bTPLVEDkJX4yg0PVt6a/peUcnNDhSipHvAPg7b71ywCu6uFRuToCNd4rVjgJ02Fejks/iSlM/1N5D7B8GZA3gVD4Cuig0lJXD2zEkhJM8G/p7rX6E1uMJTmG5RSi1AFoAJeDZ8kQTvFFEhPPZPkJiH4JRDHakvMwD5Yb2yiPNJXwbuRvH+ttbHkAPDBKDJS0f1VBG82WEaymrhSqQi/VfFwnozt7j3dpi4jEBJITmXP3RKMsi120GYh7lZDWH3K2/gqFLIRxjihxyVAE3llcowRLyNigncxQlzb8RmIp+vqW4pjBVyQu7gYkNgNj+Ri4f5etzzPXThH6K4k9h0T0DpkuBB+AYHbLsXXsN07NnrBaMoEAxUvg9ailiPhCB4hzmWnKcQSe2W8Fv0WErmumoxY7CpKXj1PpaJwfRa0DnqAPS3JXKXHvR4kPOMR4q/8oZ2NjMBwEx4e/ggXG10fahPuFw/Qk3r5XOgRfhMrbpxf54wq+qIj19KJ46k+e80PnOF9U5XbUcsIwmP4VXC4/HzAKM2kqsKN2iPAK3Q3mWk/xCsuP9AuoG2JZiLc+b0uJYa8l+ZocRg7B5hzAIfX+BGN29HqqansjZ3rUh8vx16VShWeoywiCmwRC0j+LOjfZhXyrUv+AgDgoVoTORLqe9mGMYlY7e2AA0pT172lgWPVAO9SHdwtZNF61pn7si6tIz8HWmNOBh9IYmgkiVYK6npf9xfyIndG5kjY5PtFdaoMwODiZvudI4iIBE6iuiKTHWCIPjvcYJhIYA04sx4aRAJyJ3FIVNOKybPdzy3C/l8VPFXa+v2ToVeRHlsnC3VrzwQXzYxonbMNB8dhd04lExzki15APrVW5xWFlv6xSfAq7mONoNIR33TKlBZROt/+7gVXrS8eQGOFOnlXdt5DU6rh7/7eHcMQ+a2cToM4Se6U6vTcvDbddlNHJwD2HrZ94xgvy4ArTNEsUd2pRtUaB1L1/TnljrOzW4+qttaYwvpKarjQr+bhchF8PqrrUQuqAYqi19kXKcwTPfP1i2cR6j2Lhom7hP763X/8VhpiYC7JWFBcYUXOHp5H5f6IPXi4J1PhspVNEKMTmE9v9r6zx267quMLxZRIqXXRKpEkmQZMFOBAQGnILMPUiQUfIyeYg8T2YZxEAGgRE48ECJKBeVSHZU2Kl7ednzf/9a+5xzKdGGWO4pe6+9esUVhrVix4aZOtp1LZ2K8g5czgi9AwS4G/PHIioz7ECxAb1D9/Vs0LR1NQK8J4sOIqYkxJN3cKHLnbYwry5Iyth8J4FMzeaC+hTj7jP4hTho2TSSD7c1Q+PpMzyQZSW3KEYaBI81TF2kPqQtqyeucQ/CVQRN3AkB3iTYNBphwLWhc97pNbcI4qPKX/mhCjQjOeVt7vEaBxQKTYQk+KpNElhlDF0IFKjnGdAZLaGINQYTjFK/yN6HLzlJj+enOVPRKHCVUpBYistGWB/vq+7cJI2acZtU7nXa5Rdamf8cFkA8q4LCsVnjXloO+szx2Cx/cWJx3jQjxWxaiWYXxHBV2GZ3PY3/KcvBphqXoKehRUQNJJZVBum5xuCpQj30VZ6kbSTNM7DgEdBi9of7ey49GcjaGjovI9aCf+EiAlxW54zKdPDQbKr3f9/dAMMNCEy7ORANeRunW2ujwzIaYq+kF4KFfu4xgCLBkXCrJYPR6RAXNW/lHtOZvvclYOwJckemqNyo8PVD8F4od25B8CPhaYw9Eh6S0Jqh5FINVBx2EExwrXiUo2BwqES9za1dM35mHIN3JIlh0eJKN+OybKnsDfwKAelQGrTDbGPi0Ir/k5G8r/map5PiE+IhqoJSx7Vo9gF928kXKBedythp5bvJOOnzTiIYvKWnAnYPKtLddIQc9KMTWCjEwD5j0x3gV6UmzokvwVXVB7Mq8ZqlzJMOjuIldEDb13kf0mmyOZC4qZ7beWFb6caPTbqoP9fvdSmtAE+36vkLqzBO+HbvHwFJftB9rt8tPJjXvq4s9DQm86isa67rPt1nqvcu93H+tc3v5ju5j+QB/MFzp0EpQJGbeB+3R5/afk5zLzpTRhiGsB6lyCSbdb8qbCq//BCcPywI26c0Z5E3BzkmrBvBF39rcaFKngqcURW8VTBa48o0nrIr1tue54hXoArkznkFncb1o+uNv7Q40oFO8pWObjGiGY6tywKnGT4JssSoeyJuMjZtuksDt+tTyEEtIIdwqsHx8lWnQIvWonRkithSW2+cbMmHTxlKCMS2JWBsoCYMjKKowVgtC+8qUAIGMUOCihg5Rf9oGpT2IMAXVd5D436mVsHQF5aWnERSrXuXCOhZMJsJla9wL+Vxw/5ejCE1Awhh6gx1IRmucgBea90R4DA09sKyHE+v1q02WgVVQ3y5bu8uhZLh6qSacME2LkY3wknmmBQTtfF51Kn0mKnDGfW7Y9mJqLZifF94P2qzE+/JruaIodlKloIVAwi6pFg1SPIFwvsRzXMiEae6Zqvrxw53/V9jzpEw1dpQVkBy32b3yZDbk45M61B0qIMO9zpxWnq722fPunUfjUeWNYAED8I7SmeEiY4LkkSpoRJutSrxS7kNyiEuevoZOA6uuLUtZ4QMk/ZIkpIkofvYO4bL4FFpfBlRBiLjtUyQwCRYDvEWVOFsSyI8I7G/cPtaffLhd5WqwIL0WIfQS+INV2DkDYR3JeADCNsmNVGy4wRSKw/xLCueoklwExogsYzPWldqnilnqA9cQiUh7hbAcoGT00AYAiF6oLIt2prOa8DGjJqOnKiRSn9vy5Y6RHQk+EhXcIzadMN5JD3GflMhzla9pi9B86Li0NNyRzOwY0/lTgfau+vB1ZBEd2S3MbnncwBLtZiBT3h1WouHDo9M53LzJJWC9nrgCmGQ07KzLYXOtbaGTgjwZIMNZptUUmHAAJBbfloGy7TeTSb7UEr8jowXOeP8DOhnhBsl6laLstJol6FWXueVfIALt8xaH+bzqrCsvCJwxf4T89Hmqy6GF54TCr4mNCo3+ECAz6rkbSigDERDhnkqyl3LN54dC61wCsjHK8DInmAFn+pTbw8brAvK/Y1yjvywfVj8Qb/TFAwcBncR3HSOc6JuvSXxvvv4eFkr6EZkQa67C7fKWwwL04j24hAL+yEUFjDyGfqaMJDar6Dbuub69/f3eP5wTXlhgKTXufVo1Me1MK5e1RFcSlEeNBzIUblo8IUOUJtDaIE3tvHqu7PenISf2ooy3WlK1ofLrBxvVF0rGaSyWMaVeU5hOQsFBo5VSnjifptRyUNYhBk3cgkBwMpyGyGUh26owxTerzpZx8zQDLwCNeJaHHYAk9NtNxbWcGzQrT05CNzlKhlbVN3tvrSQvd0dKx8Li5c819bKgDXzcKm5VEM9iz3hSi7Vw/66BHhkBjcxFl3nem2SGkDoJCwEJu01QcDIIM/sdWerNmQa5JHZrvzcuBrjlLQHYvlhdVLKAjya8ZUIZidjhfvPggK3E0St++l5IMNBX8y1DqLweeAdQLNNBlTbWvrd7NtnVuON2Jrx7HDPVmsYL0O2Zkz4s2THKjscJ3qq5xlVocQ+dXHENYOvVE8Byoo/Sx4EQ6jxOYdcJITJYZhVf+eBLAcytik3rIhMpUOPMIMeGt29cN0iYygJw1IU05KkOVDyJWxrSi7RxUsrGn2r2PX2WyWgyf2up6GEThMGwH6X4O1L4q/TYrd6X3w2WeoG3I2CleP6VJNfpjCmKQdiQOVl4D7viA6EkVELHOye1uap46ywDnijnMS5Q/v2XNhrG3hVBTrCuxl3acUPXKBVsTpsWZnJuLYZ/2gGbWK/6QgYGm+ER9GV0Ntxf4dZza/vyWQ/JUtaXo1D4RLeMnuqUbIy66vJ5tY7a0vhCHnxCpLAYojQnIQk2dIklFJ5Qjz2gBfKlIbWyWoHn8lFcdUEOESZpSsGurkn4RZnnVF1otOfpJRPOKq1DVUGeqbwCPXweF2OFSpwsiPgS4bNOeN9k2PRCXGTqqDACwivOHVeDzilsJzCSqHgJvIC6cTx80w56Lsj1AIzRv/QcP8UKoE+8cxRVpGEFN8aHm16ywsbfmiiHJFnMVwoPBnahWPgKKvQl71sjdncEUfA22hdPSm5hNwwT3R/D/1PImKy4XaBSRKNFM7n1Avq0nkjSh/ljHg+I8fk3BCRfEgNnTbgH4FGlwY74KrrSMAFKspbp6TMJXlk8c7uip8cC5edl2V4xE2GRnO+I0fw/rnX8817DLXkewDJpaVO6q1ltB1Z0oA2QpjIzAgPv6dqtmdf72kWmgg3ckyx+LE//+m3Z7OXb5SvH56W9X1pt0tifJISi0tKDFu87KYKE3vflt7Y63A9H4ggDrfELHfFlLbK6spiuX37XsRZj9TL+MJ8Obuo8pwJqbQXlsrJ3mnZevG4bGsqzsuNs/Js/dS1jUwhgsgcj4VJYOmIsN2sH+3P+uOB2mES15xSz+e+tG1mS0Z9Ntcws/ZEiUU//dmd8svf/K5svnpSvv7qi3KstXz66z+UW9dV1iJvAWUt45PzJt5xla2MT2gEoL4PNv9b1tf+Ut5tPZbVEVOAGMFH7e52X20td5UQR6cqLBi9c3h4obzZkhtQwoK4O2RDDP5EVtwRrjdn0kbinTvGOXlPZW6KS82q3zEWIDHZyYnDcvPaZLl6ebE8e71bftgcOK5L+QgseiBGRCd6akEp1Yoe77I+Jgbl/q3xcvPuHb1rpjz/9sfyZmPPCozsmfLDlq49DtcnHeqQ52QZL8uEJQyyrUEqGzsnio+RjxC9sEkCDMZPXBDrG+Uk9gGyIXTngDUJTAgaETRJcB6uEI5sCwVnnLM3XR9JSvKWSFbOTByVufH98vHNxfLgwadl8+1mWfvmYRkK/0B6tP2L4wfl9k8Wys3Ly+XNi83yzUuNZCw6OzFnJP/EhITy2NCNfKbV9tcz0YlbL8yXK7/6vFyd/6Q8/+o/srbXyvJV+opflEC6WS5oXOzR+vdl8PqpNtwvcxISp5PKCj9EiJyVFxpm829ZcFvMitRnM2LwUySdidinJBSg5HeyIJE9ntLn/1Ix1TXXbn1Urq/cKY8erqmPwkt3cQOvadWJLKZBx53bl0QfH5V//PP78mr9hVzTU6KrVSfaHfQ35DkaK5/9/GPh4GF5+PhZuXHvWrmxequsrT3Ru3fKtZVVlWodlCV1ert7737ZEgI++e65BKNoTeva0UHsk5sh/HBHqmS4DkE5fKKF6BxnJPRWFxSLFhwPdMZ43RbVkIX67Ukp5/tybW8OpxUymCwbA3knjhnhGBwD+T2ufzwHXT/TPWxlTqEG3Y/y65QQlFghXE8x9tsrs67w2BG5LioLn4oRYLwngbvj+uWhlZcrSlAjrAV8p8UzJpTPMC0LEpwSCdgDMpCbHwXXcW4pSf3DbdGpvCpWaMfL9U8+K1fu/qJsPP2xPPry78qBEZ8yaQ7cbe7kVPCenSgP7vaEj1Pl6f/Eh17vKTue0NtMWV5WNYL4y+72UPkOQe/QMd4sBQNMI/Urp0P4VyeQprcLMFWjoysYDDuuFUER6iGZzmEsKi28S1snVsIiaTYSO8nTIZ8gDKnw1iAoIks6knlH7rfiKRxV0qVaEtljo+KasieYH5PAiX8qk0pjL+EtrLopLVqqMAvlUnRDyFBwx9uHylsvqAZFeE14TggS/rXfzl4z/h4/c8286GpZsB7KI7OjJONj979IRZV7w0qK5/AgztYKsE2B+DzfUr0p9Z3VmvWr5U06VUOhq3d65Y+//7zcv3S5fPG3v5Z/PXopr8uqwgxT5e3bnaZ5lxEcYw3+lUZU7C8VQOswocDYZ5rKkDNBrC2wRsop52XEzsh7hWePDBvCSeL3nCONUvT7UGWSQxI9qeZg/zZCopKqut7dqrjCwe/taBjJV2P/wYm4/v9IpNql+DUxTQAAAABJRU5ErkJgg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Рисунок 12"/>
          <p:cNvPicPr>
            <a:picLocks noChangeAspect="1"/>
          </p:cNvPicPr>
          <p:nvPr/>
        </p:nvPicPr>
        <p:blipFill>
          <a:blip r:embed="rId5">
            <a:duotone>
              <a:schemeClr val="accent3">
                <a:shade val="45000"/>
                <a:satMod val="135000"/>
              </a:schemeClr>
              <a:prstClr val="white"/>
            </a:duotone>
            <a:extLst>
              <a:ext uri="{BEBA8EAE-BF5A-486C-A8C5-ECC9F3942E4B}">
                <a14:imgProps xmlns:a14="http://schemas.microsoft.com/office/drawing/2010/main" xmlns="">
                  <a14:imgLayer r:embed="rId6">
                    <a14:imgEffect>
                      <a14:brightnessContrast bright="-40000" contrast="20000"/>
                    </a14:imgEffect>
                  </a14:imgLayer>
                </a14:imgProps>
              </a:ext>
              <a:ext uri="{28A0092B-C50C-407E-A947-70E740481C1C}">
                <a14:useLocalDpi xmlns:a14="http://schemas.microsoft.com/office/drawing/2010/main" xmlns="" val="0"/>
              </a:ext>
            </a:extLst>
          </a:blip>
          <a:stretch>
            <a:fillRect/>
          </a:stretch>
        </p:blipFill>
        <p:spPr>
          <a:xfrm>
            <a:off x="917575" y="2240437"/>
            <a:ext cx="4724400" cy="3028950"/>
          </a:xfrm>
          <a:prstGeom prst="rect">
            <a:avLst/>
          </a:prstGeom>
        </p:spPr>
      </p:pic>
      <p:pic>
        <p:nvPicPr>
          <p:cNvPr id="12290" name="Picture 2"/>
          <p:cNvPicPr>
            <a:picLocks noChangeAspect="1" noChangeArrowheads="1"/>
          </p:cNvPicPr>
          <p:nvPr/>
        </p:nvPicPr>
        <p:blipFill rotWithShape="1">
          <a:blip r:embed="rId7">
            <a:extLst>
              <a:ext uri="{28A0092B-C50C-407E-A947-70E740481C1C}">
                <a14:useLocalDpi xmlns:a14="http://schemas.microsoft.com/office/drawing/2010/main" xmlns="" val="0"/>
              </a:ext>
            </a:extLst>
          </a:blip>
          <a:srcRect l="6750" t="3076" r="66538" b="91897"/>
          <a:stretch/>
        </p:blipFill>
        <p:spPr bwMode="auto">
          <a:xfrm>
            <a:off x="917575" y="1676400"/>
            <a:ext cx="3256672" cy="3830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AutoShape 4" descr="data:image/png;base64,iVBORw0KGgoAAAANSUhEUgAAAS0AAADrCAYAAAA8JcDzAAAgAElEQVR4Xu29D1yU17nv++sJKlSxAQtGEvEPjZhghHMgN7jVRuxxxzFHVO4WEvA6OcK9YCUN7ijKVYyFWBTtdtJgxFPJ7XiUBLwfYvCUsYdTSaqpZGe4ZzDSSlJQSIIRdWgdUzBjzr7P+74zw/x5Z+bFATITnvl8+vnEedefZ33Xu37zPM9adH3v3+gD/jABJsAEAoTA91i0AmSm2EwmwAREAixa/CIwASYQUARYtAJquthYJsAEWLT4HWACTCCgCLBoBdR0sbFMgAkoFq2bHx1HuaYKZz++ha8RipkpG1BcnI0nf8gQJQJ3cUWngeZwPZqumoDxUxC7cB0KmRG/IExgWAkoEK27uFi1DhsOA8sLC5G9NBahpnacrSrFq2ceRum7h7Hq4eGz6ea7G7H0zHKcPbwKgaSHl6tSkX54AlILi7Fx+UxidBVnDpei/MwPUTzMjIaPtnxLgToHI82F2/cPAt5F64taZKnKMfeND1C8aIKd1VdQm7UK5XOr8EHxk7B/4svQAnPBXIQmaR0+KHwXJ9Nn2Q3/NnQvLcK2H76Bj4oXDRsjX/gqqRuYc6BkZFzmu0DAq2hdqV2LVW8uR+2ZbMx1GvFNXSE2Hp+P0hPrMPfmu9i4tBgzj1/EtvnWgjfx7salOLP8LA6vkvymmx9VobT0TSmECp2JlA3FKM5+kryqi9g3fx1O2PWxsNRazzH0Gj/lCSzduA070+djsqW8tNAW4o3lV3BY8y4+vkVB7BNrUVpejPk9VSguPIwP6LvxUxai4LAG6+bayewX57Hv1WKc/IBCXwrrFq4txc5tiyA5kJJdKNXg61oq83Eqjl/cBtsQxTKXUbU8HSdTqvDuNkcBv33lI7SbojB//sMwCTYWz3SsL3I7g+VnyWMlRNZx7Eu5iOOvncHHpvGYspDGsXMbFlk8WiVlxID1ig4azWHUN12Ficb1xNKN2LYzHfOt0C7ugzS0r1FbfBIfp+5G1ondbubgu/C68xi+CwS8itbFffOx7mqp93BNiWhdrkJq+rt4ct9r2LhwCu5ePYlXN7yGLzbWoj57Lu7evo0rZwqQTuFhrWY5oiZMxmTSli9osa8qvY11mlexbr5Qrx7lG8txJfU4TpJCCvIjLuTij/DEBg1eXTefwrMPcPilbTjZMx6hseugKd+A2Am38MHhl7Dt3SdR9UExnhQqfkGisaoc4wsOozB1JibcIrHYWYDjD5fjbPlSEkWLmI5/AlnF1EfUw4h9cpZNLG3yfHYnNhTU41ZSFgo3pmPh/Fn4oZP7KdmoQLQcxiHZ86ZpHY6fLMB8atN1rK5lpHGV4vY6iceUu1dRX74R5VdIdE+S6Aq2iaJ1AuOfyEIx/bhEPRwLwis7B9+Fl53H8N0gMKqidftsIRYVjIfm/KtYavm1v3n+OI73zMcGi9fkEprc/QilC7Nxs/Q8XlNZXQTyImjBrVp3FRvtPZR3l0P35iqLh0RlzpfiyZ9eQanuzcG8Gy3mDapSzD+uRwG5Sxf3JWHd1xrH8I3EdXm6Hi9R26ofSqJleuMjvOoQHsu8ADc/wvFyDQ6f+RgmSB5S4UsboZor2a1YtJzGgds6vLRoGyZozqOcwInteCwzAR+VLkT2zVKcf001KLB3aSyr1uHqRosHK4qWCW989Crsh8bh4XdjcX9XRzGqokXxCmoL1+HVpruYErsQS9cux9qFSzH34UGXxGXBiALyATbaC484Gx+RmGSDYi0xHJVdaOKivIpSi7BZlMMujJXC1+IP5KY3Ci/VnkH2XEt46BD2ensd7uImhYVnDr8GzZm7WHv8JNk4QblouWxEfIF3N6hwZpUkNvKiYl/mphiufrBRhzeddkk+Is85G8dxUYBmCQ+dw10WLW/zy8+/TQJeRWu4c1piruXmFbRfvoiz9bU4eaYd80vfpcUoJWwUi9bd8yh98qcY75NoSQu9dmktDqdGuczDhMmTKfRUIFq3r+CjdhOi5s+Hnf4KI8X5nU/ip7f2UXitAimksvDQRbRI7Neuwpl1kgjJi4p9GZMb0SJ7Ssme8Sxa3+ai4759I+BVtHDlOFJXafCkt93D22dRuKgAU6rI83nSapS0kJrWCR5CKC5q1qEUhTheMJisFkWxfCGO6ylfIydaHsPDi9igO4F00rv787Qsi7inFDo6YiF/ckOBaLndYSV/UPBsLDnB8WJ4PAVVlMgfRFSLtauasM5DmGsND39IIaqwg+spPJTKUL8ewsOLG3Q4IUBjT8u31cO1vxUC3kWLvIWL+9Zi3cnBM0gTbsmd0/qCjkCoUD75Jby5cy1mwnJOqb4dT1p2AYUc08KffoTlpeUoSInCeDrv9WbhRrukN4mPjryRbcDOd/dh6ZQJ+CFl4hUn4p09FK/hITG/UosNa1/FzeV0pqogBVHjTbh65jCdP5uL0jdpV3SCAtGyMQqlZD1tJCyMxRTcQvtZ2il99Qwe3ncGh1W0NWgRt8kvvYmda2eCOsJhYlHf/qQthB1Msh9G+QbpTJzASD4R776M8kS8EGE77obKzcG38nZyp0xAhoAC0RIDOpfT3k8szUYB5accTsR/cRaldLjy5MeW4wwbN+LJs9vwgSUXI4Z/9kcehG34VQV4tXAVZlnTWpQsrtqwEa9RGwv3kYcmLHZL/+XlJy3HFtwdeXA6lKpEtITW7Y8GuJz2VyJaElnHvxqgRPwTS5FdUIh1dpC+OEu+pnC8QESUgo0bn8TZbR9glYOntRD7ln6Ew4ebcFU88kC7fqWDf30geVqey4izJoyrvNx2lMPdkQeXIxyyc8Drhwn4BwGFouUfxo4FK5QkwZWUGQuseIxjkwCLlp/NuxJBUlLGz4bF5jCBYSPAojVsKIenISWCpKTM8FjDrTAB/yPAouV/c8IWMQEm4IEAixa/HkyACQQUARatgJouNpYJMAEWLX4HmAATCCgCLFoBNV1sLBNgAixa/A4wASYQUARYtAJquthYJsAEWLT4HWACTCCgCLBoBdR0sbFMgAmwaPE7wASYQEARYNEKqOliY5kAE2DR4neACTCBgCLAohVQ08XGMgEmwKLF74ByAr1/xupffo3t++KRrLwWl2QCw0rAP0Xry/ex46AB+MfnsOcnwG93a/H69ekoP/y80yWpw8piDDf2Nb40tGP3mTs41QdcJxKxYRNQ8B+j8FzSQ3jQSsYn0TLisqEfDyU8PNjeGCbOQ79/Al5E67pFMFw7WJFbiJ8l3H/HHmt++XsU/LwFfYvXQJs5mUVrWDDfxNsHPsXbiY/iVIp027f06cUpTQc0IQ9CszYaCeET6buvMWC8hffOfIa9pgfxm9w59P/5LxT1wdMyXsYL+/6K5E3JyIselgFxI2OUgELRmojExEhMtYM0/5m1WDJ9NKhZhZM9Ld9oy4lWPwzVrdgbNhNvqx6Saf5rXK4zQBP1KCqTw3wTLd+M59pMwEZAoWgpFYyP8Su6ILQhfDpWP2TEb//0FRAUjrwXnwb+WwMqP70r/XtHDp4V1sgtAyorf4/ffv4NzHgAc5N/gl3qBIR/+TvytFpxOZ4uKM2LdPS0rF7Y0n+Cdu3sb3cq+6/h7erPsP2Tb9BFljwzJwyV6+di5jjgy6Z/xbTuCPybepbFxivYu+1LYP0CbI8DmrUXsHfcg1jS81fsvUFFgsZh9/pHkRf7A/qHUPYGgpdMQPP5v6PmHoVrEZPwdu5jSAgNktqz9L2b+m4X+yZPKfMxzA0RHlrqL5yAMx/+HcHJ3weonXettCIexLUtj+EhwXN6839BQwYJntRA+8d44dgdsb+MxIdQmT4LD5o7sf2X/cgTyjh4WvdwtfkintMB23PnYXXUF55tFuua8NzL/xuei3SdtoHuP2N79V/xthCeBj2Al/7jdOxNmYZgsagJl5v+goL/MYDfCSzCgrE780d4LjpUfCrPciax/cxW56npk/Gb7DgLn2/3teHefSMwMqJFNs2Oj8ezIVfwZvNtkHQ5/nvWU/h/C2ehccfbOGKcjPT1yZiqfx+v/+kuEp/PxZ45zR5E630U7vkQxh//E45+y6JlqL6AF8wReI8W0IP4Em8fIrGIioIhfYYi0VrQGQwdhV7LI76GQdeB5R/8O/xm53/A8lBJ4E7NicDbmdGYee8GflPVje1BU3A5fw71dZNCuk+xNzQCp9b/CA9RiHfmWCdeoFDOUDCX/m2pP3syNCsfwdyIiXhwHAmCU3h4tf5fURA6WwoXey/judfuYPWm+Xgu6nNs32bCajHh/jecqfgUA5lJWH1vMDxMaGvFktpvsJvKL48UhNSLzZ5Ey/QJ8l414kGaz91JkQg2/gXbXyMlX5OAvQkhxFKPhPcewG9eisPy8G/wpf4yVp/8BttfJptIAAXRWtD5fTS9NAdLQgdgOP0p/v2H3+AZEt631zyMYNMXqPwvX+LM47NwJlXOo/RtEXHt0SWgULScjHLwgCzPpsZDuzsKNYKnJf73MxROWj0v+vceu38Lz3ckwNh6DV+FRGJ+HN2B2NkA9f5LMCauxOn/1O1etEaXj8feDLXNWN4zEW+nPYzkaeFAXxea+0KQHBuJvyrxtKLt80u9eHtvB049FYu3U/4mei0z7b0ScdF/hRe20ULt+xgJ/8UMzav/AUvIqxM/ZvJEdt7EzP8rGQUxkqflUJ+EzlG0BDH6M75MTcYLlGMSxrI9eKa0qIW+jgGVgjcmejL/iqsq8pAgiVbehn8HzbG7yHspgUTD4vlZvDu3NouCJ+9pCaI0rWWi5P1ZhvPXtjb8xjQFBcnfQPNKN66uTIAmSXQj6dOP96oMJLjR9APxsORp2bOUEUhR2Kj1Qc/Xj14kNmVIBBSKVjj+c3YSYqxNh89C0uwJuN52GZ/1W74UxecWKuVEy1nELP8epz+JvdVXcNHahtCUIIirewJCtAAjDE1d0JwfAG28Yea070OzPg7J4UGKPC2HhSaKg3XxmWREx06IbrTie7rxDoucAlL8Zu8VfLlSCD+ViJYgYp0UrgrhmvDff8GXawTBI0M8itbfgMfHI/iT/4XVJFrPeRIteyETBc+daDmH0vbvsNxY6J5b3b9iVq8UfrNoDWnNB3xhhaI1xJyWG5GyeV7C883B+NX2D9EyKxG/zn8a028LO4aWPFZAiFYfbeFTAiZmNuYKqRVzH5rf+RQLeibjGoVoED2tH9KisubdZHJaMp7We0sep6S30Y2nRbklIXzsHQ5Py1m0rAJGYzH8T3yv9UGLVyKU68ZDL5FX1ycIzwCd0/r3kMJDUD6MQki7PJqrp2WxuX9ontZAzxU036OcX/Tf2dMKeJkZ3gEoFC2lu4eWcFCJaL0YhLKdLbhMSfuX18zCnT98iCNCot6bp0VnuPwjp9VH4dVl7A6x5pUsotX7IPoo7xSs//8Qcvp7lGeZS3kW2qX7H1fxwnt38ZxdIn71tUk4tSkWyaHWPM2/YbddTus9MSdDyXBrzqo/fAg5LefwUAqpdodF48zKcASP+1oMDy+rBO9KCBX/hDPJj0MT3y/m5gpoXFdzf4RgSs4vOT8RZ7JnI9ghEW8iD6cNeYhEMwlzsCWn5dZmp5BtoKcT71EObnkshdXDkNPi8HB4hcGfW1MoWq5DkD+nNQTRopwX/vBfsePkNXx+j3YO4ymjSjmuy48vRf3aWygMoN1D6w7eU3bhoXD+6UzVVeRZdhYzEr+P4Ja/Y6797iEmYea1O+KOmbR7GEu7h4LbJoVEf00cB0OrZcdM2D3c9AQoL21J6zjvXLruHjrmtGh3kLyj1dV/px247+N/UpL9IfIGXzCRiFEea6CjDc+9eRvNGIe9G6bhwdOU+Dd9Dw+FTITG2q/LOa0vRC+oeUkM5eG+8myzk2hdrmvGkm7rxgHZZrd7KLAooA2E7cnWDJeC3UPOafmzzgyrbf55In5Yh+ifjbnkYRzMlM/jDPtIBA9n720scchN3W8vo2Tz/ZrH9b4zBFi0vqWp9AvRorEL3teSagpb187EC3HhdDSCdgPNtMHQeRdzY63npJRAYtFSQonL+E6ARct3hvfVgr+Ilmi8sROV1Tfxm2vf4EM6vDmVDneuTozA3jQhn6b0w6KllBSX840Ai5Zv/Lg2E2ACo0yARWuUgXN3TIAJ+EaARcs3flybCTCBUSbAojXKwLk7JsAEfCPAouUbP67NBJjAKBNg0Rpl4NwdE2ACvhFg0fKNH9dmAkxglAmwaI0ycO6OCTAB3wiwaPnGj2szASYwygRYtEYZOHfHBJiAbwRYtHzjx7WZABMYZQIsWqMMnLtjAkzANwIsWr7x49pMgAmMMgEWrVEGzt0xASbgGwEWLd/4cW0mwARGmQCL1igD5+6YABPwjQCLlm/8uDYTYAKjTIBFa5SBc3dMgAn4RoBFyzd+XJsJMIFRJsCiNcrAuTsmwAR8I8Ci5QO/S9pC6KK3YGsK3dnIHybABEaFgG+iZXgLy498hrmr1dA8M3VUDPanTnwRrf6ednQjGrFR1ttX/WlkbAsT8F8C3kXLfB366tN4XW/EdbpealzQRPzDf/pHvPjMo5jEonXfnlZ7zf+Nqr6VKM5bAOFOaf4wASagjIAX0RrAH1//FUr+RHfhzZqOxPAgfPX5Fbx/HXhk6XM4+ugH7GlxeKjsTeNSTGCYCHgRrT+j8sXTOHVvOl49/DyShE7NBvxq5/tomZqAg0t7kGkLD7/Bb/ccx+ufg8LFRZj7u/M41T8d5VRvPv6G98qPYO+VyXjxlYXo+LkODeGReHrcLfzx+jfA5Gl4efP/gSUPCe13472qBrzeehtf4QE88ngS9rz4NKaa/4xfbTuNxkeW4q1/TsKkYQLgSzMO4WF/O2o0WnTOViM/Ixb9TftxoD0GqqBLaPzkDu4FTcIcVQ7Ui6MwjjoV6h7DepSr58mYQDc812hR13oNA+TdBkUkIj07AwnhlqJGA2q0dWi9NkDtBmNafBrUGQkQH/c2Yf+BdsSognCp8RPcuReESXNWIictBOeqatFyQ2gwDHFpuVAnWRv0hQLXZQKjS8Crp3Xx6BEUttzFuMmRWPOPC/Hsjx/FVGHVCR9bePhP2HDlNApb72J28kpaiI/hM+0vsbkZWL35ZeTN0qPsZ2fx/tR4aHdHoWYjiRYmYH7iXDz9/c9w/JwRfeKzp3G98hC18w1mx8/D00E9ONViBJLX4K3Me6jcKYmW9kV/Ey2g6aAGzVFqFJBgCVmqXkG0dEFYlKuGKjoUfa1aVNR2Iy63BBkxnkWro2YXjvQkITdHhZjQAXTUH8WRthgUFKUiytyOE6VV6E3KRU5qDIJNHdDRHOkjs1GcFYtxomjpELRkE/KWzUBQ3wVoK97BJ5Q/U2VnY1EUcKO5CprTwcjck4ME61yO7nvHvTGB+ybgPadFXlLH7+pR9t+u4XP6kRY+jzz+lOT9WERravhEGI1fYVK8Cr/Oe0Lygtrq8L9X/AWTKIzUUhi5kjyyGDFh34tfCaIlitQzmAprCEpe2LbH8Md9H6LlkadQveNp8hx68M6O4zjS/yMc/Jc0PHbfwxyZiqKnFZGJRd31aAxNw9aseaJgSQ4PiVa3ysGTMlD56qBslJO4uPe0SJQKq3BvfTkGnbAuXDjRhvDUFYi6VIHSxmhs2pWKGdZhddWj5FA3lhXnY0G/IFrdUJWrYfXhXPoShU2PpC1bwRufI/NucKsjR0CBaFk7H4Cx04BTb32I2s/vIkzwfuL1Yk7L+hk36yloCwWxET4UWv4zhZaT47F91iXsbZ5IoWEenn3oYyfRAi5WlpN3RaK1aRYaD7Xisst4rWHmyIG4n5YFMajtikZ0pAndIStRRCrjSbTshcy9aF0ihjpEuxEUOTEUQvajOxoRI9QBi9b9zCXXCRwCnkXr1vv4ebkBnY8+jV/nJGC8MC5aIGU/++9SqLfaCDWJ1rhH5iFvyqeUh7qLxOezsefHUyTZsoSIE0O+wVckXpJn5SxaMp7WrERoc5Mw0cbxAUz6gT9ksRwnVhCe0xFbULRCCg8NCQXYbHFd3HladcG5KKH4cGielhEdhhsIjaPQU8+eVuAsL7Z0JAh48bSuU3JdKybXZz8+C3PJjTAbe/DelbsYT6HgW8mXkGpNxC81ionyhv5wbN+bgyU/IHMtIeJX9J+DZ7ksokXfzY6Px7OTLTktMSRMxOXX3xB3K2c/Og9r4skLa7mC6/FrUL70b36c06LDpRRyHaSQK5a8nRXiPyk8bArFyrxsUO4dpg4djh7RI0o2p2VEu76bRCkBwrEt33NaHB6OxGLhNv2DgPfwUDindVKHygu9Uk4r6AHMT/oJXs5MwNQ2x8Old/RvQV31Gb5+nHb4xGS5JUTsF3YNhdBQGLRFtGjHcNmUXhJAYfdwOooKn8c/iA7aLei17+CXdC6sj/qbGD4NG7LX4Nnpn/n37iFZbrpAXpAuFOuL1IhsFnYPo5Hc3wa9uMtHu4cr85CzQDo97+BpmS6gsvQ0wrJ/Acrj08d+95B2/6KTkaFORaz1QJewe2jbCZTbPWTR8o/lxVaMBAHvouVTr92o2fY2/p8Qa2hoJ1q2RLxPHfhtZdnck99ay4YxgcAhMHKi9VkzfnWyBY2ffoXH/ol2zH4i5blsnhaLVuC8JWwpE/AjAiMnWtbjEI8+hfJ/puMRtkG77h76EY9hM4U9rWFDyQ0xAQcCIydaDJoJMAEmMAIEWLRGACo3yQSYwMgRYNEaObbcMhNgAiNAgEVrBKByk0yACYwcARatkWPLLTMBJjACBFi0RgAqN8kEmMDIEWDRGjm23DITYAIjQIBFawSgcpNMgAmMHAEWrZFjyy0zASYwAgRYtEYAKjfJBJjAyBFg0Ro5ttwyE2ACI0CARWsEoHKTTIAJjBwBFq2RY8stMwEmMAIEWLRGACo3yQSYwMgRYNEaObbcMhNgAiNAgEVrBKByk0yACYwcARatkWPLLTMBJjACBFi0RgAqN8kEmMDIEWDRGjm23DITYAIjQIBFawSgcpNMgAmMHAEWrZFjOzIt97ejrqodifmpmOGhh676o2iNz0LqDLr9lT/fPgGF86bU0LE8vz6KFt1AvZtuoL4+HeWHn8d8pcTHYjnxBmod7qm2YGuKdGGrw8fbc7FwL5oOVqJ72Vao5wli1I+uphPQNn6CO3SxbVDYHKzMzoF4H2z/JWj3NyI6bzPkupP6lupXU33hYtyg4GlIyspBmu1WWA/tk737aTw35OYynq6MyxJvnXX4GA01qKptwQ1bX3nUl1VU+9FeV4kT+msYuEcX1M5RIUe9GFHj7Jsww2iog7a+FdfuhEFFt3nLj82M/p5utLU3o1nfDnNSPjY7FPQ2brs+5eZFduxxWF+uxjzZd9tx3oSLenXRzu8Bldl/APok6XvxNid9ErZsTYHtbRFtaUJ4Js1/bJeC+f1uLjQvomUVJfvBP4BHHp+HouxnEPN9Fi1lr4UJFypK8U43ECErWt6eS70IL3JFtwrF6nkQ1rLZcBQ76oA1BWosCAd6GiqgaZ6BTSVpohfWrz+K0uY4FOUvgPVyant7e5sO4kBTKNLz1UiilWHUa6GpNWFZ8WYspgre2ncdeztqdtUhJK8IqVFOT3vqUaZpR2wuCVVMMEyGauyv7oeqOA8LqC/JlnBkbs1EQvANNFRo0By+3jZWsgbtNWXQdsciLX0Z4qLCEeIgaHb9XdKisLoXc5JjMc5wHr2LHQXC27gHW3IzL131KKkyIW2rvbcbhODQEHFenD/O83ZfoiX8CJUdgzFli02Avc2vsncz8EopFK2JSEyMFO8uNBt76Cr7uzCHz8Ov9yTiIntawh33KNRFO/4q2r0L4st1LgSx91rRa/kltX9VvD2XygqCUIOQ7F0U8gn/NkN/dAcaIjdhl/QFfQzQFtYjbJO1jFDnBKAuQUaM88tpJK9tLwwJ22kRkOKJny7UlxxCX1o5eXJK2nds03ShgkQyHsWbF7uIZFd9CQ71rsCenCTLwu5FQ9kB9Czbg5ykPrv/tix7QRgOdZOA5ouiBkH0KvuRXpIBl6G4XXeO3otUzNu4BxtzOy9e5tvRHOd5E16XoXpagqemwbnITGzNmofBgN/T/AaeGCm1WKFo2Yd/d/Dev7yBvZ9OxouvrAEqhfAwEqsXD6Dx3G18FTQRy9Tr8HLSD8iGW9Br38Ev9UYx/Ah7ZBZezluLJLps+vrvKqE+dZvEcBa+ar2Cy/T8kcd/jD0vJovieKetAWXHLqHlNjAuJBxrsp/DhrhJYr2cU3exbutLyJitdJgjXM7TS2ymX8jS0wjLzkZo7aD7b7PI23NrwY4a7NIK+mNdtNKC7F5GApNgLSQJwY2VguhI3wkLpC7MXtg8sSBbC+ssoqes/cHWelBfpkGvikQowdXfEOw4HbEFRSsGQ2MDfdcohkm91O8xUHxls5ssp+9qEZwrCW5vQxkqemIR16dHixhfRiBZnW8XXsqNS0605MrZj9vy3MO8iKFbM3nNphtSqBuRiPTsDCRYtd++C5d5G6poxaHt4AE0kddZRJPqnKEc2vyO8DoYpeaHLlp/+zMqy0/jlJFE61USrdcF0QJmPzoPz8b9Db899Rk6MYtyXGsxTvsaNjffxdRZc7FilhHvn+1FZ8iPcPBf0hBuEa1xk0mQlk5H3x9a0WgEVuQX4mdTfoeCn7fiMolV+oIofGa4hAvGcGzfm4PHyGsRRWvzpoAQrY6aXdBCjZKMUIecxaAWeX5ukyNhobQtQrEt1LOIisp+obt+Jy4wh3ru36yu+jIc6l5i6UNZ+9bWxFBSF4mColQ4R4ZW8XTO4wx6HP2ih9e7QvC6rIIneI3VNiETyh5rm4ZFuTlQUXjZd0GLincGKLy0eGKyw1ImWo7jlhryNG9Cbq6uNRIpK5Mo30R9aI/g/MAi2bHL8VfuacVAFWmAri0Sa9yMcyjzO0qaMuLdKBQtVzumJqpwKCcS7+8lqaEAACAASURBVDuFh/rKcuxsFbywp9Hx89NomExh5L4VmE5NfHbyNfyfZ++KwpTxueRprcglkRI8Bf1bWF71GeauViP3y+MkdsDq/JeRFzf4LPH5XOz5seDB+cHHUyI6bj3KBVeHQpyyqj6oitRICJFZQN6e2w1TWERHBtKldsWPQlExUOja6D50tYnihUpU6EKQTraKOX6l7YsNmHDuYCklkYuxWUiGyXzkFqr9dz0kmBp9lCWn1UceegVqPwnCIjHUlUK6czH2HqMUynYvK0a+GD/KfbyLVq/LuKmdIcyLNPxzOFjahBhbWD5oi+u8DcHT0t3ANFUBVvTSBgXNvZynBYXz6wcrZthMUChagzmtSdOnY0F8Ah57KJiMcE3EXyTRKhRFayGJlg4NU+Oh3f2MGPLBQMJ0RBKmIrzjKFp2zzZcoYXW6jpGoZ7mGbElP/jQDpVpABQdULqpBqWNkcjNt+z0BAUjNKRP9KzaFlkXlfMCkv7t/rnjEMWcUF+aq2h5CQ+VvNT9FN6WHTMiZYv9TuMQwkMhBDpCiek9OZCJDMWBeA4PhZDRKApVXdsd3KPQLzEtDn21nYgXPQwpv9YU45hQl/dY7Ll5Fi1P41Y6L1JvQnjpHN5KT1znbQiiRZsoW4pWkDdHAl12CB3Jg0l42yhZtJy1wNvuoCfRGqKnZSdakqcVhNW567BuVtCgUd//ASa52zH6NmVMLqfVfgKFVTLKK9gZocKW1B4c8PTcfqubqriGAcoS5d7CB3NPAyoqaFcvPx8rHM4XKGtf2BAwkKDoIgtQ5LJlODgpnhPxrpMqJMFfORdrS+qLHosp1SWR37nk/jwtt+P2Nm9bZ0O/X4uB1F2UT7OMz6zH0R0NiJTxtOT4t58oRFV/ut1YxF8+2jSpgilVCpFdjjz0NtARkzbE0TEPu7SgzHvxbS6E0elboafl7hyWJ9HKw+zfDea00uO/kvJdTjktW3hoJ1qaR1uQs/8SPqec1upnHsX0W934bWsQ8l55HlMvBFZOa3AavYUqXp7LJHQdjyQMoIMOlB5pi3HIrQgLpCbUTSLeeu5nfZHl3JfjS6ekfVo1tJgMSLYck3D72jodeZCOV8DFOzP3G9HTpkN1XQdiaac0zbpVaLE1NL0A6qRQS07Ltb5j/26Yehm3tzZEAe1JRkH+CsrfmWCo3o/qniT5fJ7MvFHCjDzTNkSn5yErPgpB93rQVqdFdXs0souzEEsaLndOy3osZL0thCep8zS/o6Mho97LiIrWsw857h5OnDoLRS867h7KihaFgHc6f4fXqy7hj8ZvYA56APOTfoLttE1m9sfdQ1MXDD0hiIuNlD2nI82qj6LlcuRBaNPp8KfLLlYH/XqLW44yRx6kMOVYm8w7J3iCoqfnrX0hMt6FKlMaeQ0JHsYu9eFwuHTSHNplzkKK3Yl9yZ4ghEUnQZW5knbjHD2w/q4mnNA24hM6SRskU991JPLMvY/bviX5YxOGmirUttyg9ACdz5qWhKycNNjO5DoY4nrkQXhs6mhCTS2NRdhWpzbCopORpk61tSF7uFQ8XHwAutB0FNPRkVB4nt9RV5NR6tDHE/GjZCV3I8me0+FSb1gET+mV8+4Pl3qrz8+Hh8BQ501pr2N1flm0lL4hflHO+c94PBil6M94/GJQY8CIIcybUhpjeH5ZtJS+JP5STuEf3o7lP6j1l6lysEPhvCm1fSzPL4uW0reE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31nCfReqETjODWykkJ8H2NXPY62xiMrdQaGoTXf7fkOtsCiNaKTaoaxqxNtreegN3QiMu0XyJrnuUPxEs+6JnTeGEDs+nK6+VmmvLkdJ0qr0BqzHuUOBag/Qx209a24dicMKrpCPSVSvj9zzzlotTrpstCgYEyLT4M6IwHhzsXd9mUpKN7WrMM91RZsddOZ/SWrdMsqopMzkJ0aa1nUThfCTopGckY2UmPdLHmjATVVtWi5IV1yGhFHdquT6GJZy8f+uTCupCzk0f317gSk/5IW+xujkbeZLqcVb8vuhqpcDQfsVKbwGLDe+n1/F5pOVKPxkz66rJWsCCOb09Rkcyj9q58uwd2Pxug8bHYHf0Tfue9+4yxaIzjHwiWdmnN08/TiCPTpWhDqToSs6//cQWiaQmgBpCIlJgKhIY43LFtNFa9lbxkA4uxFy0y3PZdB2x2LtPRliIsKh5vq1Ixw63EVepILkL8iiq47NqB6fzWMy4qxebGw8AY/8n1Zn5twoaIU73QDEe5Ey3QBFaU6hGZuRWYCtW3pq19VjLwFoTBdqECpLhSZWzMhPa7G/up+qIrzQI+dPsKNykdsdo8z96ChQoPmGZtQkjaDyvagvkyD9thcEqoYBDv15TLV5kvQkm3R+RZxVyRa0i3PTXTLc15WPKKC7sHY3QjtET0is4uRJdxp36/H0dJmxBXly4xhBF+4MdI0i9ZwTLTwS6yLtlwlL9cgLQ7pp1recxKqmA04+sp57y86hR9lVSZER7eidZydaPXQ95X9SC/JQIy3MYmLU48kO0+sq24XDpnSHT03d31Z2u/XH0UpiXLsvVb0Jsl7Wv168mSaZyMvf7HNGxKvpYdgewz05JU0z85D/mKrr+SBVVcD9mtNSN2VgVibo7cfB/RJEnuyt+RQL1bsyUGSRe97G8pwoGcZ9tA18s4/ASb6kShtXzz4TIloGcmz3NuM2C1FWGHnxbbTD0nVQBqNKUG0TPj3CahRkuF1NrzNFj93IsCiNRyvxHCIloGErykIi0I70PzJHdyjMGrOyjzkLLCP7+hXfv8BdKT8HMltr1gWvhTICIuzoicWcX16KXQKikCyOh9psmGW5JF0xEue1jjySLTkaZnI+8m3uTfu+xI7FL2U0wjLzkZo7QHo3YiWM15zrx7ainqEZFm8EocCZvSSyFXUhyCrOAuC0+LpYzZ1QHe0Ch0JBVIoJszD6QhsKVoxGC4KXCn8E0XNoTHJS2xJtBuzEtGyeKndCZI35+IMWvsQbKkLw6ZdqRB8QP4MHwEWreFgOQyiJYSSB3QmzEnPhzopDAMdp1F5xIDo3BJYf6yFUKqsJRFF+QvQZfNWJNESvZe2aViUmwNVTDD6LtDif2eAwiw3IYqRwrYD76BbSMrQZ1JiLoqoI6tOeOpLKC+EjVrRkwgVhdSbaEnju0E1gxCtykduComljb0kkNLjaKjyc5ES5UGxxBxTm2R3fDa2ZllyVnLz4HZuBI+uFsF2fKFItCj662oS84GdA5Sfi01A8pIUxM8IdfTkxLbasMgd/+F478ZoGyxa9zvx4kupg7DOXD4OuSZRUryGh+0nClHVn24XxpihP7oD9aG5Uogh5EleaUIUhXRCWDIYYgmiZaQ8y16ci9mEXbRrJX26UF9yCN2Upxr0nqyWOuaGrHkmm6flsS+haSFE7YOqSI2EEElwvImWtWfJ06rFgINXZ3sqeVq1HsTWDrbkaR2BPsrCaCiiJebaKBy336xQKFqSCeQVdjSjuYn+9wm9BRHJUOenYdCxJe+1sBHRHjZD7vfVG+v1WLTu+w0wo980IO4eUQIDpY2RyM23hCC0a+WYRPcuWl31JTjUJ+REBvetRO+kW0XfxZJIlaI2eDBH4ihaksA1xTjmlYQyumiZXFP7CRSeCEKuXf7LTPmpHY1RFFotQ6/HviSRaltkFcOhiZaAS8wzdS5BMXmMruFVLxrKDqBziZzYykyWEP7VBUtjGUp4aKYfgR1NiLlv0bJXT9oQ0NCGQLRFPMVHLFr3vbS8VGTRGg6ywxAeirtolHuxz4EYSHTqgmkhLOum5K8O12RtjRO34kOEHUVTqp2n5mHxy+RbRNFqiMSm/FDUeeorOwjHqlrlqUWoXHJHRjoDVUHnlvLzFtiOUwwmx2dDX1mB1vh82km0HraQ7O5Ztgc51my6tbf2OpTUABm7yKOxfieIVr0ldzSkRLxMeCgm2c8hZtMu2BxW6kdM2DfFiHMTJXCqD0U2iaTNBqsQtydjOx2dEEfC4eFwrCzZNli0hgPtMIgWLOehepNykZMaTUkjIafVjtiCIqTSqQTnj6OnJS2SgweaEJpeQDmxUEtOC0ijnbQE5/SQsFO5ow5YQ/kzIdHvHGY5debSl8NzL56WsKup0SPKeuTBKTzsqS+DRh9lO/LgMTwU7aYNgyXWoxpO4aHzkQcjhaKaWgECclwgyCTiYTnCYV6EXPUyRIcHEZrzqKX8VX/KFinZb5mn7thMqNPiEEUHwIzOZUTvm7zZmlBOxA/H+nJqg0VrOKCaumDoofNYsZEu2+pS897DQ7GYw8HICCSmZyMjweW4p9SiUyJe+M7+EGfQpDlYps5Cygz5Y5WKD5e66WsQm/fw0NReD21NM7rvCLuaYZizLBNZKdYT4ya012tR09wN6THZnenJ7guoPnEabeIOqcyhWAeGtAO7jE662/pynGyXIw/CY7MRhjot6lqvYUDsYhpiVRnIXGC3cUAif66uHo3t1jIRmJ2S7tDP4EYFH3kYjiVm3waL1nAT5fYCh4Dz4dLhslzpmbvh6m+MtcOiNcYmnIfrSMDhz3iGBQ7/Gc+wYPTQCIvWSBPm9v2eAP/BtN9PkYOBLFqBNV9sLRMY8wRYtMb8K8AAmEBgEWDRCqz5YmuZwJgnwKI15l8BBsAEAosAi1ZgzRdbywTGPAEWrTH/CjAAJhBYBFi0Amu+2FomMOYJsGiN+VeAATCBwCLAohVY88XWMoExT4BFa8y/AgyACQQWARatwJovtpYJjHkCLFpj/hVgAEwgsAiwaAXWfLG1TGDME2DRGvOvAANgAoFFgEUrsOaLrWUCY54Ai9aYfwUYABMILAIsWoE1X2wtExjzBFi0xvwrwACYQGARYNEKrPlia5nAmCfAojXmXwEGwAQCiwCLVmDNF1s7HAT621FX1Y7E/FTMGI72vLXRr8cJujNWpU6y3bLtrQo/d0+ARWtE345+tNdV4oReuNQzCJPmqJCjXowo4cZn8dp0HW7I9R+fjfIsunSdLg7t6mxD6zk9DJ2RSPtFFuYpsVe8bVqHe6ot2CrciuzxY6bLkEtR1RqD9eVqS/v96Go6gerGT9BnubA0KSsHabGhri0p6Mv+ElkETUJ0cgayU2NhvUbWaKhBVW0LpPtXpyEpK4/6sj6VbNGSLeJlrpOikZyRjVTbc7pctaYKtS03QI8RFBGHNLUaSW6HTZfLHqxE97KtUM8LoWnYjwPdKpSrHcnK36pthuHoDlT3qbBlawocuhBuGT/W5sonQipLnaKyexm2Uj/y1+cqmVguIxBg0RrB96CXXtQDTeHSle/BN9BQoUFz+HoU04vrfFO9ZEY7anbVISSvCKlRws3NGpwLicPiiD7oWkLtRMWT0Zar3buBCCWi1VGDXUdaMIA4W/uS3aFIz5cWv1GvhabWhGXFm7HYQbcU9GW6gIpSHUIztyIzgSqbDKjeX41+VTHyFtC/e+pRpmlHbC4JVUwwPa7G/up+qIrzIDw2XahAqS5UYihWd3wu3OR8pCcZBfkr6MfAjJ6GCmiaZ2BTSZqsFyWIVAWJlHUOhiRaZj2O7qhHd3AIksQ5spsHUbTgYY66UF9Whf70EmTwpdM+rToWLZ/wWSoLL6wu2unXtxcNZQfQs2wPcpIsEtVVj5JD3bT488UF6fwRF2hzPIo3L4bDY68LYrClfv1RlJ4LQey9VvQmefO0pIVkio5Ga+s4y4IzklOwF4aE7dicEm5pmMqVHEJfWjl5J0Prq58Eb3/zbOTlL7Z5JvZeTFd9CQ71rsCenCSLkNtzuwe9dj+aZ+chf7HVr7kEraQOZEsXGvZrYUrdhQxyTMWP6MHqkbRlK1ydTOFHoQYh2buQaokLhyJapnMHUdq+GJmh9aiDGiX26qNgjsT6rckozl/gOL/D8Q6OoTZYtIZjsmVFy35xWTsRvqtFcK7cr20PCYgGvSoSuQQnP0zBghB7EK95P42w7GyE1h6A3otoiQu2IwU/T27DKx69BMHuOoRtGlzsQ+3LSsDcq4e2oh4hWcXIih0HQcBOR2xB0YrBYMtA3zVGywmuGb0kghX1IcgqzgJVd/yYTejQHUVVRwIKNjuFb0JJwavUAuqSDFidHeWiJXi+B9CtIrEMJ++wsh9p1I5VK2kgXjwtq6B2IGVPDqy/Y8Px+o21Nli0hmPGZUVL8k56V9h5WjDQ4q+2eAlO681wFDt0kSgoSoV91CGWUrIgxDW5C1rRAwgVF5hH0RLCtrIWJBaR19flecF11ZfhUPcSBw9hSH2J65UEUidk8IIQrcpHbkqU6FkJoqVzEijX7yTBkKpHQ5WfixQxMWj/Y3AMYkZpUjyyt5KgySSORBvaFjmMQ7FoCWGsTahMOHewFO0pdj8wbnJacaJHqORHazhexLHRBovW/c6zp0R63HoxsdtDi12jj7LktPoo1KlA7SdBWGTvsYj9S4tAn1SMzY5JI8k6JaJFoWdZVR9URWokhEiL3L1o9UN/9BU0RZE3I3g4HtoXroyv0IUgndqlvLX0GVJfTuIselq1GKCcVj7FyMpEy9qGxdOqHaCcl0yIbfG0jhDzXDtvylpbzH8NpDsk3ZWKllC3NiQPRZZEljVUtIW1SuYIUuh7Y6VjmH2/r+BYrceidd8zb0a/aUDcsUJ7DUobI5GbbwlJgoIRGiJ4AkZRqOra7uBeUAQS0+LQV9uJeOcFJybDTUijsME5MlQmWpJItS2ShID8Go+iZaYFVlobPBgmuVlw/fR92TEjUrZstssPDa0vOby9DWU40Cl5bl1DCg+F1qSF37nEOlbnHgRvtk42BBfzZ31p9yFaQi6sCi0Dzn1Nw0rr5gSL1n2vpKFWZNEaKjG58rLhoWtBIUn+yrlYp0S7tI2uiyyw/Yq71PS2INpPoLCqVX4kli33wYyRlGjXXZMvbg1nzD0NqKigXb38fKywD8WG1BfJtuCptcYjP2+B7YySKFo9y8Tke4/HRDztTlZWoDU+n3YarZsC9on6TtSV1AAZu+iIhHU8gmjVO+bfLI/kwkMj7ZTuPReDTbvsz2xJnm9TzCbsooy9WQjdG2OcNlqkeWuMseTevM2R9OvjIac5HC/i2GiDRWs45tmLaJn7jehp06G6rgOxtHOVZr/lLYaZBiS7HCewM0zRgrAfiLfw0GnQzu2LZ6+aEL6+SDzL5PnjpS/xSIMeUdYjD07hofORB+l4BWxep0OITU6kmIi3hYeWc1OmJdKRBwqzhUS8u/BQLhFPZyroSMY7MC/KhXpZNMKDqI3ztdDq+i0epplCaRInmR8VUcyseUglc2Qkrns7sJgT8T6tOhYtn/BZKpu6YOgJQVxspMv5K3F7vy0IYdFJUGWuREK445ZXO+VKqkxp5HUkuDm7JfxAK9iZchiHb6Il2SwDxsVrk8I1b0l/U3s9tDXN6BZPh4ZhzrJMZKXMkD9cOmkOlqmzkDLDKpYmtNdrUdPcLR0uDaPnmXbPzT24UH0Cp9uEw6VBCJ4WT4dLM4iz3MS6HnkQSpmNBtRp69B6TQj3hTZiocrIxALBwzSdw8HS84gpcDqXJVaUzm2FZtNusNnN4VK782/ikZaWRD7y4OOaY9HyESBXDywCzodLR8964UhLJR8uHQbgLFrDAJGbCCQCjn/GM1qWC39lwH/GMzy0WbSGhyO3EkgE+A+mA2m2XGxl0Qro6WPjmcDYI8CiNfbmnEfMBAKaAItWQE8fG88Exh4BFq2xN+c8YiYQ0ARYtAJ6+th4JjD2CLBojb055xEzgYAmwKIV0NPHxjOBsUeARWvszTmPmAkENAEWrYCePjaeCYw9AixaY2/OecRMIKAJsGgF9PSx8Uxg7BFg0Rp7c84jZgIBTYBFK6Cnj41nAmOPAIvW2JtzHjETCGgCLFoBPX1sPBMYewRYtMbenPOImUBAE2DRCujpY+OZwNgjwKI19uacR8wEApoAi1ZATx8bzwTGHgEWrbE35zxiJhDQBFi0Am36FF7K0FV/lG5mzkKq7f7AQBso28sE5AmwaI3WmyHe2qzDPZXlGnXnfr09F8s7X3/Vj66mE9A2fmK7yHRldg4WRFLRfrqCfX8jovM2I0X4t+xHql9N9fuEi1CDpyEpK4eumKernMWPh/bF53SRat1RnNBfw4DcRaoOfTq1NSkayRnZSI21XspqhrGrE22t56A3dCIy7RfImmffgBGGmirUtgiXspKtEXF0KasaSW7GZjTUoKq2BTds48qjcQl9CVfTH4PcXbSYpsL2zSkIhxdbzEZ0dbah9Zwehs5IpP0iCw6mjtY7NUb78SJa1/Hb3Vq8ft2ZzmS8+Eoenn1ojFIb8rBNuFBRine6gQhZ0fL2XOrQ+aJR8Vr2OmBNgRoL6EblnoYKaJpnYFNJGmYIkqM/itLmOBTlL4BVhuxNF+7iO9AUivR8afFLV9KbsKx4MxZTBW/tm84dRGljODK3ZiKBykv9RyG7JAOxTozE25V1obayJkM19lf3Q1WchwXCdfdN+6E5R7d0L45An64FoevLobZTgg66iftITzIK8lcgapzZZawO3fXUo0zTjthcEqqYYDj35Tp9Jpw7WIr2lD3ISRjnxRbhRm0NzoXEYXFEH3QtoVhfrmbRGvKauP8KCkVrIhITIzHV1s9ELFm7AvN/cP8df6dqCtfW66KxZWsK5H74RfGgBRl7rxW9Sa6elrfnEivnK93N0B/dgYbITdiVKkiU8DGQF1GPsE27KCy01jkBqOna9hhn4kY0HdwLQ8J2bE6x3iHfhfqSQ+hLEwTDe/uXtIU4hvUot6pLvx6VrzQhdstWJ++uH3rtfjTPzkP+YishyeOhFe8gTlZPyPH7LjTs18KUugsZVjUkz3T/AT2SXPoCuupLcKh3BfbkJIEuthfkHg1lB9CzjEQpSfrG4dNRg11aIMtFbN3ZaKktzLs4BBat0VzPCkVrOsoPP4/5zpbdMqCy8vf47effkEP9AOYm/wS71Akwv1MJ9X+/jcTns7Hnx/cs3tpk5JJ39g+tlcg5dRfrtr6EjNmjOdQR7MuTaJnpxS89jbDsbITWHoDeWbS8PbeabVlYalpYkv4Iv/gH0L2MFn2CtZC0OG+sHBQCQVjqwuyFzRMHYZHWWUTPe/uSJzbOxdPKtdnori8zesmrq6gPQVZxFmIddMSLUAhNmk3o0B1FVUcCCiicc/6hEMZ8OmILilYMPjHQd43RcqG5GQYSf11kAYpSo5wMZtEawVVz3037IFrdeGfH2zhinIz09cmYqn8fr//pLglVLglVLyr/+R2cwnTsWgv88thnCFv6HI6ujcb13x+VRGvzpjEhWkJYo4UaJRmhosg4i5a35zY5ovDpQNsiFNtCPYuoqOw9FdfvhLDLsZ77d6WrvgyHupdY+lDSvhkdNWU40nJHajQoGmu25IuhqvxHalN3Qyqrys9FSpSz5+NJKOzyUZPikb2VBM+aErPrUBAtnZNAyX0nVhFDyV6o9uSAIkMWrfuWktGrqFC0nAyKV+FMdiT+3HoNX4VEYn5cFMZ3NkC9/xKMiStxOucxfG14C88f+QxfCVVDyFPbR56ajGc+ekMd5p7E8EQHYf25fOIsIVMXLYiqPqiK1EgIkRasg2h5e27XsJjTGUgfDMWsnpYX0YKBQphG96GrTRQvVKJCF4J0snWeKATeRcs5T2XNaSn2tGoHKKdFIueQcFPuaR3RR0Gur6GIVjtxPYEs+lFxzsIJDNjTGuZVMyzNKRQtp5zWnKfwsx9HU+L2JPZWX8HFfjtbBEHLe4K++BRvkrdVS8/CFq/BW5mPDovB/tOIGf2mAXEnC+01lJCORG6+JVQJCkZoSJ8oUm2LipEvrkpn0ZL+7f6540jFPE1fmqtoeQkPlYhWP4W3ZceMSNliv9PoLTyUcmJtydbxCfZacmKp9iGruxmTQtnOJfb1FQiFrTkhf1eH4FzXfJ3i8NB0ARWl7yG6oAgukaHYD4uW/6y3QUsUipZMTutv72PH9g/RMisRv85/GtNv/x4FP2/FZYtoGf9wFOq3jJTrEj7h2L43B0u+q4l7uZxW+wkUVrXKz3mECltSe3DA03OnpL5rmOc9US76S17CQ3NPAyoqaKctPx8rHEI1b+1LotYh7LjZktuSaPWucE54G3GhsoLOjeUjzxY7ukuOywlFO+pKaoCMXXRswYrUedNhELXSRHwPhcOaXhUl7BMsCXvn6WLR+m6J1i0SqZ0tuBw+HS+vmYU7f/gQRz69C4ihI/CrbTo04Ec4SP9dUvEXfE3fv0UeWN8Yy2kNTrpMeOjwRnh57pKIdz6SMIAOOlB6pC0GBUWpsKaU208UoibUTSJePBvWhPD1RbSD55occjzy4Nq+uOjbY5GbtxIxwrEFIbkuG/IJqSMqS+Gc9XiE+7JyQiEly6tNS6QjD3Q+TEjEuwsPpTzV4JEH6SgHkGaftxI3QGoRnEWemlxkyJ6WP+qVaNP9e1pU+fof/it2nLyGz+/RzmE87dRQjuvy40vxxkMf4qdnv8LT63+KogXAH19/AyV/moj/vHUTlnz6Hdw9NHXB0ENnjGIj3fxiiz6PbCJeuag5H3kQajod2IxIRHp2BhJsifAO1Ah7+bJHHij4EY4syJ2yFDxB0dPz1v5QDpdS2Xotapq7KudylAAAAWFJREFUbQdhl2VmIcXlxL4b78bcgwvVJ3C6TThcGoTgafF0uNR+rI5rzOFw6aQ5WKZ27Es8Y3beUeBdVyl7Wv6oXHwi3h9nxY1NzodLvZkueEqvnHd/uNRbfX7OBPyRAIuWP86KW5uc/4zHg/GK/ownoAbPxjIBJeEhU/I7AvwH0343JWzQ6BJgT2t0eXNvTIAJ+EiARctHgFydCTCB0SXAojW6vLk3JsAEfCTAouUjQK7OBJjA6BJg0Rpd3twbE2ACPhJg0fIRIFdnAkxgdAmwaI0ub+6NCTABHwmwaPkIkKszASYwugRYtEaXN/fGBJiAjwRYtHwEyNWZABMYXQIsWqPLm3tjAkzARwIsWj4C5OpMgAmMLgEWrdHlzb0xASbgIwEWLR8BcnUmwARGlwCL1ujy5t6YABPwkQCLlo8AuToTYAKjS4BFa3R5c29MgAn4SIBFy0eAXJ0JMIHRJfD/A5dpBYn321FTAAAAAElFTkSuQmCC"/>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png;base64,iVBORw0KGgoAAAANSUhEUgAAAS0AAADrCAYAAAA8JcDzAAAgAElEQVR4Xu29D1yU17nv++sJKlSxAQtGEvEPjZhghHMgN7jVRuxxxzFHVO4WEvA6OcK9YCUN7ijKVYyFWBTtdtJgxFPJ7XiUBLwfYvCUsYdTSaqpZGe4ZzDSSlJQSIIRdWgdUzBjzr7P+74zw/x5Z+bFATITnvl8+vnEedefZ33Xu37zPM9adH3v3+gD/jABJsAEAoTA91i0AmSm2EwmwAREAixa/CIwASYQUARYtAJquthYJsAEWLT4HWACTCCgCLBoBdR0sbFMgAkoFq2bHx1HuaYKZz++ha8RipkpG1BcnI0nf8gQJQJ3cUWngeZwPZqumoDxUxC7cB0KmRG/IExgWAkoEK27uFi1DhsOA8sLC5G9NBahpnacrSrFq2ceRum7h7Hq4eGz6ea7G7H0zHKcPbwKgaSHl6tSkX54AlILi7Fx+UxidBVnDpei/MwPUTzMjIaPtnxLgToHI82F2/cPAt5F64taZKnKMfeND1C8aIKd1VdQm7UK5XOr8EHxk7B/4svQAnPBXIQmaR0+KHwXJ9Nn2Q3/NnQvLcK2H76Bj4oXDRsjX/gqqRuYc6BkZFzmu0DAq2hdqV2LVW8uR+2ZbMx1GvFNXSE2Hp+P0hPrMPfmu9i4tBgzj1/EtvnWgjfx7salOLP8LA6vkvymmx9VobT0TSmECp2JlA3FKM5+kryqi9g3fx1O2PWxsNRazzH0Gj/lCSzduA070+djsqW8tNAW4o3lV3BY8y4+vkVB7BNrUVpejPk9VSguPIwP6LvxUxai4LAG6+bayewX57Hv1WKc/IBCXwrrFq4txc5tiyA5kJJdKNXg61oq83Eqjl/cBtsQxTKXUbU8HSdTqvDuNkcBv33lI7SbojB//sMwCTYWz3SsL3I7g+VnyWMlRNZx7Eu5iOOvncHHpvGYspDGsXMbFlk8WiVlxID1ig4azWHUN12Ficb1xNKN2LYzHfOt0C7ugzS0r1FbfBIfp+5G1ondbubgu/C68xi+CwS8itbFffOx7mqp93BNiWhdrkJq+rt4ct9r2LhwCu5ePYlXN7yGLzbWoj57Lu7evo0rZwqQTuFhrWY5oiZMxmTSli9osa8qvY11mlexbr5Qrx7lG8txJfU4TpJCCvIjLuTij/DEBg1eXTefwrMPcPilbTjZMx6hseugKd+A2Am38MHhl7Dt3SdR9UExnhQqfkGisaoc4wsOozB1JibcIrHYWYDjD5fjbPlSEkWLmI5/AlnF1EfUw4h9cpZNLG3yfHYnNhTU41ZSFgo3pmPh/Fn4oZP7KdmoQLQcxiHZ86ZpHY6fLMB8atN1rK5lpHGV4vY6iceUu1dRX74R5VdIdE+S6Aq2iaJ1AuOfyEIx/bhEPRwLwis7B9+Fl53H8N0gMKqidftsIRYVjIfm/KtYavm1v3n+OI73zMcGi9fkEprc/QilC7Nxs/Q8XlNZXQTyImjBrVp3FRvtPZR3l0P35iqLh0RlzpfiyZ9eQanuzcG8Gy3mDapSzD+uRwG5Sxf3JWHd1xrH8I3EdXm6Hi9R26ofSqJleuMjvOoQHsu8ADc/wvFyDQ6f+RgmSB5S4UsboZor2a1YtJzGgds6vLRoGyZozqOcwInteCwzAR+VLkT2zVKcf001KLB3aSyr1uHqRosHK4qWCW989Crsh8bh4XdjcX9XRzGqokXxCmoL1+HVpruYErsQS9cux9qFSzH34UGXxGXBiALyATbaC484Gx+RmGSDYi0xHJVdaOKivIpSi7BZlMMujJXC1+IP5KY3Ci/VnkH2XEt46BD2ensd7uImhYVnDr8GzZm7WHv8JNk4QblouWxEfIF3N6hwZpUkNvKiYl/mphiufrBRhzeddkk+Is85G8dxUYBmCQ+dw10WLW/zy8+/TQJeRWu4c1piruXmFbRfvoiz9bU4eaYd80vfpcUoJWwUi9bd8yh98qcY75NoSQu9dmktDqdGuczDhMmTKfRUIFq3r+CjdhOi5s+Hnf4KI8X5nU/ip7f2UXitAimksvDQRbRI7Neuwpl1kgjJi4p9GZMb0SJ7Ssme8Sxa3+ai4759I+BVtHDlOFJXafCkt93D22dRuKgAU6rI83nSapS0kJrWCR5CKC5q1qEUhTheMJisFkWxfCGO6ylfIydaHsPDi9igO4F00rv787Qsi7inFDo6YiF/ckOBaLndYSV/UPBsLDnB8WJ4PAVVlMgfRFSLtauasM5DmGsND39IIaqwg+spPJTKUL8ewsOLG3Q4IUBjT8u31cO1vxUC3kWLvIWL+9Zi3cnBM0gTbsmd0/qCjkCoUD75Jby5cy1mwnJOqb4dT1p2AYUc08KffoTlpeUoSInCeDrv9WbhRrukN4mPjryRbcDOd/dh6ZQJ+CFl4hUn4p09FK/hITG/UosNa1/FzeV0pqogBVHjTbh65jCdP5uL0jdpV3SCAtGyMQqlZD1tJCyMxRTcQvtZ2il99Qwe3ncGh1W0NWgRt8kvvYmda2eCOsJhYlHf/qQthB1Msh9G+QbpTJzASD4R776M8kS8EGE77obKzcG38nZyp0xAhoAC0RIDOpfT3k8szUYB5accTsR/cRaldLjy5MeW4wwbN+LJs9vwgSUXI4Z/9kcehG34VQV4tXAVZlnTWpQsrtqwEa9RGwv3kYcmLHZL/+XlJy3HFtwdeXA6lKpEtITW7Y8GuJz2VyJaElnHvxqgRPwTS5FdUIh1dpC+OEu+pnC8QESUgo0bn8TZbR9glYOntRD7ln6Ew4ebcFU88kC7fqWDf30geVqey4izJoyrvNx2lMPdkQeXIxyyc8Drhwn4BwGFouUfxo4FK5QkwZWUGQuseIxjkwCLlp/NuxJBUlLGz4bF5jCBYSPAojVsKIenISWCpKTM8FjDrTAB/yPAouV/c8IWMQEm4IEAixa/HkyACQQUARatgJouNpYJMAEWLX4HmAATCCgCLFoBNV1sLBNgAixa/A4wASYQUARYtAJquthYJsAEWLT4HWACTCCgCLBoBdR0sbFMgAmwaPE7wASYQEARYNEKqOliY5kAE2DR4neACTCBgCLAohVQ08XGMgEmwKLF74ByAr1/xupffo3t++KRrLwWl2QCw0rAP0Xry/ex46AB+MfnsOcnwG93a/H69ekoP/y80yWpw8piDDf2Nb40tGP3mTs41QdcJxKxYRNQ8B+j8FzSQ3jQSsYn0TLisqEfDyU8PNjeGCbOQ79/Al5E67pFMFw7WJFbiJ8l3H/HHmt++XsU/LwFfYvXQJs5mUVrWDDfxNsHPsXbiY/iVIp027f06cUpTQc0IQ9CszYaCeET6buvMWC8hffOfIa9pgfxm9w59P/5LxT1wdMyXsYL+/6K5E3JyIselgFxI2OUgELRmojExEhMtYM0/5m1WDJ9NKhZhZM9Ld9oy4lWPwzVrdgbNhNvqx6Saf5rXK4zQBP1KCqTw3wTLd+M59pMwEZAoWgpFYyP8Su6ILQhfDpWP2TEb//0FRAUjrwXnwb+WwMqP70r/XtHDp4V1sgtAyorf4/ffv4NzHgAc5N/gl3qBIR/+TvytFpxOZ4uKM2LdPS0rF7Y0n+Cdu3sb3cq+6/h7erPsP2Tb9BFljwzJwyV6+di5jjgy6Z/xbTuCPybepbFxivYu+1LYP0CbI8DmrUXsHfcg1jS81fsvUFFgsZh9/pHkRf7A/qHUPYGgpdMQPP5v6PmHoVrEZPwdu5jSAgNktqz9L2b+m4X+yZPKfMxzA0RHlrqL5yAMx/+HcHJ3weonXettCIexLUtj+EhwXN6839BQwYJntRA+8d44dgdsb+MxIdQmT4LD5o7sf2X/cgTyjh4WvdwtfkintMB23PnYXXUF55tFuua8NzL/xuei3SdtoHuP2N79V/xthCeBj2Al/7jdOxNmYZgsagJl5v+goL/MYDfCSzCgrE780d4LjpUfCrPciax/cxW56npk/Gb7DgLn2/3teHefSMwMqJFNs2Oj8ezIVfwZvNtkHQ5/nvWU/h/C2ehccfbOGKcjPT1yZiqfx+v/+kuEp/PxZ45zR5E630U7vkQxh//E45+y6JlqL6AF8wReI8W0IP4Em8fIrGIioIhfYYi0VrQGQwdhV7LI76GQdeB5R/8O/xm53/A8lBJ4E7NicDbmdGYee8GflPVje1BU3A5fw71dZNCuk+xNzQCp9b/CA9RiHfmWCdeoFDOUDCX/m2pP3syNCsfwdyIiXhwHAmCU3h4tf5fURA6WwoXey/judfuYPWm+Xgu6nNs32bCajHh/jecqfgUA5lJWH1vMDxMaGvFktpvsJvKL48UhNSLzZ5Ey/QJ8l414kGaz91JkQg2/gXbXyMlX5OAvQkhxFKPhPcewG9eisPy8G/wpf4yVp/8BttfJptIAAXRWtD5fTS9NAdLQgdgOP0p/v2H3+AZEt631zyMYNMXqPwvX+LM47NwJlXOo/RtEXHt0SWgULScjHLwgCzPpsZDuzsKNYKnJf73MxROWj0v+vceu38Lz3ckwNh6DV+FRGJ+HN2B2NkA9f5LMCauxOn/1O1etEaXj8feDLXNWN4zEW+nPYzkaeFAXxea+0KQHBuJvyrxtKLt80u9eHtvB049FYu3U/4mei0z7b0ScdF/hRe20ULt+xgJ/8UMzav/AUvIqxM/ZvJEdt7EzP8rGQUxkqflUJ+EzlG0BDH6M75MTcYLlGMSxrI9eKa0qIW+jgGVgjcmejL/iqsq8pAgiVbehn8HzbG7yHspgUTD4vlZvDu3NouCJ+9pCaI0rWWi5P1ZhvPXtjb8xjQFBcnfQPNKN66uTIAmSXQj6dOP96oMJLjR9APxsORp2bOUEUhR2Kj1Qc/Xj14kNmVIBBSKVjj+c3YSYqxNh89C0uwJuN52GZ/1W74UxecWKuVEy1nELP8epz+JvdVXcNHahtCUIIirewJCtAAjDE1d0JwfAG28Yea070OzPg7J4UGKPC2HhSaKg3XxmWREx06IbrTie7rxDoucAlL8Zu8VfLlSCD+ViJYgYp0UrgrhmvDff8GXawTBI0M8itbfgMfHI/iT/4XVJFrPeRIteyETBc+daDmH0vbvsNxY6J5b3b9iVq8UfrNoDWnNB3xhhaI1xJyWG5GyeV7C883B+NX2D9EyKxG/zn8a028LO4aWPFZAiFYfbeFTAiZmNuYKqRVzH5rf+RQLeibjGoVoED2tH9KisubdZHJaMp7We0sep6S30Y2nRbklIXzsHQ5Py1m0rAJGYzH8T3yv9UGLVyKU68ZDL5FX1ycIzwCd0/r3kMJDUD6MQki7PJqrp2WxuX9ontZAzxU036OcX/Tf2dMKeJkZ3gEoFC2lu4eWcFCJaL0YhLKdLbhMSfuX18zCnT98iCNCot6bp0VnuPwjp9VH4dVl7A6x5pUsotX7IPoo7xSs//8Qcvp7lGeZS3kW2qX7H1fxwnt38ZxdIn71tUk4tSkWyaHWPM2/YbddTus9MSdDyXBrzqo/fAg5LefwUAqpdodF48zKcASP+1oMDy+rBO9KCBX/hDPJj0MT3y/m5gpoXFdzf4RgSs4vOT8RZ7JnI9ghEW8iD6cNeYhEMwlzsCWn5dZmp5BtoKcT71EObnkshdXDkNPi8HB4hcGfW1MoWq5DkD+nNQTRopwX/vBfsePkNXx+j3YO4ymjSjmuy48vRf3aWygMoN1D6w7eU3bhoXD+6UzVVeRZdhYzEr+P4Ja/Y6797iEmYea1O+KOmbR7GEu7h4LbJoVEf00cB0OrZcdM2D3c9AQoL21J6zjvXLruHjrmtGh3kLyj1dV/px247+N/UpL9IfIGXzCRiFEea6CjDc+9eRvNGIe9G6bhwdOU+Dd9Dw+FTITG2q/LOa0vRC+oeUkM5eG+8myzk2hdrmvGkm7rxgHZZrd7KLAooA2E7cnWDJeC3UPOafmzzgyrbf55In5Yh+ifjbnkYRzMlM/jDPtIBA9n720scchN3W8vo2Tz/ZrH9b4zBFi0vqWp9AvRorEL3teSagpb187EC3HhdDSCdgPNtMHQeRdzY63npJRAYtFSQonL+E6ARct3hvfVgr+Ilmi8sROV1Tfxm2vf4EM6vDmVDneuTozA3jQhn6b0w6KllBSX840Ai5Zv/Lg2E2ACo0yARWuUgXN3TIAJ+EaARcs3flybCTCBUSbAojXKwLk7JsAEfCPAouUbP67NBJjAKBNg0Rpl4NwdE2ACvhFg0fKNH9dmAkxglAmwaI0ycO6OCTAB3wiwaPnGj2szASYwygRYtEYZOHfHBJiAbwRYtHzjx7WZABMYZQIsWqMMnLtjAkzANwIsWr7x49pMgAmMMgEWrVEGzt0xASbgGwEWLd/4cW0mwARGmQCL1igD5+6YABPwjQCLlm/8uDYTYAKjTIBFa5SBc3dMgAn4RoBFyzd+XJsJMIFRJsCiNcrAuTsmwAR8I8Ci5QO/S9pC6KK3YGsK3dnIHybABEaFgG+iZXgLy498hrmr1dA8M3VUDPanTnwRrf6ednQjGrFR1ttX/WlkbAsT8F8C3kXLfB366tN4XW/EdbpealzQRPzDf/pHvPjMo5jEonXfnlZ7zf+Nqr6VKM5bAOFOaf4wASagjIAX0RrAH1//FUr+RHfhzZqOxPAgfPX5Fbx/HXhk6XM4+ugH7GlxeKjsTeNSTGCYCHgRrT+j8sXTOHVvOl49/DyShE7NBvxq5/tomZqAg0t7kGkLD7/Bb/ccx+ufg8LFRZj7u/M41T8d5VRvPv6G98qPYO+VyXjxlYXo+LkODeGReHrcLfzx+jfA5Gl4efP/gSUPCe13472qBrzeehtf4QE88ngS9rz4NKaa/4xfbTuNxkeW4q1/TsKkYQLgSzMO4WF/O2o0WnTOViM/Ixb9TftxoD0GqqBLaPzkDu4FTcIcVQ7Ui6MwjjoV6h7DepSr58mYQDc812hR13oNA+TdBkUkIj07AwnhlqJGA2q0dWi9NkDtBmNafBrUGQkQH/c2Yf+BdsSognCp8RPcuReESXNWIictBOeqatFyQ2gwDHFpuVAnWRv0hQLXZQKjS8Crp3Xx6BEUttzFuMmRWPOPC/Hsjx/FVGHVCR9bePhP2HDlNApb72J28kpaiI/hM+0vsbkZWL35ZeTN0qPsZ2fx/tR4aHdHoWYjiRYmYH7iXDz9/c9w/JwRfeKzp3G98hC18w1mx8/D00E9ONViBJLX4K3Me6jcKYmW9kV/Ey2g6aAGzVFqFJBgCVmqXkG0dEFYlKuGKjoUfa1aVNR2Iy63BBkxnkWro2YXjvQkITdHhZjQAXTUH8WRthgUFKUiytyOE6VV6E3KRU5qDIJNHdDRHOkjs1GcFYtxomjpELRkE/KWzUBQ3wVoK97BJ5Q/U2VnY1EUcKO5CprTwcjck4ME61yO7nvHvTGB+ybgPadFXlLH7+pR9t+u4XP6kRY+jzz+lOT9WERravhEGI1fYVK8Cr/Oe0Lygtrq8L9X/AWTKIzUUhi5kjyyGDFh34tfCaIlitQzmAprCEpe2LbH8Md9H6LlkadQveNp8hx68M6O4zjS/yMc/Jc0PHbfwxyZiqKnFZGJRd31aAxNw9aseaJgSQ4PiVa3ysGTMlD56qBslJO4uPe0SJQKq3BvfTkGnbAuXDjRhvDUFYi6VIHSxmhs2pWKGdZhddWj5FA3lhXnY0G/IFrdUJWrYfXhXPoShU2PpC1bwRufI/NucKsjR0CBaFk7H4Cx04BTb32I2s/vIkzwfuL1Yk7L+hk36yloCwWxET4UWv4zhZaT47F91iXsbZ5IoWEenn3oYyfRAi5WlpN3RaK1aRYaD7Xisst4rWHmyIG4n5YFMajtikZ0pAndIStRRCrjSbTshcy9aF0ihjpEuxEUOTEUQvajOxoRI9QBi9b9zCXXCRwCnkXr1vv4ebkBnY8+jV/nJGC8MC5aIGU/++9SqLfaCDWJ1rhH5iFvyqeUh7qLxOezsefHUyTZsoSIE0O+wVckXpJn5SxaMp7WrERoc5Mw0cbxAUz6gT9ksRwnVhCe0xFbULRCCg8NCQXYbHFd3HladcG5KKH4cGielhEdhhsIjaPQU8+eVuAsL7Z0JAh48bSuU3JdKybXZz8+C3PJjTAbe/DelbsYT6HgW8mXkGpNxC81ionyhv5wbN+bgyU/IHMtIeJX9J+DZ7ksokXfzY6Px7OTLTktMSRMxOXX3xB3K2c/Og9r4skLa7mC6/FrUL70b36c06LDpRRyHaSQK5a8nRXiPyk8bArFyrxsUO4dpg4djh7RI0o2p2VEu76bRCkBwrEt33NaHB6OxGLhNv2DgPfwUDindVKHygu9Uk4r6AHMT/oJXs5MwNQ2x8Old/RvQV31Gb5+nHb4xGS5JUTsF3YNhdBQGLRFtGjHcNmUXhJAYfdwOooKn8c/iA7aLei17+CXdC6sj/qbGD4NG7LX4Nnpn/n37iFZbrpAXpAuFOuL1IhsFnYPo5Hc3wa9uMtHu4cr85CzQDo97+BpmS6gsvQ0wrJ/Acrj08d+95B2/6KTkaFORaz1QJewe2jbCZTbPWTR8o/lxVaMBAHvouVTr92o2fY2/p8Qa2hoJ1q2RLxPHfhtZdnck99ay4YxgcAhMHKi9VkzfnWyBY2ffoXH/ol2zH4i5blsnhaLVuC8JWwpE/AjAiMnWtbjEI8+hfJ/puMRtkG77h76EY9hM4U9rWFDyQ0xAQcCIydaDJoJMAEmMAIEWLRGACo3yQSYwMgRYNEaObbcMhNgAiNAgEVrBKByk0yACYwcARatkWPLLTMBJjACBFi0RgAqN8kEmMDIEWDRGjm23DITYAIjQIBFawSgcpNMgAmMHAEWrZFjyy0zASYwAgRYtEYAKjfJBJjAyBFg0Ro5ttwyE2ACI0CARWsEoHKTTIAJjBwBFq2RY8stMwEmMAIEWLRGACo3yQSYwMgRYNEaObbcMhNgAiNAgEVrBKByk0yACYwcARatkWPLLTMBJjACBFi0RgAqN8kEmMDIEWDRGjm23DITYAIjQIBFawSgcpNMgAmMHAEWrZFjOzIt97ejrqodifmpmOGhh676o2iNz0LqDLr9lT/fPgGF86bU0LE8vz6KFt1AvZtuoL4+HeWHn8d8pcTHYjnxBmod7qm2YGuKdGGrw8fbc7FwL5oOVqJ72Vao5wli1I+uphPQNn6CO3SxbVDYHKzMzoF4H2z/JWj3NyI6bzPkupP6lupXU33hYtyg4GlIyspBmu1WWA/tk737aTw35OYynq6MyxJvnXX4GA01qKptwQ1bX3nUl1VU+9FeV4kT+msYuEcX1M5RIUe9GFHj7Jsww2iog7a+FdfuhEFFt3nLj82M/p5utLU3o1nfDnNSPjY7FPQ2brs+5eZFduxxWF+uxjzZd9tx3oSLenXRzu8Bldl/APok6XvxNid9ErZsTYHtbRFtaUJ4Js1/bJeC+f1uLjQvomUVJfvBP4BHHp+HouxnEPN9Fi1lr4UJFypK8U43ECErWt6eS70IL3JFtwrF6nkQ1rLZcBQ76oA1BWosCAd6GiqgaZ6BTSVpohfWrz+K0uY4FOUvgPVyant7e5sO4kBTKNLz1UiilWHUa6GpNWFZ8WYspgre2ncdeztqdtUhJK8IqVFOT3vqUaZpR2wuCVVMMEyGauyv7oeqOA8LqC/JlnBkbs1EQvANNFRo0By+3jZWsgbtNWXQdsciLX0Z4qLCEeIgaHb9XdKisLoXc5JjMc5wHr2LHQXC27gHW3IzL131KKkyIW2rvbcbhODQEHFenD/O83ZfoiX8CJUdgzFli02Avc2vsncz8EopFK2JSEyMFO8uNBt76Cr7uzCHz8Ov9yTiIntawh33KNRFO/4q2r0L4st1LgSx91rRa/kltX9VvD2XygqCUIOQ7F0U8gn/NkN/dAcaIjdhl/QFfQzQFtYjbJO1jFDnBKAuQUaM88tpJK9tLwwJ22kRkOKJny7UlxxCX1o5eXJK2nds03ShgkQyHsWbF7uIZFd9CQ71rsCenCTLwu5FQ9kB9Czbg5ykPrv/tix7QRgOdZOA5ouiBkH0KvuRXpIBl6G4XXeO3otUzNu4BxtzOy9e5tvRHOd5E16XoXpagqemwbnITGzNmofBgN/T/AaeGCm1WKFo2Yd/d/Dev7yBvZ9OxouvrAEqhfAwEqsXD6Dx3G18FTQRy9Tr8HLSD8iGW9Br38Ev9UYx/Ah7ZBZezluLJLps+vrvKqE+dZvEcBa+ar2Cy/T8kcd/jD0vJovieKetAWXHLqHlNjAuJBxrsp/DhrhJYr2cU3exbutLyJitdJgjXM7TS2ymX8jS0wjLzkZo7aD7b7PI23NrwY4a7NIK+mNdtNKC7F5GApNgLSQJwY2VguhI3wkLpC7MXtg8sSBbC+ssoqes/cHWelBfpkGvikQowdXfEOw4HbEFRSsGQ2MDfdcohkm91O8xUHxls5ssp+9qEZwrCW5vQxkqemIR16dHixhfRiBZnW8XXsqNS0605MrZj9vy3MO8iKFbM3nNphtSqBuRiPTsDCRYtd++C5d5G6poxaHt4AE0kddZRJPqnKEc2vyO8DoYpeaHLlp/+zMqy0/jlJFE61USrdcF0QJmPzoPz8b9Db899Rk6MYtyXGsxTvsaNjffxdRZc7FilhHvn+1FZ8iPcPBf0hBuEa1xk0mQlk5H3x9a0WgEVuQX4mdTfoeCn7fiMolV+oIofGa4hAvGcGzfm4PHyGsRRWvzpoAQrY6aXdBCjZKMUIecxaAWeX5ukyNhobQtQrEt1LOIisp+obt+Jy4wh3ru36yu+jIc6l5i6UNZ+9bWxFBSF4mColQ4R4ZW8XTO4wx6HP2ih9e7QvC6rIIneI3VNiETyh5rm4ZFuTlQUXjZd0GLincGKLy0eGKyw1ImWo7jlhryNG9Cbq6uNRIpK5Mo30R9aI/g/MAi2bHL8VfuacVAFWmAri0Sa9yMcyjzO0qaMuLdKBQtVzumJqpwKCcS7+8lqaEAACAASURBVDuFh/rKcuxsFbywp9Hx89NomExh5L4VmE5NfHbyNfyfZ++KwpTxueRprcglkRI8Bf1bWF71GeauViP3y+MkdsDq/JeRFzf4LPH5XOz5seDB+cHHUyI6bj3KBVeHQpyyqj6oitRICJFZQN6e2w1TWERHBtKldsWPQlExUOja6D50tYnihUpU6EKQTraKOX6l7YsNmHDuYCklkYuxWUiGyXzkFqr9dz0kmBp9lCWn1UceegVqPwnCIjHUlUK6czH2HqMUynYvK0a+GD/KfbyLVq/LuKmdIcyLNPxzOFjahBhbWD5oi+u8DcHT0t3ANFUBVvTSBgXNvZynBYXz6wcrZthMUChagzmtSdOnY0F8Ah57KJiMcE3EXyTRKhRFayGJlg4NU+Oh3f2MGPLBQMJ0RBKmIrzjKFp2zzZcoYXW6jpGoZ7mGbElP/jQDpVpABQdULqpBqWNkcjNt+z0BAUjNKRP9KzaFlkXlfMCkv7t/rnjEMWcUF+aq2h5CQ+VvNT9FN6WHTMiZYv9TuMQwkMhBDpCiek9OZCJDMWBeA4PhZDRKApVXdsd3KPQLzEtDn21nYgXPQwpv9YU45hQl/dY7Ll5Fi1P41Y6L1JvQnjpHN5KT1znbQiiRZsoW4pWkDdHAl12CB3Jg0l42yhZtJy1wNvuoCfRGqKnZSdakqcVhNW567BuVtCgUd//ASa52zH6NmVMLqfVfgKFVTLKK9gZocKW1B4c8PTcfqubqriGAcoS5d7CB3NPAyoqaFcvPx8rHM4XKGtf2BAwkKDoIgtQ5LJlODgpnhPxrpMqJMFfORdrS+qLHosp1SWR37nk/jwtt+P2Nm9bZ0O/X4uB1F2UT7OMz6zH0R0NiJTxtOT4t58oRFV/ut1YxF8+2jSpgilVCpFdjjz0NtARkzbE0TEPu7SgzHvxbS6E0elboafl7hyWJ9HKw+zfDea00uO/kvJdTjktW3hoJ1qaR1uQs/8SPqec1upnHsX0W934bWsQ8l55HlMvBFZOa3AavYUqXp7LJHQdjyQMoIMOlB5pi3HIrQgLpCbUTSLeeu5nfZHl3JfjS6ekfVo1tJgMSLYck3D72jodeZCOV8DFOzP3G9HTpkN1XQdiaac0zbpVaLE1NL0A6qRQS07Ltb5j/26Yehm3tzZEAe1JRkH+CsrfmWCo3o/qniT5fJ7MvFHCjDzTNkSn5yErPgpB93rQVqdFdXs0souzEEsaLndOy3osZL0thCep8zS/o6Mho97LiIrWsw857h5OnDoLRS867h7KihaFgHc6f4fXqy7hj8ZvYA56APOTfoLttE1m9sfdQ1MXDD0hiIuNlD2nI82qj6LlcuRBaNPp8KfLLlYH/XqLW44yRx6kMOVYm8w7J3iCoqfnrX0hMt6FKlMaeQ0JHsYu9eFwuHTSHNplzkKK3Yl9yZ4ghEUnQZW5knbjHD2w/q4mnNA24hM6SRskU991JPLMvY/bviX5YxOGmirUttyg9ACdz5qWhKycNNjO5DoY4nrkQXhs6mhCTS2NRdhWpzbCopORpk61tSF7uFQ8XHwAutB0FNPRkVB4nt9RV5NR6tDHE/GjZCV3I8me0+FSb1gET+mV8+4Pl3qrz8+Hh8BQ501pr2N1flm0lL4hflHO+c94PBil6M94/GJQY8CIIcybUhpjeH5ZtJS+JP5STuEf3o7lP6j1l6lysEPhvCm1fSzPL4uW0reE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31nCfReqETjODWykkJ8H2NXPY62xiMrdQaGoTXf7fkOtsCiNaKTaoaxqxNtreegN3QiMu0XyJrnuUPxEs+6JnTeGEDs+nK6+VmmvLkdJ0qr0BqzHuUOBag/Qx209a24dicMKrpCPSVSvj9zzzlotTrpstCgYEyLT4M6IwHhzsXd9mUpKN7WrMM91RZsddOZ/SWrdMsqopMzkJ0aa1nUThfCTopGckY2UmPdLHmjATVVtWi5IV1yGhFHdquT6GJZy8f+uTCupCzk0f317gSk/5IW+xujkbeZLqcVb8vuhqpcDQfsVKbwGLDe+n1/F5pOVKPxkz66rJWsCCOb09Rkcyj9q58uwd2Pxug8bHYHf0Tfue9+4yxaIzjHwiWdmnN08/TiCPTpWhDqToSs6//cQWiaQmgBpCIlJgKhIY43LFtNFa9lbxkA4uxFy0y3PZdB2x2LtPRliIsKh5vq1Ixw63EVepILkL8iiq47NqB6fzWMy4qxebGw8AY/8n1Zn5twoaIU73QDEe5Ey3QBFaU6hGZuRWYCtW3pq19VjLwFoTBdqECpLhSZWzMhPa7G/up+qIrzQI+dPsKNykdsdo8z96ChQoPmGZtQkjaDyvagvkyD9thcEqoYBDv15TLV5kvQkm3R+RZxVyRa0i3PTXTLc15WPKKC7sHY3QjtET0is4uRJdxp36/H0dJmxBXly4xhBF+4MdI0i9ZwTLTwS6yLtlwlL9cgLQ7pp1recxKqmA04+sp57y86hR9lVSZER7eidZydaPXQ95X9SC/JQIy3MYmLU48kO0+sq24XDpnSHT03d31Z2u/XH0UpiXLsvVb0Jsl7Wv168mSaZyMvf7HNGxKvpYdgewz05JU0z85D/mKrr+SBVVcD9mtNSN2VgVibo7cfB/RJEnuyt+RQL1bsyUGSRe97G8pwoGcZ9tA18s4/ASb6kShtXzz4TIloGcmz3NuM2C1FWGHnxbbTD0nVQBqNKUG0TPj3CahRkuF1NrzNFj93IsCiNRyvxHCIloGErykIi0I70PzJHdyjMGrOyjzkLLCP7+hXfv8BdKT8HMltr1gWvhTICIuzoicWcX16KXQKikCyOh9psmGW5JF0xEue1jjySLTkaZnI+8m3uTfu+xI7FL2U0wjLzkZo7QHo3YiWM15zrx7ainqEZFm8EocCZvSSyFXUhyCrOAuC0+LpYzZ1QHe0Ch0JBVIoJszD6QhsKVoxGC4KXCn8E0XNoTHJS2xJtBuzEtGyeKndCZI35+IMWvsQbKkLw6ZdqRB8QP4MHwEWreFgOQyiJYSSB3QmzEnPhzopDAMdp1F5xIDo3BJYf6yFUKqsJRFF+QvQZfNWJNESvZe2aViUmwNVTDD6LtDif2eAwiw3IYqRwrYD76BbSMrQZ1JiLoqoI6tOeOpLKC+EjVrRkwgVhdSbaEnju0E1gxCtykduComljb0kkNLjaKjyc5ES5UGxxBxTm2R3fDa2ZllyVnLz4HZuBI+uFsF2fKFItCj662oS84GdA5Sfi01A8pIUxM8IdfTkxLbasMgd/+F478ZoGyxa9zvx4kupg7DOXD4OuSZRUryGh+0nClHVn24XxpihP7oD9aG5Uogh5EleaUIUhXRCWDIYYgmiZaQ8y16ci9mEXbRrJX26UF9yCN2Upxr0nqyWOuaGrHkmm6flsS+haSFE7YOqSI2EEElwvImWtWfJ06rFgINXZ3sqeVq1HsTWDrbkaR2BPsrCaCiiJebaKBy336xQKFqSCeQVdjSjuYn+9wm9BRHJUOenYdCxJe+1sBHRHjZD7vfVG+v1WLTu+w0wo980IO4eUQIDpY2RyM23hCC0a+WYRPcuWl31JTjUJ+REBvetRO+kW0XfxZJIlaI2eDBH4ihaksA1xTjmlYQyumiZXFP7CRSeCEKuXf7LTPmpHY1RFFotQ6/HviSRaltkFcOhiZaAS8wzdS5BMXmMruFVLxrKDqBziZzYykyWEP7VBUtjGUp4aKYfgR1NiLlv0bJXT9oQ0NCGQLRFPMVHLFr3vbS8VGTRGg6ywxAeirtolHuxz4EYSHTqgmkhLOum5K8O12RtjRO34kOEHUVTqp2n5mHxy+RbRNFqiMSm/FDUeeorOwjHqlrlqUWoXHJHRjoDVUHnlvLzFtiOUwwmx2dDX1mB1vh82km0HraQ7O5Ztgc51my6tbf2OpTUABm7yKOxfieIVr0ldzSkRLxMeCgm2c8hZtMu2BxW6kdM2DfFiHMTJXCqD0U2iaTNBqsQtydjOx2dEEfC4eFwrCzZNli0hgPtMIgWLOehepNykZMaTUkjIafVjtiCIqTSqQTnj6OnJS2SgweaEJpeQDmxUEtOC0ijnbQE5/SQsFO5ow5YQ/kzIdHvHGY5debSl8NzL56WsKup0SPKeuTBKTzsqS+DRh9lO/LgMTwU7aYNgyXWoxpO4aHzkQcjhaKaWgECclwgyCTiYTnCYV6EXPUyRIcHEZrzqKX8VX/KFinZb5mn7thMqNPiEEUHwIzOZUTvm7zZmlBOxA/H+nJqg0VrOKCaumDoofNYsZEu2+pS897DQ7GYw8HICCSmZyMjweW4p9SiUyJe+M7+EGfQpDlYps5Cygz5Y5WKD5e66WsQm/fw0NReD21NM7rvCLuaYZizLBNZKdYT4ya012tR09wN6THZnenJ7guoPnEabeIOqcyhWAeGtAO7jE662/pynGyXIw/CY7MRhjot6lqvYUDsYhpiVRnIXGC3cUAif66uHo3t1jIRmJ2S7tDP4EYFH3kYjiVm3waL1nAT5fYCh4Dz4dLhslzpmbvh6m+MtcOiNcYmnIfrSMDhz3iGBQ7/Gc+wYPTQCIvWSBPm9v2eAP/BtN9PkYOBLFqBNV9sLRMY8wRYtMb8K8AAmEBgEWDRCqz5YmuZwJgnwKI15l8BBsAEAosAi1ZgzRdbywTGPAEWrTH/CjAAJhBYBFi0Amu+2FomMOYJsGiN+VeAATCBwCLAohVY88XWMoExT4BFa8y/AgyACQQWARatwJovtpYJjHkCLFpj/hVgAEwgsAiwaAXWfLG1TGDME2DRGvOvAANgAoFFgEUrsOaLrWUCY54Ai9aYfwUYABMILAIsWoE1X2wtExjzBFi0xvwrwACYQGARYNEKrPlia5nAmCfAojXmXwEGwAQCiwCLVmDNF1s7HAT621FX1Y7E/FTMGI72vLXRr8cJujNWpU6y3bLtrQo/d0+ARWtE345+tNdV4oReuNQzCJPmqJCjXowo4cZn8dp0HW7I9R+fjfIsunSdLg7t6mxD6zk9DJ2RSPtFFuYpsVe8bVqHe6ot2CrciuzxY6bLkEtR1RqD9eVqS/v96Go6gerGT9BnubA0KSsHabGhri0p6Mv+ElkETUJ0cgayU2NhvUbWaKhBVW0LpPtXpyEpK4/6sj6VbNGSLeJlrpOikZyRjVTbc7pctaYKtS03QI8RFBGHNLUaSW6HTZfLHqxE97KtUM8LoWnYjwPdKpSrHcnK36pthuHoDlT3qbBlawocuhBuGT/W5sonQipLnaKyexm2Uj/y1+cqmVguIxBg0RrB96CXXtQDTeHSle/BN9BQoUFz+HoU04vrfFO9ZEY7anbVISSvCKlRws3NGpwLicPiiD7oWkLtRMWT0Zar3buBCCWi1VGDXUdaMIA4W/uS3aFIz5cWv1GvhabWhGXFm7HYQbcU9GW6gIpSHUIztyIzgSqbDKjeX41+VTHyFtC/e+pRpmlHbC4JVUwwPa7G/up+qIrzIDw2XahAqS5UYihWd3wu3OR8pCcZBfkr6MfAjJ6GCmiaZ2BTSZqsFyWIVAWJlHUOhiRaZj2O7qhHd3AIksQ5spsHUbTgYY66UF9Whf70EmTwpdM+rToWLZ/wWSoLL6wu2unXtxcNZQfQs2wPcpIsEtVVj5JD3bT488UF6fwRF2hzPIo3L4bDY68LYrClfv1RlJ4LQey9VvQmefO0pIVkio5Ga+s4y4IzklOwF4aE7dicEm5pmMqVHEJfWjl5J0Prq58Eb3/zbOTlL7Z5JvZeTFd9CQ71rsCenCSLkNtzuwe9dj+aZ+chf7HVr7kEraQOZEsXGvZrYUrdhQxyTMWP6MHqkbRlK1ydTOFHoQYh2buQaokLhyJapnMHUdq+GJmh9aiDGiX26qNgjsT6rckozl/gOL/D8Q6OoTZYtIZjsmVFy35xWTsRvqtFcK7cr20PCYgGvSoSuQQnP0zBghB7EK95P42w7GyE1h6A3otoiQu2IwU/T27DKx69BMHuOoRtGlzsQ+3LSsDcq4e2oh4hWcXIih0HQcBOR2xB0YrBYMtA3zVGywmuGb0kghX1IcgqzgJVd/yYTejQHUVVRwIKNjuFb0JJwavUAuqSDFidHeWiJXi+B9CtIrEMJ++wsh9p1I5VK2kgXjwtq6B2IGVPDqy/Y8Px+o21Nli0hmPGZUVL8k56V9h5WjDQ4q+2eAlO681wFDt0kSgoSoV91CGWUrIgxDW5C1rRAwgVF5hH0RLCtrIWJBaR19flecF11ZfhUPcSBw9hSH2J65UEUidk8IIQrcpHbkqU6FkJoqVzEijX7yTBkKpHQ5WfixQxMWj/Y3AMYkZpUjyyt5KgySSORBvaFjmMQ7FoCWGsTahMOHewFO0pdj8wbnJacaJHqORHazhexLHRBovW/c6zp0R63HoxsdtDi12jj7LktPoo1KlA7SdBWGTvsYj9S4tAn1SMzY5JI8k6JaJFoWdZVR9URWokhEiL3L1o9UN/9BU0RZE3I3g4HtoXroyv0IUgndqlvLX0GVJfTuIselq1GKCcVj7FyMpEy9qGxdOqHaCcl0yIbfG0jhDzXDtvylpbzH8NpDsk3ZWKllC3NiQPRZZEljVUtIW1SuYIUuh7Y6VjmH2/r+BYrceidd8zb0a/aUDcsUJ7DUobI5GbbwlJgoIRGiJ4AkZRqOra7uBeUAQS0+LQV9uJeOcFJybDTUijsME5MlQmWpJItS2ShID8Go+iZaYFVlobPBgmuVlw/fR92TEjUrZstssPDa0vOby9DWU40Cl5bl1DCg+F1qSF37nEOlbnHgRvtk42BBfzZ31p9yFaQi6sCi0Dzn1Nw0rr5gSL1n2vpKFWZNEaKjG58rLhoWtBIUn+yrlYp0S7tI2uiyyw/Yq71PS2INpPoLCqVX4kli33wYyRlGjXXZMvbg1nzD0NqKigXb38fKywD8WG1BfJtuCptcYjP2+B7YySKFo9y8Tke4/HRDztTlZWoDU+n3YarZsC9on6TtSV1AAZu+iIhHU8gmjVO+bfLI/kwkMj7ZTuPReDTbvsz2xJnm9TzCbsooy9WQjdG2OcNlqkeWuMseTevM2R9OvjIac5HC/i2GiDRWs45tmLaJn7jehp06G6rgOxtHOVZr/lLYaZBiS7HCewM0zRgrAfiLfw0GnQzu2LZ6+aEL6+SDzL5PnjpS/xSIMeUdYjD07hofORB+l4BWxep0OITU6kmIi3hYeWc1OmJdKRBwqzhUS8u/BQLhFPZyroSMY7MC/KhXpZNMKDqI3ztdDq+i0epplCaRInmR8VUcyseUglc2Qkrns7sJgT8T6tOhYtn/BZKpu6YOgJQVxspMv5K3F7vy0IYdFJUGWuREK445ZXO+VKqkxp5HUkuDm7JfxAK9iZchiHb6Il2SwDxsVrk8I1b0l/U3s9tDXN6BZPh4ZhzrJMZKXMkD9cOmkOlqmzkDLDKpYmtNdrUdPcLR0uDaPnmXbPzT24UH0Cp9uEw6VBCJ4WT4dLM4iz3MS6HnkQSpmNBtRp69B6TQj3hTZiocrIxALBwzSdw8HS84gpcDqXJVaUzm2FZtNusNnN4VK782/ikZaWRD7y4OOaY9HyESBXDywCzodLR8964UhLJR8uHQbgLFrDAJGbCCQCjn/GM1qWC39lwH/GMzy0WbSGhyO3EkgE+A+mA2m2XGxl0Qro6WPjmcDYI8CiNfbmnEfMBAKaAItWQE8fG88Exh4BFq2xN+c8YiYQ0ARYtAJ6+th4JjD2CLBojb055xEzgYAmwKIV0NPHxjOBsUeARWvszTmPmAkENAEWrYCePjaeCYw9AixaY2/OecRMIKAJsGgF9PSx8Uxg7BFg0Rp7c84jZgIBTYBFK6Cnj41nAmOPAIvW2JtzHjETCGgCLFoBPX1sPBMYewRYtMbenPOImUBAE2DRCujpY+OZwNgjwKI19uacR8wEApoAi1ZATx8bzwTGHgEWrbE35zxiJhDQBFi0Am36FF7K0FV/lG5mzkKq7f7AQBso28sE5AmwaI3WmyHe2qzDPZXlGnXnfr09F8s7X3/Vj66mE9A2fmK7yHRldg4WRFLRfrqCfX8jovM2I0X4t+xHql9N9fuEi1CDpyEpK4eumKernMWPh/bF53SRat1RnNBfw4DcRaoOfTq1NSkayRnZSI21XspqhrGrE22t56A3dCIy7RfImmffgBGGmirUtgiXspKtEXF0KasaSW7GZjTUoKq2BTds48qjcQl9CVfTH4PcXbSYpsL2zSkIhxdbzEZ0dbah9Zwehs5IpP0iCw6mjtY7NUb78SJa1/Hb3Vq8ft2ZzmS8+Eoenn1ojFIb8rBNuFBRine6gQhZ0fL2XOrQ+aJR8Vr2OmBNgRoL6EblnoYKaJpnYFNJGmYIkqM/itLmOBTlL4BVhuxNF+7iO9AUivR8afFLV9KbsKx4MxZTBW/tm84dRGljODK3ZiKBykv9RyG7JAOxTozE25V1obayJkM19lf3Q1WchwXCdfdN+6E5R7d0L45An64FoevLobZTgg66iftITzIK8lcgapzZZawO3fXUo0zTjthcEqqYYDj35Tp9Jpw7WIr2lD3ISRjnxRbhRm0NzoXEYXFEH3QtoVhfrmbRGvKauP8KCkVrIhITIzHV1s9ELFm7AvN/cP8df6dqCtfW66KxZWsK5H74RfGgBRl7rxW9Sa6elrfnEivnK93N0B/dgYbITdiVKkiU8DGQF1GPsE27KCy01jkBqOna9hhn4kY0HdwLQ8J2bE6x3iHfhfqSQ+hLEwTDe/uXtIU4hvUot6pLvx6VrzQhdstWJ++uH3rtfjTPzkP+YishyeOhFe8gTlZPyPH7LjTs18KUugsZVjUkz3T/AT2SXPoCuupLcKh3BfbkJIEuthfkHg1lB9CzjEQpSfrG4dNRg11aIMtFbN3ZaKktzLs4BBat0VzPCkVrOsoPP4/5zpbdMqCy8vf47effkEP9AOYm/wS71Akwv1MJ9X+/jcTns7Hnx/cs3tpk5JJ39g+tlcg5dRfrtr6EjNmjOdQR7MuTaJnpxS89jbDsbITWHoDeWbS8PbeabVlYalpYkv4Iv/gH0L2MFn2CtZC0OG+sHBQCQVjqwuyFzRMHYZHWWUTPe/uSJzbOxdPKtdnori8zesmrq6gPQVZxFmIddMSLUAhNmk3o0B1FVUcCCiicc/6hEMZ8OmILilYMPjHQd43RcqG5GQYSf11kAYpSo5wMZtEawVVz3037IFrdeGfH2zhinIz09cmYqn8fr//pLglVLglVLyr/+R2cwnTsWgv88thnCFv6HI6ujcb13x+VRGvzpjEhWkJYo4UaJRmhosg4i5a35zY5ovDpQNsiFNtCPYuoqOw9FdfvhLDLsZ77d6WrvgyHupdY+lDSvhkdNWU40nJHajQoGmu25IuhqvxHalN3Qyqrys9FSpSz5+NJKOzyUZPikb2VBM+aErPrUBAtnZNAyX0nVhFDyV6o9uSAIkMWrfuWktGrqFC0nAyKV+FMdiT+3HoNX4VEYn5cFMZ3NkC9/xKMiStxOucxfG14C88f+QxfCVVDyFPbR56ajGc+ekMd5p7E8EQHYf25fOIsIVMXLYiqPqiK1EgIkRasg2h5e27XsJjTGUgfDMWsnpYX0YKBQphG96GrTRQvVKJCF4J0snWeKATeRcs5T2XNaSn2tGoHKKdFIueQcFPuaR3RR0Gur6GIVjtxPYEs+lFxzsIJDNjTGuZVMyzNKRQtp5zWnKfwsx9HU+L2JPZWX8HFfjtbBEHLe4K++BRvkrdVS8/CFq/BW5mPDovB/tOIGf2mAXEnC+01lJCORG6+JVQJCkZoSJ8oUm2LipEvrkpn0ZL+7f6540jFPE1fmqtoeQkPlYhWP4W3ZceMSNliv9PoLTyUcmJtydbxCfZacmKp9iGruxmTQtnOJfb1FQiFrTkhf1eH4FzXfJ3i8NB0ARWl7yG6oAgukaHYD4uW/6y3QUsUipZMTutv72PH9g/RMisRv85/GtNv/x4FP2/FZYtoGf9wFOq3jJTrEj7h2L43B0u+q4l7uZxW+wkUVrXKz3mECltSe3DA03OnpL5rmOc9US76S17CQ3NPAyoqaKctPx8rHEI1b+1LotYh7LjZktuSaPWucE54G3GhsoLOjeUjzxY7ukuOywlFO+pKaoCMXXRswYrUedNhELXSRHwPhcOaXhUl7BMsCXvn6WLR+m6J1i0SqZ0tuBw+HS+vmYU7f/gQRz69C4ihI/CrbTo04Ec4SP9dUvEXfE3fv0UeWN8Yy2kNTrpMeOjwRnh57pKIdz6SMIAOOlB6pC0GBUWpsKaU208UoibUTSJePBvWhPD1RbSD55occjzy4Nq+uOjbY5GbtxIxwrEFIbkuG/IJqSMqS+Gc9XiE+7JyQiEly6tNS6QjD3Q+TEjEuwsPpTzV4JEH6SgHkGaftxI3QGoRnEWemlxkyJ6WP+qVaNP9e1pU+fof/it2nLyGz+/RzmE87dRQjuvy40vxxkMf4qdnv8LT63+KogXAH19/AyV/moj/vHUTlnz6Hdw9NHXB0ENnjGIj3fxiiz6PbCJeuag5H3kQajod2IxIRHp2BhJsifAO1Ah7+bJHHij4EY4syJ2yFDxB0dPz1v5QDpdS2Xotapq7KudylAAAAWFJREFUbQdhl2VmIcXlxL4b78bcgwvVJ3C6TThcGoTgafF0uNR+rI5rzOFw6aQ5WKZ27Es8Y3beUeBdVyl7Wv6oXHwi3h9nxY1NzodLvZkueEqvnHd/uNRbfX7OBPyRAIuWP86KW5uc/4zHg/GK/ownoAbPxjIBJeEhU/I7AvwH0343JWzQ6BJgT2t0eXNvTIAJ+EiARctHgFydCTCB0SXAojW6vLk3JsAEfCTAouUjQK7OBJjA6BJg0Rpd3twbE2ACPhJg0fIRIFdnAkxgdAmwaI0ub+6NCTABHwmwaPkIkKszASYwugRYtEaXN/fGBJiAjwRYtHwEyNWZABMYXQIsWqPLm3tjAkzARwIsWj4C5OpMgAmMLgEWrdHlzb0xASbgIwEWLR8BcnUmwARGlwCL1ujy5t6YABPwkQCLlo8AuToTYAKjS4BFa3R5c29MgAn4SIBFy0eAXJ0JMIHRJfD/A5dpBYn321FTAAAAAElFTkSuQmCC"/>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Рисунок 10"/>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8707437" y="1190243"/>
            <a:ext cx="2867025" cy="2238375"/>
          </a:xfrm>
          <a:prstGeom prst="rect">
            <a:avLst/>
          </a:prstGeom>
        </p:spPr>
      </p:pic>
      <p:pic>
        <p:nvPicPr>
          <p:cNvPr id="16" name="Рисунок 15"/>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8724899" y="3578225"/>
            <a:ext cx="2781300" cy="2419350"/>
          </a:xfrm>
          <a:prstGeom prst="rect">
            <a:avLst/>
          </a:prstGeom>
        </p:spPr>
      </p:pic>
      <p:pic>
        <p:nvPicPr>
          <p:cNvPr id="17" name="Picture 4">
            <a:hlinkClick r:id="rId10" action="ppaction://hlinksldjump"/>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8" name="Прямая соединительная линия 17"/>
          <p:cNvCxnSpPr/>
          <p:nvPr/>
        </p:nvCxnSpPr>
        <p:spPr>
          <a:xfrm>
            <a:off x="3962400" y="655770"/>
            <a:ext cx="5537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465677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nline Accounting Solution.potx" id="{122073FF-2C29-4268-9011-5FFD8AC4E60B}" vid="{30EC6027-6635-43EC-9546-38805FF0AA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10671</TotalTime>
  <Words>1796</Words>
  <Application>Microsoft Office PowerPoint</Application>
  <PresentationFormat>Произвольный</PresentationFormat>
  <Paragraphs>797</Paragraphs>
  <Slides>68</Slides>
  <Notes>45</Notes>
  <HiddenSlides>0</HiddenSlides>
  <MMClips>0</MMClips>
  <ScaleCrop>false</ScaleCrop>
  <HeadingPairs>
    <vt:vector size="4" baseType="variant">
      <vt:variant>
        <vt:lpstr>Тема</vt:lpstr>
      </vt:variant>
      <vt:variant>
        <vt:i4>1</vt:i4>
      </vt:variant>
      <vt:variant>
        <vt:lpstr>Заголовки слайдов</vt:lpstr>
      </vt:variant>
      <vt:variant>
        <vt:i4>68</vt:i4>
      </vt:variant>
    </vt:vector>
  </HeadingPairs>
  <TitlesOfParts>
    <vt:vector size="69" baseType="lpstr">
      <vt:lpstr>Office Theme</vt:lpstr>
      <vt:lpstr>Online Project and Resource Management Software</vt:lpstr>
      <vt:lpstr>Слайд 2</vt:lpstr>
      <vt:lpstr>Introduction – who we are</vt:lpstr>
      <vt:lpstr>What is kpi.com/Business Management Software?</vt:lpstr>
      <vt:lpstr>Слайд 5</vt:lpstr>
      <vt:lpstr>KPI.com: End Users Geographic Spread</vt:lpstr>
      <vt:lpstr>Слайд 7</vt:lpstr>
      <vt:lpstr>What is kpi.com software?</vt:lpstr>
      <vt:lpstr>Even a small business is complicated</vt:lpstr>
      <vt:lpstr>Слайд 10</vt:lpstr>
      <vt:lpstr>Project Management Workflow</vt:lpstr>
      <vt:lpstr>Project Management Workflow</vt:lpstr>
      <vt:lpstr>PM Workflow </vt:lpstr>
      <vt:lpstr>Слайд 14</vt:lpstr>
      <vt:lpstr>Getting Started</vt:lpstr>
      <vt:lpstr>PM Default Access Levels </vt:lpstr>
      <vt:lpstr>Setup your own permission settings</vt:lpstr>
      <vt:lpstr>Project View</vt:lpstr>
      <vt:lpstr>Project Gantt Chart</vt:lpstr>
      <vt:lpstr>Import your own MS Project File</vt:lpstr>
      <vt:lpstr>Resource Utilization</vt:lpstr>
      <vt:lpstr>Project Budget/PNL</vt:lpstr>
      <vt:lpstr>Project Invoicing</vt:lpstr>
      <vt:lpstr>PM Settings</vt:lpstr>
      <vt:lpstr>Слайд 25</vt:lpstr>
      <vt:lpstr>Introduction to Timesheet </vt:lpstr>
      <vt:lpstr>Timesheet </vt:lpstr>
      <vt:lpstr>Timesheet Settings</vt:lpstr>
      <vt:lpstr>Timesheet Approval </vt:lpstr>
      <vt:lpstr>Слайд 30</vt:lpstr>
      <vt:lpstr>Timesheet Invoice</vt:lpstr>
      <vt:lpstr>Слайд 32</vt:lpstr>
      <vt:lpstr>Booking Items</vt:lpstr>
      <vt:lpstr>Слайд 34</vt:lpstr>
      <vt:lpstr>Monthly timesheet contracts</vt:lpstr>
      <vt:lpstr>Monthly timesheet contracts</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Kpi.com Plugins</vt:lpstr>
      <vt:lpstr>Storefront Management Plug-in</vt:lpstr>
      <vt:lpstr>Storefront Management Plug-in</vt:lpstr>
      <vt:lpstr>Consignment add-on </vt:lpstr>
      <vt:lpstr>Need more? </vt:lpstr>
      <vt:lpstr>Settings</vt:lpstr>
      <vt:lpstr>Workflow Automation Settings</vt:lpstr>
      <vt:lpstr>Workflow Automation Settings</vt:lpstr>
      <vt:lpstr>Reference Settings</vt:lpstr>
      <vt:lpstr>2-Level Workflows</vt:lpstr>
      <vt:lpstr>Слайд 60</vt:lpstr>
      <vt:lpstr>             Benefits of kpi.com                         </vt:lpstr>
      <vt:lpstr>             Kpi.com is  Safe and Secure                         </vt:lpstr>
      <vt:lpstr>             Our backup policy                         </vt:lpstr>
      <vt:lpstr>             Our engagement model with clients                         </vt:lpstr>
      <vt:lpstr>             We Offer Lot’s of Training Materials for Free                         </vt:lpstr>
      <vt:lpstr>             Our Support Team is There For You 24 Hours                         </vt:lpstr>
      <vt:lpstr>            We love our customers and they love us too!                         </vt:lpstr>
      <vt:lpstr>            Signup For a Free Trial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Accounting Solution</dc:title>
  <dc:creator>Munisa</dc:creator>
  <cp:lastModifiedBy>Dell</cp:lastModifiedBy>
  <cp:revision>483</cp:revision>
  <dcterms:created xsi:type="dcterms:W3CDTF">2015-08-25T10:15:32Z</dcterms:created>
  <dcterms:modified xsi:type="dcterms:W3CDTF">2016-02-25T08:01:47Z</dcterms:modified>
</cp:coreProperties>
</file>